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67"/>
  </p:notesMasterIdLst>
  <p:handoutMasterIdLst>
    <p:handoutMasterId r:id="rId68"/>
  </p:handoutMasterIdLst>
  <p:sldIdLst>
    <p:sldId id="256" r:id="rId2"/>
    <p:sldId id="318" r:id="rId3"/>
    <p:sldId id="327" r:id="rId4"/>
    <p:sldId id="319" r:id="rId5"/>
    <p:sldId id="344" r:id="rId6"/>
    <p:sldId id="348" r:id="rId7"/>
    <p:sldId id="320" r:id="rId8"/>
    <p:sldId id="345" r:id="rId9"/>
    <p:sldId id="347" r:id="rId10"/>
    <p:sldId id="316" r:id="rId11"/>
    <p:sldId id="324" r:id="rId12"/>
    <p:sldId id="258" r:id="rId13"/>
    <p:sldId id="259" r:id="rId14"/>
    <p:sldId id="271" r:id="rId15"/>
    <p:sldId id="288" r:id="rId16"/>
    <p:sldId id="297" r:id="rId17"/>
    <p:sldId id="343" r:id="rId18"/>
    <p:sldId id="263" r:id="rId19"/>
    <p:sldId id="282" r:id="rId20"/>
    <p:sldId id="283" r:id="rId21"/>
    <p:sldId id="284" r:id="rId22"/>
    <p:sldId id="269" r:id="rId23"/>
    <p:sldId id="287" r:id="rId24"/>
    <p:sldId id="275" r:id="rId25"/>
    <p:sldId id="276" r:id="rId26"/>
    <p:sldId id="285" r:id="rId27"/>
    <p:sldId id="286" r:id="rId28"/>
    <p:sldId id="273" r:id="rId29"/>
    <p:sldId id="289" r:id="rId30"/>
    <p:sldId id="291" r:id="rId31"/>
    <p:sldId id="330" r:id="rId32"/>
    <p:sldId id="298" r:id="rId33"/>
    <p:sldId id="299" r:id="rId34"/>
    <p:sldId id="314" r:id="rId35"/>
    <p:sldId id="321" r:id="rId36"/>
    <p:sldId id="322" r:id="rId37"/>
    <p:sldId id="292" r:id="rId38"/>
    <p:sldId id="341" r:id="rId39"/>
    <p:sldId id="294" r:id="rId40"/>
    <p:sldId id="326" r:id="rId41"/>
    <p:sldId id="296" r:id="rId42"/>
    <p:sldId id="346" r:id="rId43"/>
    <p:sldId id="300" r:id="rId44"/>
    <p:sldId id="337" r:id="rId45"/>
    <p:sldId id="331" r:id="rId46"/>
    <p:sldId id="302" r:id="rId47"/>
    <p:sldId id="342" r:id="rId48"/>
    <p:sldId id="332" r:id="rId49"/>
    <p:sldId id="304" r:id="rId50"/>
    <p:sldId id="338" r:id="rId51"/>
    <p:sldId id="306" r:id="rId52"/>
    <p:sldId id="328" r:id="rId53"/>
    <p:sldId id="329" r:id="rId54"/>
    <p:sldId id="308" r:id="rId55"/>
    <p:sldId id="323" r:id="rId56"/>
    <p:sldId id="309" r:id="rId57"/>
    <p:sldId id="336" r:id="rId58"/>
    <p:sldId id="310" r:id="rId59"/>
    <p:sldId id="334" r:id="rId60"/>
    <p:sldId id="311" r:id="rId61"/>
    <p:sldId id="339" r:id="rId62"/>
    <p:sldId id="312" r:id="rId63"/>
    <p:sldId id="335" r:id="rId64"/>
    <p:sldId id="313" r:id="rId65"/>
    <p:sldId id="333" r:id="rId6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0C72B90-4DF1-19FD-9554-C88F8FCE592A}" v="27" dt="2021-11-25T12:51:42.545"/>
    <p1510:client id="{7305E8B6-8731-DA7D-67D7-319EA28E9290}" v="284" dt="2021-09-06T16:20:19.712"/>
    <p1510:client id="{A5776454-4D00-09CD-3C13-330404514502}" v="42" dt="2021-11-30T14:30:58.956"/>
    <p1510:client id="{C6321731-B6A4-09DB-893F-7FA0D663908A}" v="35" dt="2021-09-27T11:26:43.292"/>
    <p1510:client id="{CE6F9EC4-00A4-C8A9-F92D-FFA472DA48B4}" v="2" dt="2021-08-22T20:13:15.01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33" autoAdjust="0"/>
    <p:restoredTop sz="94660"/>
  </p:normalViewPr>
  <p:slideViewPr>
    <p:cSldViewPr>
      <p:cViewPr varScale="1">
        <p:scale>
          <a:sx n="67" d="100"/>
          <a:sy n="67" d="100"/>
        </p:scale>
        <p:origin x="78" y="546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ERGUSON C" userId="S::cferguson@thedustonschool.org::9d2d2115-4c0d-4f0b-be86-6f48485a0157" providerId="AD" clId="Web-{C6321731-B6A4-09DB-893F-7FA0D663908A}"/>
    <pc:docChg chg="modSld">
      <pc:chgData name="FERGUSON C" userId="S::cferguson@thedustonschool.org::9d2d2115-4c0d-4f0b-be86-6f48485a0157" providerId="AD" clId="Web-{C6321731-B6A4-09DB-893F-7FA0D663908A}" dt="2021-09-27T11:26:42.917" v="34" actId="20577"/>
      <pc:docMkLst>
        <pc:docMk/>
      </pc:docMkLst>
      <pc:sldChg chg="modSp">
        <pc:chgData name="FERGUSON C" userId="S::cferguson@thedustonschool.org::9d2d2115-4c0d-4f0b-be86-6f48485a0157" providerId="AD" clId="Web-{C6321731-B6A4-09DB-893F-7FA0D663908A}" dt="2021-09-27T11:26:42.917" v="34" actId="20577"/>
        <pc:sldMkLst>
          <pc:docMk/>
          <pc:sldMk cId="1153346089" sldId="263"/>
        </pc:sldMkLst>
        <pc:spChg chg="mod">
          <ac:chgData name="FERGUSON C" userId="S::cferguson@thedustonschool.org::9d2d2115-4c0d-4f0b-be86-6f48485a0157" providerId="AD" clId="Web-{C6321731-B6A4-09DB-893F-7FA0D663908A}" dt="2021-09-27T11:26:42.917" v="34" actId="20577"/>
          <ac:spMkLst>
            <pc:docMk/>
            <pc:sldMk cId="1153346089" sldId="263"/>
            <ac:spMk id="3" creationId="{00000000-0000-0000-0000-000000000000}"/>
          </ac:spMkLst>
        </pc:spChg>
      </pc:sldChg>
    </pc:docChg>
  </pc:docChgLst>
  <pc:docChgLst>
    <pc:chgData name="KAY G" userId="S::gkay@thedustonschool.org::d99f38db-2cb0-4881-9349-6f534d2127eb" providerId="AD" clId="Web-{7305E8B6-8731-DA7D-67D7-319EA28E9290}"/>
    <pc:docChg chg="addSld modSld">
      <pc:chgData name="KAY G" userId="S::gkay@thedustonschool.org::d99f38db-2cb0-4881-9349-6f534d2127eb" providerId="AD" clId="Web-{7305E8B6-8731-DA7D-67D7-319EA28E9290}" dt="2021-09-06T16:20:19.712" v="137" actId="20577"/>
      <pc:docMkLst>
        <pc:docMk/>
      </pc:docMkLst>
      <pc:sldChg chg="modSp new">
        <pc:chgData name="KAY G" userId="S::gkay@thedustonschool.org::d99f38db-2cb0-4881-9349-6f534d2127eb" providerId="AD" clId="Web-{7305E8B6-8731-DA7D-67D7-319EA28E9290}" dt="2021-09-06T16:20:19.712" v="137" actId="20577"/>
        <pc:sldMkLst>
          <pc:docMk/>
          <pc:sldMk cId="3419263515" sldId="280"/>
        </pc:sldMkLst>
        <pc:spChg chg="mod">
          <ac:chgData name="KAY G" userId="S::gkay@thedustonschool.org::d99f38db-2cb0-4881-9349-6f534d2127eb" providerId="AD" clId="Web-{7305E8B6-8731-DA7D-67D7-319EA28E9290}" dt="2021-09-06T16:18:34.862" v="11" actId="20577"/>
          <ac:spMkLst>
            <pc:docMk/>
            <pc:sldMk cId="3419263515" sldId="280"/>
            <ac:spMk id="2" creationId="{346D29F3-1419-4A38-B7A4-C112CA7405B2}"/>
          </ac:spMkLst>
        </pc:spChg>
        <pc:spChg chg="mod">
          <ac:chgData name="KAY G" userId="S::gkay@thedustonschool.org::d99f38db-2cb0-4881-9349-6f534d2127eb" providerId="AD" clId="Web-{7305E8B6-8731-DA7D-67D7-319EA28E9290}" dt="2021-09-06T16:20:19.712" v="137" actId="20577"/>
          <ac:spMkLst>
            <pc:docMk/>
            <pc:sldMk cId="3419263515" sldId="280"/>
            <ac:spMk id="3" creationId="{AC210522-B1BF-48A4-9DA6-D2451CB046AD}"/>
          </ac:spMkLst>
        </pc:spChg>
      </pc:sldChg>
    </pc:docChg>
  </pc:docChgLst>
  <pc:docChgLst>
    <pc:chgData name="KAY G" userId="S::gkay@thedustonschool.org::d99f38db-2cb0-4881-9349-6f534d2127eb" providerId="AD" clId="Web-{CE6F9EC4-00A4-C8A9-F92D-FFA472DA48B4}"/>
    <pc:docChg chg="modSld">
      <pc:chgData name="KAY G" userId="S::gkay@thedustonschool.org::d99f38db-2cb0-4881-9349-6f534d2127eb" providerId="AD" clId="Web-{CE6F9EC4-00A4-C8A9-F92D-FFA472DA48B4}" dt="2021-08-22T20:13:15.010" v="1" actId="20577"/>
      <pc:docMkLst>
        <pc:docMk/>
      </pc:docMkLst>
      <pc:sldChg chg="modSp">
        <pc:chgData name="KAY G" userId="S::gkay@thedustonschool.org::d99f38db-2cb0-4881-9349-6f534d2127eb" providerId="AD" clId="Web-{CE6F9EC4-00A4-C8A9-F92D-FFA472DA48B4}" dt="2021-08-22T20:13:15.010" v="1" actId="20577"/>
        <pc:sldMkLst>
          <pc:docMk/>
          <pc:sldMk cId="3718194946" sldId="268"/>
        </pc:sldMkLst>
        <pc:spChg chg="mod">
          <ac:chgData name="KAY G" userId="S::gkay@thedustonschool.org::d99f38db-2cb0-4881-9349-6f534d2127eb" providerId="AD" clId="Web-{CE6F9EC4-00A4-C8A9-F92D-FFA472DA48B4}" dt="2021-08-22T20:13:15.010" v="1" actId="20577"/>
          <ac:spMkLst>
            <pc:docMk/>
            <pc:sldMk cId="3718194946" sldId="268"/>
            <ac:spMk id="3" creationId="{00000000-0000-0000-0000-000000000000}"/>
          </ac:spMkLst>
        </pc:spChg>
      </pc:sldChg>
    </pc:docChg>
  </pc:docChgLst>
  <pc:docChgLst>
    <pc:chgData name="FERGUSON C" userId="S::cferguson@thedustonschool.org::9d2d2115-4c0d-4f0b-be86-6f48485a0157" providerId="AD" clId="Web-{70C72B90-4DF1-19FD-9554-C88F8FCE592A}"/>
    <pc:docChg chg="addSld modSld">
      <pc:chgData name="FERGUSON C" userId="S::cferguson@thedustonschool.org::9d2d2115-4c0d-4f0b-be86-6f48485a0157" providerId="AD" clId="Web-{70C72B90-4DF1-19FD-9554-C88F8FCE592A}" dt="2021-11-25T12:51:42.545" v="26" actId="1076"/>
      <pc:docMkLst>
        <pc:docMk/>
      </pc:docMkLst>
      <pc:sldChg chg="modSp new">
        <pc:chgData name="FERGUSON C" userId="S::cferguson@thedustonschool.org::9d2d2115-4c0d-4f0b-be86-6f48485a0157" providerId="AD" clId="Web-{70C72B90-4DF1-19FD-9554-C88F8FCE592A}" dt="2021-11-25T12:50:49.575" v="20" actId="1076"/>
        <pc:sldMkLst>
          <pc:docMk/>
          <pc:sldMk cId="2508888110" sldId="281"/>
        </pc:sldMkLst>
        <pc:spChg chg="mod">
          <ac:chgData name="FERGUSON C" userId="S::cferguson@thedustonschool.org::9d2d2115-4c0d-4f0b-be86-6f48485a0157" providerId="AD" clId="Web-{70C72B90-4DF1-19FD-9554-C88F8FCE592A}" dt="2021-11-25T12:50:12.058" v="5" actId="20577"/>
          <ac:spMkLst>
            <pc:docMk/>
            <pc:sldMk cId="2508888110" sldId="281"/>
            <ac:spMk id="2" creationId="{E7649FEC-63EE-4135-90E2-5058B0C387CD}"/>
          </ac:spMkLst>
        </pc:spChg>
        <pc:spChg chg="mod">
          <ac:chgData name="FERGUSON C" userId="S::cferguson@thedustonschool.org::9d2d2115-4c0d-4f0b-be86-6f48485a0157" providerId="AD" clId="Web-{70C72B90-4DF1-19FD-9554-C88F8FCE592A}" dt="2021-11-25T12:50:49.575" v="20" actId="1076"/>
          <ac:spMkLst>
            <pc:docMk/>
            <pc:sldMk cId="2508888110" sldId="281"/>
            <ac:spMk id="3" creationId="{61D93F18-22FB-4846-8F67-21617100ADFB}"/>
          </ac:spMkLst>
        </pc:spChg>
      </pc:sldChg>
      <pc:sldChg chg="addSp delSp modSp new">
        <pc:chgData name="FERGUSON C" userId="S::cferguson@thedustonschool.org::9d2d2115-4c0d-4f0b-be86-6f48485a0157" providerId="AD" clId="Web-{70C72B90-4DF1-19FD-9554-C88F8FCE592A}" dt="2021-11-25T12:51:42.545" v="26" actId="1076"/>
        <pc:sldMkLst>
          <pc:docMk/>
          <pc:sldMk cId="3090969124" sldId="282"/>
        </pc:sldMkLst>
        <pc:spChg chg="del">
          <ac:chgData name="FERGUSON C" userId="S::cferguson@thedustonschool.org::9d2d2115-4c0d-4f0b-be86-6f48485a0157" providerId="AD" clId="Web-{70C72B90-4DF1-19FD-9554-C88F8FCE592A}" dt="2021-11-25T12:51:30.638" v="23"/>
          <ac:spMkLst>
            <pc:docMk/>
            <pc:sldMk cId="3090969124" sldId="282"/>
            <ac:spMk id="2" creationId="{045349D4-2BFF-4EB5-80DE-53A0421896A4}"/>
          </ac:spMkLst>
        </pc:spChg>
        <pc:spChg chg="del">
          <ac:chgData name="FERGUSON C" userId="S::cferguson@thedustonschool.org::9d2d2115-4c0d-4f0b-be86-6f48485a0157" providerId="AD" clId="Web-{70C72B90-4DF1-19FD-9554-C88F8FCE592A}" dt="2021-11-25T12:51:27.529" v="22"/>
          <ac:spMkLst>
            <pc:docMk/>
            <pc:sldMk cId="3090969124" sldId="282"/>
            <ac:spMk id="3" creationId="{CFC5366D-45F0-4254-B825-EA3E794124D6}"/>
          </ac:spMkLst>
        </pc:spChg>
        <pc:picChg chg="add mod ord">
          <ac:chgData name="FERGUSON C" userId="S::cferguson@thedustonschool.org::9d2d2115-4c0d-4f0b-be86-6f48485a0157" providerId="AD" clId="Web-{70C72B90-4DF1-19FD-9554-C88F8FCE592A}" dt="2021-11-25T12:51:42.545" v="26" actId="1076"/>
          <ac:picMkLst>
            <pc:docMk/>
            <pc:sldMk cId="3090969124" sldId="282"/>
            <ac:picMk id="4" creationId="{DD47BE5A-7488-4A92-B45A-B1AF98D8FD2F}"/>
          </ac:picMkLst>
        </pc:picChg>
      </pc:sldChg>
    </pc:docChg>
  </pc:docChgLst>
  <pc:docChgLst>
    <pc:chgData name="FERGUSON C" userId="S::cferguson@thedustonschool.org::9d2d2115-4c0d-4f0b-be86-6f48485a0157" providerId="AD" clId="Web-{A5776454-4D00-09CD-3C13-330404514502}"/>
    <pc:docChg chg="delSld modSld">
      <pc:chgData name="FERGUSON C" userId="S::cferguson@thedustonschool.org::9d2d2115-4c0d-4f0b-be86-6f48485a0157" providerId="AD" clId="Web-{A5776454-4D00-09CD-3C13-330404514502}" dt="2021-11-30T14:30:58.956" v="40" actId="14100"/>
      <pc:docMkLst>
        <pc:docMk/>
      </pc:docMkLst>
      <pc:sldChg chg="addSp delSp modSp">
        <pc:chgData name="FERGUSON C" userId="S::cferguson@thedustonschool.org::9d2d2115-4c0d-4f0b-be86-6f48485a0157" providerId="AD" clId="Web-{A5776454-4D00-09CD-3C13-330404514502}" dt="2021-11-30T14:30:05.062" v="31" actId="14100"/>
        <pc:sldMkLst>
          <pc:docMk/>
          <pc:sldMk cId="2818722828" sldId="278"/>
        </pc:sldMkLst>
        <pc:spChg chg="del">
          <ac:chgData name="FERGUSON C" userId="S::cferguson@thedustonschool.org::9d2d2115-4c0d-4f0b-be86-6f48485a0157" providerId="AD" clId="Web-{A5776454-4D00-09CD-3C13-330404514502}" dt="2021-11-30T14:29:53.467" v="26"/>
          <ac:spMkLst>
            <pc:docMk/>
            <pc:sldMk cId="2818722828" sldId="278"/>
            <ac:spMk id="3" creationId="{00000000-0000-0000-0000-000000000000}"/>
          </ac:spMkLst>
        </pc:spChg>
        <pc:spChg chg="add del mod">
          <ac:chgData name="FERGUSON C" userId="S::cferguson@thedustonschool.org::9d2d2115-4c0d-4f0b-be86-6f48485a0157" providerId="AD" clId="Web-{A5776454-4D00-09CD-3C13-330404514502}" dt="2021-11-30T14:29:59.858" v="29"/>
          <ac:spMkLst>
            <pc:docMk/>
            <pc:sldMk cId="2818722828" sldId="278"/>
            <ac:spMk id="6" creationId="{40F2D5AC-62B5-4DF7-BF16-AE4C20D35907}"/>
          </ac:spMkLst>
        </pc:spChg>
        <pc:picChg chg="add mod">
          <ac:chgData name="FERGUSON C" userId="S::cferguson@thedustonschool.org::9d2d2115-4c0d-4f0b-be86-6f48485a0157" providerId="AD" clId="Web-{A5776454-4D00-09CD-3C13-330404514502}" dt="2021-11-30T14:30:05.062" v="31" actId="14100"/>
          <ac:picMkLst>
            <pc:docMk/>
            <pc:sldMk cId="2818722828" sldId="278"/>
            <ac:picMk id="4" creationId="{4E716FE1-8958-4BF4-8FBB-D4D194FC1B47}"/>
          </ac:picMkLst>
        </pc:picChg>
      </pc:sldChg>
      <pc:sldChg chg="addSp delSp modSp">
        <pc:chgData name="FERGUSON C" userId="S::cferguson@thedustonschool.org::9d2d2115-4c0d-4f0b-be86-6f48485a0157" providerId="AD" clId="Web-{A5776454-4D00-09CD-3C13-330404514502}" dt="2021-11-30T14:30:58.956" v="40" actId="14100"/>
        <pc:sldMkLst>
          <pc:docMk/>
          <pc:sldMk cId="2146240247" sldId="279"/>
        </pc:sldMkLst>
        <pc:spChg chg="mod">
          <ac:chgData name="FERGUSON C" userId="S::cferguson@thedustonschool.org::9d2d2115-4c0d-4f0b-be86-6f48485a0157" providerId="AD" clId="Web-{A5776454-4D00-09CD-3C13-330404514502}" dt="2021-11-30T14:30:51.955" v="38" actId="20577"/>
          <ac:spMkLst>
            <pc:docMk/>
            <pc:sldMk cId="2146240247" sldId="279"/>
            <ac:spMk id="2" creationId="{00000000-0000-0000-0000-000000000000}"/>
          </ac:spMkLst>
        </pc:spChg>
        <pc:spChg chg="del">
          <ac:chgData name="FERGUSON C" userId="S::cferguson@thedustonschool.org::9d2d2115-4c0d-4f0b-be86-6f48485a0157" providerId="AD" clId="Web-{A5776454-4D00-09CD-3C13-330404514502}" dt="2021-11-30T14:30:42.142" v="32"/>
          <ac:spMkLst>
            <pc:docMk/>
            <pc:sldMk cId="2146240247" sldId="279"/>
            <ac:spMk id="3" creationId="{00000000-0000-0000-0000-000000000000}"/>
          </ac:spMkLst>
        </pc:spChg>
        <pc:spChg chg="add del mod">
          <ac:chgData name="FERGUSON C" userId="S::cferguson@thedustonschool.org::9d2d2115-4c0d-4f0b-be86-6f48485a0157" providerId="AD" clId="Web-{A5776454-4D00-09CD-3C13-330404514502}" dt="2021-11-30T14:30:43.861" v="33"/>
          <ac:spMkLst>
            <pc:docMk/>
            <pc:sldMk cId="2146240247" sldId="279"/>
            <ac:spMk id="5" creationId="{BF3238A0-C7D8-4A98-8693-766ED7EBEB3D}"/>
          </ac:spMkLst>
        </pc:spChg>
        <pc:picChg chg="add mod ord">
          <ac:chgData name="FERGUSON C" userId="S::cferguson@thedustonschool.org::9d2d2115-4c0d-4f0b-be86-6f48485a0157" providerId="AD" clId="Web-{A5776454-4D00-09CD-3C13-330404514502}" dt="2021-11-30T14:30:58.956" v="40" actId="14100"/>
          <ac:picMkLst>
            <pc:docMk/>
            <pc:sldMk cId="2146240247" sldId="279"/>
            <ac:picMk id="6" creationId="{A86CA046-6BF5-424B-ADBD-2F8DE8176C22}"/>
          </ac:picMkLst>
        </pc:picChg>
      </pc:sldChg>
      <pc:sldChg chg="addSp modSp">
        <pc:chgData name="FERGUSON C" userId="S::cferguson@thedustonschool.org::9d2d2115-4c0d-4f0b-be86-6f48485a0157" providerId="AD" clId="Web-{A5776454-4D00-09CD-3C13-330404514502}" dt="2021-11-30T14:29:01.245" v="23" actId="1076"/>
        <pc:sldMkLst>
          <pc:docMk/>
          <pc:sldMk cId="2508888110" sldId="281"/>
        </pc:sldMkLst>
        <pc:spChg chg="mod">
          <ac:chgData name="FERGUSON C" userId="S::cferguson@thedustonschool.org::9d2d2115-4c0d-4f0b-be86-6f48485a0157" providerId="AD" clId="Web-{A5776454-4D00-09CD-3C13-330404514502}" dt="2021-11-30T14:28:31.228" v="15" actId="14100"/>
          <ac:spMkLst>
            <pc:docMk/>
            <pc:sldMk cId="2508888110" sldId="281"/>
            <ac:spMk id="2" creationId="{E7649FEC-63EE-4135-90E2-5058B0C387CD}"/>
          </ac:spMkLst>
        </pc:spChg>
        <pc:spChg chg="mod">
          <ac:chgData name="FERGUSON C" userId="S::cferguson@thedustonschool.org::9d2d2115-4c0d-4f0b-be86-6f48485a0157" providerId="AD" clId="Web-{A5776454-4D00-09CD-3C13-330404514502}" dt="2021-11-30T14:28:50.635" v="22" actId="20577"/>
          <ac:spMkLst>
            <pc:docMk/>
            <pc:sldMk cId="2508888110" sldId="281"/>
            <ac:spMk id="3" creationId="{61D93F18-22FB-4846-8F67-21617100ADFB}"/>
          </ac:spMkLst>
        </pc:spChg>
        <pc:picChg chg="add mod">
          <ac:chgData name="FERGUSON C" userId="S::cferguson@thedustonschool.org::9d2d2115-4c0d-4f0b-be86-6f48485a0157" providerId="AD" clId="Web-{A5776454-4D00-09CD-3C13-330404514502}" dt="2021-11-30T14:29:01.245" v="23" actId="1076"/>
          <ac:picMkLst>
            <pc:docMk/>
            <pc:sldMk cId="2508888110" sldId="281"/>
            <ac:picMk id="5" creationId="{81A71F11-851F-4F9C-98B9-5EE976DEF11B}"/>
          </ac:picMkLst>
        </pc:picChg>
      </pc:sldChg>
      <pc:sldChg chg="del">
        <pc:chgData name="FERGUSON C" userId="S::cferguson@thedustonschool.org::9d2d2115-4c0d-4f0b-be86-6f48485a0157" providerId="AD" clId="Web-{A5776454-4D00-09CD-3C13-330404514502}" dt="2021-11-30T14:29:02.870" v="24"/>
        <pc:sldMkLst>
          <pc:docMk/>
          <pc:sldMk cId="3090969124" sldId="282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06CD2A-9069-487E-996D-28185F0D6F45}" type="datetimeFigureOut">
              <a:rPr lang="en-GB" smtClean="0"/>
              <a:t>08/12/2021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CE64B5-81A1-4150-8458-27B8FFE317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613437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0E9780-B21D-40E2-A7E9-481026C7B9BD}" type="datetimeFigureOut">
              <a:rPr lang="en-GB" smtClean="0"/>
              <a:t>08/12/2021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490546-66B5-49A5-8A88-71BBE37647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99112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DBE3-F538-4794-B2C4-39A1B6A96687}" type="datetimeFigureOut">
              <a:rPr lang="en-GB" smtClean="0"/>
              <a:t>08/12/2021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A7CC6-3776-4E49-A9C1-4CD88B864A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82259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DBE3-F538-4794-B2C4-39A1B6A96687}" type="datetimeFigureOut">
              <a:rPr lang="en-GB" smtClean="0"/>
              <a:t>08/12/2021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A7CC6-3776-4E49-A9C1-4CD88B864A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7827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DBE3-F538-4794-B2C4-39A1B6A96687}" type="datetimeFigureOut">
              <a:rPr lang="en-GB" smtClean="0"/>
              <a:t>08/12/2021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A7CC6-3776-4E49-A9C1-4CD88B864A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3695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DBE3-F538-4794-B2C4-39A1B6A96687}" type="datetimeFigureOut">
              <a:rPr lang="en-GB" smtClean="0"/>
              <a:t>08/12/2021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A7CC6-3776-4E49-A9C1-4CD88B864A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2603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DBE3-F538-4794-B2C4-39A1B6A96687}" type="datetimeFigureOut">
              <a:rPr lang="en-GB" smtClean="0"/>
              <a:t>08/12/2021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A7CC6-3776-4E49-A9C1-4CD88B864A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612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DBE3-F538-4794-B2C4-39A1B6A96687}" type="datetimeFigureOut">
              <a:rPr lang="en-GB" smtClean="0"/>
              <a:t>08/12/2021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A7CC6-3776-4E49-A9C1-4CD88B864A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84806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DBE3-F538-4794-B2C4-39A1B6A96687}" type="datetimeFigureOut">
              <a:rPr lang="en-GB" smtClean="0"/>
              <a:t>08/12/2021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A7CC6-3776-4E49-A9C1-4CD88B864A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7318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DBE3-F538-4794-B2C4-39A1B6A96687}" type="datetimeFigureOut">
              <a:rPr lang="en-GB" smtClean="0"/>
              <a:t>08/12/2021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A7CC6-3776-4E49-A9C1-4CD88B864A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672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DBE3-F538-4794-B2C4-39A1B6A96687}" type="datetimeFigureOut">
              <a:rPr lang="en-GB" smtClean="0"/>
              <a:t>08/12/2021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A7CC6-3776-4E49-A9C1-4CD88B864A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6977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DBE3-F538-4794-B2C4-39A1B6A96687}" type="datetimeFigureOut">
              <a:rPr lang="en-GB" smtClean="0"/>
              <a:t>08/12/2021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A7CC6-3776-4E49-A9C1-4CD88B864A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3407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1DBE3-F538-4794-B2C4-39A1B6A96687}" type="datetimeFigureOut">
              <a:rPr lang="en-GB" smtClean="0"/>
              <a:t>08/12/2021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A7CC6-3776-4E49-A9C1-4CD88B864A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9796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91DBE3-F538-4794-B2C4-39A1B6A96687}" type="datetimeFigureOut">
              <a:rPr lang="en-GB" smtClean="0"/>
              <a:t>08/12/2021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BA7CC6-3776-4E49-A9C1-4CD88B864A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435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7.png"/><Relationship Id="rId4" Type="http://schemas.openxmlformats.org/officeDocument/2006/relationships/image" Target="../media/image76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2.png"/><Relationship Id="rId4" Type="http://schemas.openxmlformats.org/officeDocument/2006/relationships/image" Target="../media/image81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6.png"/><Relationship Id="rId4" Type="http://schemas.openxmlformats.org/officeDocument/2006/relationships/image" Target="../media/image85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0.png"/><Relationship Id="rId4" Type="http://schemas.openxmlformats.org/officeDocument/2006/relationships/image" Target="../media/image89.pn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4.png"/><Relationship Id="rId4" Type="http://schemas.openxmlformats.org/officeDocument/2006/relationships/image" Target="../media/image9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1.png"/><Relationship Id="rId5" Type="http://schemas.openxmlformats.org/officeDocument/2006/relationships/image" Target="../media/image100.png"/><Relationship Id="rId4" Type="http://schemas.openxmlformats.org/officeDocument/2006/relationships/image" Target="../media/image99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4.pn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8.png"/><Relationship Id="rId4" Type="http://schemas.openxmlformats.org/officeDocument/2006/relationships/image" Target="../media/image107.pn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1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5.png"/><Relationship Id="rId4" Type="http://schemas.openxmlformats.org/officeDocument/2006/relationships/image" Target="../media/image114.png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9.png"/><Relationship Id="rId4" Type="http://schemas.openxmlformats.org/officeDocument/2006/relationships/image" Target="../media/image118.png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png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3.png"/><Relationship Id="rId4" Type="http://schemas.openxmlformats.org/officeDocument/2006/relationships/image" Target="../media/image122.png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2" Type="http://schemas.openxmlformats.org/officeDocument/2006/relationships/image" Target="../media/image1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png"/><Relationship Id="rId5" Type="http://schemas.openxmlformats.org/officeDocument/2006/relationships/image" Target="../media/image127.png"/><Relationship Id="rId4" Type="http://schemas.openxmlformats.org/officeDocument/2006/relationships/image" Target="../media/image126.png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image" Target="../media/image1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3.png"/><Relationship Id="rId5" Type="http://schemas.openxmlformats.org/officeDocument/2006/relationships/image" Target="../media/image132.png"/><Relationship Id="rId4" Type="http://schemas.openxmlformats.org/officeDocument/2006/relationships/image" Target="../media/image131.png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png"/><Relationship Id="rId2" Type="http://schemas.openxmlformats.org/officeDocument/2006/relationships/image" Target="../media/image1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8.png"/><Relationship Id="rId5" Type="http://schemas.openxmlformats.org/officeDocument/2006/relationships/image" Target="../media/image137.png"/><Relationship Id="rId4" Type="http://schemas.openxmlformats.org/officeDocument/2006/relationships/image" Target="../media/image136.png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image" Target="../media/image13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2.png"/><Relationship Id="rId4" Type="http://schemas.openxmlformats.org/officeDocument/2006/relationships/image" Target="../media/image1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49289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sz="6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Year 6 Grammar</a:t>
            </a:r>
            <a:r>
              <a:rPr lang="en-GB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en-GB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cxnSp>
        <p:nvCxnSpPr>
          <p:cNvPr id="9" name="Straight Connector 8"/>
          <p:cNvCxnSpPr/>
          <p:nvPr/>
        </p:nvCxnSpPr>
        <p:spPr>
          <a:xfrm>
            <a:off x="1331640" y="3429000"/>
            <a:ext cx="64807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54119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Recap: Capital Letters  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51520" y="810285"/>
            <a:ext cx="8640960" cy="6217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Capital Letters need to be used for: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At the start of every new sentence. </a:t>
            </a:r>
          </a:p>
          <a:p>
            <a:pPr algn="ctr"/>
            <a:r>
              <a:rPr lang="en-US" sz="16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Example: </a:t>
            </a:r>
            <a:r>
              <a:rPr lang="en-US" sz="16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T</a:t>
            </a:r>
            <a:r>
              <a:rPr lang="en-US" sz="16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he group started to walk peacefully down the track</a:t>
            </a:r>
            <a:r>
              <a:rPr 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.</a:t>
            </a:r>
          </a:p>
          <a:p>
            <a:pPr algn="ctr"/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Name of people and places (Proper Nouns)</a:t>
            </a:r>
          </a:p>
          <a:p>
            <a:pPr algn="ctr"/>
            <a:r>
              <a:rPr lang="en-US" sz="16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Example: </a:t>
            </a:r>
            <a:r>
              <a:rPr lang="en-US" sz="16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M</a:t>
            </a:r>
            <a:r>
              <a:rPr lang="en-US" sz="16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iss. </a:t>
            </a:r>
            <a:r>
              <a:rPr lang="en-US" sz="16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S</a:t>
            </a:r>
            <a:r>
              <a:rPr lang="en-US" sz="16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mith asked the class to listen. </a:t>
            </a:r>
          </a:p>
          <a:p>
            <a:pPr algn="ctr"/>
            <a:endParaRPr lang="en-US" sz="1600" dirty="0" smtClean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Personal Pronoun ‘I’</a:t>
            </a:r>
          </a:p>
          <a:p>
            <a:pPr algn="ctr"/>
            <a:r>
              <a:rPr lang="en-US" sz="16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Example: </a:t>
            </a:r>
            <a:r>
              <a:rPr lang="en-US" sz="16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I </a:t>
            </a:r>
            <a:r>
              <a:rPr lang="en-US" sz="16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often thought</a:t>
            </a:r>
            <a:r>
              <a:rPr lang="en-US" sz="16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 I </a:t>
            </a:r>
            <a:r>
              <a:rPr lang="en-US" sz="16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could try harder in school. </a:t>
            </a:r>
          </a:p>
          <a:p>
            <a:pPr algn="ctr"/>
            <a:endParaRPr lang="en-US" sz="1600" dirty="0" smtClean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In abbreviations </a:t>
            </a:r>
          </a:p>
          <a:p>
            <a:pPr algn="ctr"/>
            <a:r>
              <a:rPr lang="en-US" sz="16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Example: The </a:t>
            </a:r>
            <a:r>
              <a:rPr lang="en-US" sz="16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BBC</a:t>
            </a:r>
            <a:r>
              <a:rPr lang="en-US" sz="16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 was showing my favourite film. </a:t>
            </a:r>
          </a:p>
          <a:p>
            <a:pPr algn="ctr"/>
            <a:endParaRPr lang="en-US" sz="1600" dirty="0" smtClean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Days of the Week</a:t>
            </a:r>
          </a:p>
          <a:p>
            <a:pPr algn="ctr"/>
            <a:r>
              <a:rPr lang="en-US" sz="16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Example: On </a:t>
            </a:r>
            <a:r>
              <a:rPr lang="en-US" sz="16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M</a:t>
            </a:r>
            <a:r>
              <a:rPr lang="en-US" sz="16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onday we always have an assembly. </a:t>
            </a:r>
          </a:p>
          <a:p>
            <a:pPr algn="ctr"/>
            <a:endParaRPr lang="en-US" sz="1600" dirty="0" smtClean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Months of the Year </a:t>
            </a:r>
          </a:p>
          <a:p>
            <a:pPr algn="ctr"/>
            <a:r>
              <a:rPr lang="en-US" sz="16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Example: My favourite time of the year is </a:t>
            </a:r>
            <a:r>
              <a:rPr lang="en-US" sz="16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D</a:t>
            </a:r>
            <a:r>
              <a:rPr lang="en-US" sz="16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ecember. </a:t>
            </a:r>
          </a:p>
          <a:p>
            <a:pPr algn="ctr"/>
            <a:endParaRPr lang="en-US" sz="1600" dirty="0" smtClean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Film and Book Titles</a:t>
            </a:r>
          </a:p>
          <a:p>
            <a:pPr algn="ctr"/>
            <a:r>
              <a:rPr lang="en-US" sz="16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Example: My favourite book is </a:t>
            </a:r>
            <a:r>
              <a:rPr lang="en-US" sz="16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C</a:t>
            </a:r>
            <a:r>
              <a:rPr lang="en-US" sz="16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rater </a:t>
            </a:r>
            <a:r>
              <a:rPr lang="en-US" sz="16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L</a:t>
            </a:r>
            <a:r>
              <a:rPr lang="en-US" sz="16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ake.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700" dirty="0" smtClean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700" dirty="0" smtClean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endParaRPr lang="en-US" b="1" dirty="0">
              <a:solidFill>
                <a:srgbClr val="333333"/>
              </a:solidFill>
              <a:latin typeface="robotobold"/>
            </a:endParaRPr>
          </a:p>
        </p:txBody>
      </p:sp>
    </p:spTree>
    <p:extLst>
      <p:ext uri="{BB962C8B-B14F-4D97-AF65-F5344CB8AC3E}">
        <p14:creationId xmlns:p14="http://schemas.microsoft.com/office/powerpoint/2010/main" val="39496404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Recap: Capital Letters  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8" name="Picture 7"/>
          <p:cNvPicPr/>
          <p:nvPr/>
        </p:nvPicPr>
        <p:blipFill rotWithShape="1">
          <a:blip r:embed="rId2"/>
          <a:srcRect l="28669" t="28994" r="32764" b="44565"/>
          <a:stretch/>
        </p:blipFill>
        <p:spPr bwMode="auto">
          <a:xfrm>
            <a:off x="230014" y="849881"/>
            <a:ext cx="4680520" cy="1787031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8"/>
          <p:cNvPicPr/>
          <p:nvPr/>
        </p:nvPicPr>
        <p:blipFill rotWithShape="1">
          <a:blip r:embed="rId3"/>
          <a:srcRect l="28441" t="40321" r="33249" b="31715"/>
          <a:stretch/>
        </p:blipFill>
        <p:spPr bwMode="auto">
          <a:xfrm>
            <a:off x="230014" y="2715503"/>
            <a:ext cx="4680520" cy="1881867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/>
          <p:cNvPicPr/>
          <p:nvPr/>
        </p:nvPicPr>
        <p:blipFill rotWithShape="1">
          <a:blip r:embed="rId4"/>
          <a:srcRect l="28109" t="27601" r="36969" b="34790"/>
          <a:stretch/>
        </p:blipFill>
        <p:spPr bwMode="auto">
          <a:xfrm>
            <a:off x="5004048" y="858386"/>
            <a:ext cx="4032448" cy="2642622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0014" y="4675103"/>
            <a:ext cx="4680520" cy="149020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28242" y="3573016"/>
            <a:ext cx="4031093" cy="257910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5480963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107504" y="260648"/>
            <a:ext cx="8928992" cy="7489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72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Recap: Question Marks</a:t>
            </a:r>
          </a:p>
          <a:p>
            <a:pPr algn="ctr"/>
            <a:endParaRPr lang="en-GB" sz="4300" u="sng" dirty="0" smtClean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8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ct val="150000"/>
              </a:lnSpc>
            </a:pPr>
            <a:endParaRPr lang="en-GB" sz="1700" b="1" dirty="0" smtClean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ct val="150000"/>
              </a:lnSpc>
            </a:pPr>
            <a:endParaRPr lang="en-GB" sz="1700" b="1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GB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 </a:t>
            </a:r>
            <a:endParaRPr lang="en-GB" sz="1700" b="1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9512" y="644237"/>
            <a:ext cx="8856984" cy="40164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The main purpose of a </a:t>
            </a:r>
            <a:r>
              <a:rPr lang="en-GB" sz="17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question mark, </a:t>
            </a:r>
            <a:r>
              <a:rPr lang="en-GB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is to indicate that the </a:t>
            </a:r>
            <a:r>
              <a:rPr lang="en-GB" sz="17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sentence is a question</a:t>
            </a:r>
            <a:r>
              <a:rPr lang="en-GB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. </a:t>
            </a:r>
            <a:r>
              <a:rPr lang="en-GB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Most </a:t>
            </a:r>
            <a:r>
              <a:rPr lang="en-GB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questions often, but not always,</a:t>
            </a:r>
            <a:r>
              <a:rPr lang="en-GB" sz="17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begin </a:t>
            </a:r>
            <a:r>
              <a:rPr lang="en-GB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with </a:t>
            </a:r>
            <a:r>
              <a:rPr lang="en-GB" sz="17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who, what, when, where and why.</a:t>
            </a:r>
          </a:p>
          <a:p>
            <a:pPr algn="ctr">
              <a:lnSpc>
                <a:spcPct val="150000"/>
              </a:lnSpc>
            </a:pPr>
            <a:endParaRPr lang="en-US" sz="1700" b="1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sz="1700" dirty="0">
                <a:solidFill>
                  <a:srgbClr val="FF0000"/>
                </a:solidFill>
                <a:latin typeface="Century Gothic" panose="020B0502020202020204" pitchFamily="34" charset="0"/>
              </a:rPr>
              <a:t>Examples:</a:t>
            </a:r>
          </a:p>
          <a:p>
            <a:pPr algn="ctr">
              <a:lnSpc>
                <a:spcPct val="150000"/>
              </a:lnSpc>
            </a:pPr>
            <a:r>
              <a:rPr lang="en-US" sz="1700" dirty="0">
                <a:solidFill>
                  <a:srgbClr val="FF0000"/>
                </a:solidFill>
                <a:latin typeface="Century Gothic" panose="020B0502020202020204" pitchFamily="34" charset="0"/>
              </a:rPr>
              <a:t>Who is making that noise?</a:t>
            </a:r>
          </a:p>
          <a:p>
            <a:pPr algn="ctr">
              <a:lnSpc>
                <a:spcPct val="150000"/>
              </a:lnSpc>
            </a:pPr>
            <a:r>
              <a:rPr 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What </a:t>
            </a:r>
            <a:r>
              <a:rPr lang="en-US" sz="1700" dirty="0">
                <a:solidFill>
                  <a:srgbClr val="FF0000"/>
                </a:solidFill>
                <a:latin typeface="Century Gothic" panose="020B0502020202020204" pitchFamily="34" charset="0"/>
              </a:rPr>
              <a:t>is that coming over the hill?</a:t>
            </a:r>
          </a:p>
          <a:p>
            <a:pPr algn="ctr">
              <a:lnSpc>
                <a:spcPct val="150000"/>
              </a:lnSpc>
            </a:pPr>
            <a:r>
              <a:rPr 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Why </a:t>
            </a:r>
            <a:r>
              <a:rPr lang="en-US" sz="1700" dirty="0">
                <a:solidFill>
                  <a:srgbClr val="FF0000"/>
                </a:solidFill>
                <a:latin typeface="Century Gothic" panose="020B0502020202020204" pitchFamily="34" charset="0"/>
              </a:rPr>
              <a:t>do we have to learn about algebra?</a:t>
            </a:r>
          </a:p>
          <a:p>
            <a:pPr algn="ctr">
              <a:lnSpc>
                <a:spcPct val="150000"/>
              </a:lnSpc>
            </a:pPr>
            <a:r>
              <a:rPr lang="en-US" sz="1700" dirty="0">
                <a:solidFill>
                  <a:srgbClr val="FF0000"/>
                </a:solidFill>
                <a:latin typeface="Century Gothic" panose="020B0502020202020204" pitchFamily="34" charset="0"/>
              </a:rPr>
              <a:t>Does anyone have a pen I could borrow?</a:t>
            </a:r>
          </a:p>
          <a:p>
            <a:pPr algn="ctr">
              <a:lnSpc>
                <a:spcPct val="150000"/>
              </a:lnSpc>
            </a:pPr>
            <a:r>
              <a:rPr lang="en-US" sz="1700" dirty="0">
                <a:solidFill>
                  <a:srgbClr val="FF0000"/>
                </a:solidFill>
                <a:latin typeface="Century Gothic" panose="020B0502020202020204" pitchFamily="34" charset="0"/>
              </a:rPr>
              <a:t>In what country does coffee originate? </a:t>
            </a:r>
          </a:p>
        </p:txBody>
      </p:sp>
    </p:spTree>
    <p:extLst>
      <p:ext uri="{BB962C8B-B14F-4D97-AF65-F5344CB8AC3E}">
        <p14:creationId xmlns:p14="http://schemas.microsoft.com/office/powerpoint/2010/main" val="4168851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Recap: Question Marks 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780" y="908720"/>
            <a:ext cx="4314825" cy="367240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t="2644" b="2196"/>
          <a:stretch/>
        </p:blipFill>
        <p:spPr>
          <a:xfrm>
            <a:off x="4572000" y="770632"/>
            <a:ext cx="4429125" cy="25922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r="20650"/>
          <a:stretch/>
        </p:blipFill>
        <p:spPr>
          <a:xfrm>
            <a:off x="168393" y="4800115"/>
            <a:ext cx="4323212" cy="108585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99081" y="3442803"/>
            <a:ext cx="3705225" cy="271462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678510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Questions 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8" name="Picture 7"/>
          <p:cNvPicPr/>
          <p:nvPr/>
        </p:nvPicPr>
        <p:blipFill rotWithShape="1">
          <a:blip r:embed="rId2"/>
          <a:srcRect l="28274" t="60947" r="34712" b="24820"/>
          <a:stretch/>
        </p:blipFill>
        <p:spPr bwMode="auto">
          <a:xfrm>
            <a:off x="120020" y="999881"/>
            <a:ext cx="4766577" cy="1008112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8"/>
          <p:cNvPicPr/>
          <p:nvPr/>
        </p:nvPicPr>
        <p:blipFill rotWithShape="1">
          <a:blip r:embed="rId3"/>
          <a:srcRect l="27611" t="16864" r="33113" b="27049"/>
          <a:stretch/>
        </p:blipFill>
        <p:spPr bwMode="auto">
          <a:xfrm>
            <a:off x="107504" y="2141528"/>
            <a:ext cx="4768825" cy="3921779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/>
          <p:cNvPicPr/>
          <p:nvPr/>
        </p:nvPicPr>
        <p:blipFill rotWithShape="1">
          <a:blip r:embed="rId4"/>
          <a:srcRect l="29155" t="20117" r="36692" b="41332"/>
          <a:stretch/>
        </p:blipFill>
        <p:spPr bwMode="auto">
          <a:xfrm>
            <a:off x="5004048" y="836711"/>
            <a:ext cx="3960440" cy="2520281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04048" y="3530998"/>
            <a:ext cx="3960441" cy="253231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752915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789756" y="12875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Recap: Exclamation Marks 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769860"/>
            <a:ext cx="8208912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The </a:t>
            </a:r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exclamation mark 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is used at the end of a sentence or short phrase which </a:t>
            </a:r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expressed a strong feeling. </a:t>
            </a:r>
          </a:p>
          <a:p>
            <a:pPr algn="ctr"/>
            <a:endParaRPr lang="en-US" sz="170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Exclamations 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are often seen after an exclamation beginning </a:t>
            </a:r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what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or </a:t>
            </a:r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how,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but not always. </a:t>
            </a:r>
          </a:p>
          <a:p>
            <a:pPr algn="ctr"/>
            <a:endParaRPr lang="en-US" sz="170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Exclamation marks 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are usually </a:t>
            </a:r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not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used in </a:t>
            </a:r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formal writing. </a:t>
            </a:r>
          </a:p>
          <a:p>
            <a:pPr algn="ctr"/>
            <a:endParaRPr lang="en-US" sz="170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Examples:</a:t>
            </a:r>
          </a:p>
          <a:p>
            <a:pPr algn="ctr"/>
            <a:r>
              <a:rPr 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What a lovely view you have here!</a:t>
            </a:r>
          </a:p>
          <a:p>
            <a:pPr algn="ctr"/>
            <a:r>
              <a:rPr 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That’s fantastic! </a:t>
            </a:r>
          </a:p>
          <a:p>
            <a:pPr algn="ctr"/>
            <a:r>
              <a:rPr 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How well Marshall bowled yesterday! </a:t>
            </a:r>
          </a:p>
          <a:p>
            <a:pPr algn="ctr"/>
            <a:endParaRPr lang="en-US" sz="170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70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28650" y="4342897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Exclamations 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1520" y="5265543"/>
            <a:ext cx="8784976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An</a:t>
            </a:r>
            <a:r>
              <a:rPr lang="en-US" sz="17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exclamation </a:t>
            </a:r>
            <a:r>
              <a:rPr lang="en-US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is 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 forceful </a:t>
            </a:r>
            <a:r>
              <a:rPr lang="en-US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statement which </a:t>
            </a:r>
            <a:r>
              <a:rPr lang="en-US" sz="17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expresses high levels of emotion or excitement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. Exclamations always begin with </a:t>
            </a:r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‘what’ or ‘how’ 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and need to be </a:t>
            </a:r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punctuated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with an </a:t>
            </a:r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exclamation mark ( ! ). 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5188309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Recap: Exclamation Marks 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b="1959"/>
          <a:stretch/>
        </p:blipFill>
        <p:spPr>
          <a:xfrm>
            <a:off x="88262" y="3536397"/>
            <a:ext cx="4726246" cy="251161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r="12610" b="18535"/>
          <a:stretch/>
        </p:blipFill>
        <p:spPr>
          <a:xfrm>
            <a:off x="88262" y="1342860"/>
            <a:ext cx="4231382" cy="200423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/>
          <p:cNvPicPr/>
          <p:nvPr/>
        </p:nvPicPr>
        <p:blipFill rotWithShape="1">
          <a:blip r:embed="rId4"/>
          <a:srcRect l="29107" t="18934" r="31324" b="39164"/>
          <a:stretch/>
        </p:blipFill>
        <p:spPr bwMode="auto">
          <a:xfrm>
            <a:off x="4408741" y="865100"/>
            <a:ext cx="4627755" cy="2558906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Picture 11"/>
          <p:cNvPicPr/>
          <p:nvPr/>
        </p:nvPicPr>
        <p:blipFill rotWithShape="1">
          <a:blip r:embed="rId5"/>
          <a:srcRect l="27444" t="34570" r="34805" b="37217"/>
          <a:stretch/>
        </p:blipFill>
        <p:spPr bwMode="auto">
          <a:xfrm>
            <a:off x="4923303" y="3602283"/>
            <a:ext cx="4113193" cy="1728192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5432114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Exclamations 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4751"/>
          <a:stretch/>
        </p:blipFill>
        <p:spPr>
          <a:xfrm>
            <a:off x="755576" y="828041"/>
            <a:ext cx="4903821" cy="245694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636" y="3368368"/>
            <a:ext cx="5191598" cy="278556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8104" y="3805382"/>
            <a:ext cx="3533717" cy="227094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074" name="Picture 2" descr="What is an exclamation sentence? | TheSchoolRun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31"/>
          <a:stretch/>
        </p:blipFill>
        <p:spPr bwMode="auto">
          <a:xfrm>
            <a:off x="5875421" y="828040"/>
            <a:ext cx="2448272" cy="287485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03915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114445" y="42269"/>
            <a:ext cx="8856984" cy="24823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Prefixes</a:t>
            </a:r>
            <a:endParaRPr lang="en-GB" sz="200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Prefixes are short syllables which are added to the start of a word to give it a new meaning. </a:t>
            </a:r>
          </a:p>
          <a:p>
            <a:pPr algn="ctr"/>
            <a:endParaRPr lang="en-GB" sz="170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Examples:</a:t>
            </a:r>
          </a:p>
          <a:p>
            <a:endParaRPr lang="en-GB" sz="1700" dirty="0" smtClean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r>
              <a:rPr lang="en-GB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Pre + View = Preview</a:t>
            </a:r>
          </a:p>
          <a:p>
            <a:r>
              <a:rPr lang="en-GB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Dis + Agree = Disagree.  </a:t>
            </a:r>
            <a:endParaRPr lang="en-GB" sz="17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19702" y="3052130"/>
            <a:ext cx="8651727" cy="23237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Suffixes</a:t>
            </a:r>
          </a:p>
          <a:p>
            <a:pPr algn="ctr"/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Suffixes are short syllables added to the end of a word to give it a new meaning.</a:t>
            </a:r>
          </a:p>
          <a:p>
            <a:pPr algn="ctr"/>
            <a:endParaRPr lang="en-US" sz="17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r>
              <a:rPr 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Examples:</a:t>
            </a:r>
          </a:p>
          <a:p>
            <a:endParaRPr lang="en-US" sz="17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r>
              <a:rPr 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Turn + </a:t>
            </a:r>
            <a:r>
              <a:rPr lang="en-US" sz="1700" dirty="0" err="1" smtClean="0">
                <a:solidFill>
                  <a:srgbClr val="FF0000"/>
                </a:solidFill>
                <a:latin typeface="Century Gothic" panose="020B0502020202020204" pitchFamily="34" charset="0"/>
              </a:rPr>
              <a:t>ed</a:t>
            </a:r>
            <a:r>
              <a:rPr 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 = Turned</a:t>
            </a:r>
          </a:p>
          <a:p>
            <a:r>
              <a:rPr 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Quick + </a:t>
            </a:r>
            <a:r>
              <a:rPr lang="en-US" sz="1700" dirty="0" err="1" smtClean="0">
                <a:solidFill>
                  <a:srgbClr val="FF0000"/>
                </a:solidFill>
                <a:latin typeface="Century Gothic" panose="020B0502020202020204" pitchFamily="34" charset="0"/>
              </a:rPr>
              <a:t>ly</a:t>
            </a:r>
            <a:r>
              <a:rPr 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 = Quickly  </a:t>
            </a:r>
            <a:endParaRPr lang="en-GB" sz="17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508104" y="1089382"/>
            <a:ext cx="3107962" cy="207749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700" b="1" dirty="0" smtClean="0">
                <a:latin typeface="Century Gothic" panose="020B0502020202020204" pitchFamily="34" charset="0"/>
              </a:rPr>
              <a:t>Common Prefixes include:</a:t>
            </a:r>
          </a:p>
          <a:p>
            <a:r>
              <a:rPr lang="en-US" sz="1600" dirty="0" smtClean="0">
                <a:latin typeface="Century Gothic" panose="020B0502020202020204" pitchFamily="34" charset="0"/>
              </a:rPr>
              <a:t>Anti = anti-war</a:t>
            </a:r>
          </a:p>
          <a:p>
            <a:r>
              <a:rPr lang="en-US" sz="1600" dirty="0" smtClean="0">
                <a:latin typeface="Century Gothic" panose="020B0502020202020204" pitchFamily="34" charset="0"/>
              </a:rPr>
              <a:t>De = destroy </a:t>
            </a:r>
          </a:p>
          <a:p>
            <a:r>
              <a:rPr lang="en-US" sz="1600" dirty="0" smtClean="0">
                <a:latin typeface="Century Gothic" panose="020B0502020202020204" pitchFamily="34" charset="0"/>
              </a:rPr>
              <a:t>Dis = disagree</a:t>
            </a:r>
          </a:p>
          <a:p>
            <a:r>
              <a:rPr lang="en-US" sz="1600" dirty="0" smtClean="0">
                <a:latin typeface="Century Gothic" panose="020B0502020202020204" pitchFamily="34" charset="0"/>
              </a:rPr>
              <a:t>En/</a:t>
            </a:r>
            <a:r>
              <a:rPr lang="en-US" sz="1600" dirty="0" err="1" smtClean="0">
                <a:latin typeface="Century Gothic" panose="020B0502020202020204" pitchFamily="34" charset="0"/>
              </a:rPr>
              <a:t>Em</a:t>
            </a:r>
            <a:r>
              <a:rPr lang="en-US" sz="1600" dirty="0" smtClean="0">
                <a:latin typeface="Century Gothic" panose="020B0502020202020204" pitchFamily="34" charset="0"/>
              </a:rPr>
              <a:t> = encode, embrace</a:t>
            </a:r>
          </a:p>
          <a:p>
            <a:r>
              <a:rPr lang="en-US" sz="1600" dirty="0" smtClean="0">
                <a:latin typeface="Century Gothic" panose="020B0502020202020204" pitchFamily="34" charset="0"/>
              </a:rPr>
              <a:t>Fore = forecast</a:t>
            </a:r>
          </a:p>
          <a:p>
            <a:r>
              <a:rPr lang="en-US" sz="1600" dirty="0" smtClean="0">
                <a:latin typeface="Century Gothic" panose="020B0502020202020204" pitchFamily="34" charset="0"/>
              </a:rPr>
              <a:t>In/</a:t>
            </a:r>
            <a:r>
              <a:rPr lang="en-US" sz="1600" dirty="0" err="1" smtClean="0">
                <a:latin typeface="Century Gothic" panose="020B0502020202020204" pitchFamily="34" charset="0"/>
              </a:rPr>
              <a:t>Im</a:t>
            </a:r>
            <a:r>
              <a:rPr lang="en-US" sz="1600" dirty="0" smtClean="0">
                <a:latin typeface="Century Gothic" panose="020B0502020202020204" pitchFamily="34" charset="0"/>
              </a:rPr>
              <a:t> = intake, implant</a:t>
            </a:r>
          </a:p>
          <a:p>
            <a:r>
              <a:rPr lang="en-US" sz="1600" dirty="0" smtClean="0">
                <a:latin typeface="Century Gothic" panose="020B0502020202020204" pitchFamily="34" charset="0"/>
              </a:rPr>
              <a:t>Inter = interact 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11035" y="4049546"/>
            <a:ext cx="3107962" cy="20774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700" b="1" dirty="0" smtClean="0">
                <a:latin typeface="Century Gothic" panose="020B0502020202020204" pitchFamily="34" charset="0"/>
              </a:rPr>
              <a:t>Common Suffixes include:</a:t>
            </a:r>
          </a:p>
          <a:p>
            <a:r>
              <a:rPr lang="en-US" sz="1600" dirty="0" smtClean="0">
                <a:latin typeface="Century Gothic" panose="020B0502020202020204" pitchFamily="34" charset="0"/>
              </a:rPr>
              <a:t>-able = doable</a:t>
            </a:r>
          </a:p>
          <a:p>
            <a:r>
              <a:rPr lang="en-US" sz="1600" dirty="0" smtClean="0">
                <a:latin typeface="Century Gothic" panose="020B0502020202020204" pitchFamily="34" charset="0"/>
              </a:rPr>
              <a:t>-</a:t>
            </a:r>
            <a:r>
              <a:rPr lang="en-US" sz="1600" dirty="0" err="1" smtClean="0">
                <a:latin typeface="Century Gothic" panose="020B0502020202020204" pitchFamily="34" charset="0"/>
              </a:rPr>
              <a:t>ible</a:t>
            </a:r>
            <a:r>
              <a:rPr lang="en-US" sz="1600" dirty="0" smtClean="0">
                <a:latin typeface="Century Gothic" panose="020B0502020202020204" pitchFamily="34" charset="0"/>
              </a:rPr>
              <a:t> = reversible </a:t>
            </a:r>
          </a:p>
          <a:p>
            <a:r>
              <a:rPr lang="en-US" sz="1600" dirty="0" smtClean="0">
                <a:latin typeface="Century Gothic" panose="020B0502020202020204" pitchFamily="34" charset="0"/>
              </a:rPr>
              <a:t>-al = personal</a:t>
            </a:r>
          </a:p>
          <a:p>
            <a:r>
              <a:rPr lang="en-US" sz="1600" dirty="0" smtClean="0">
                <a:latin typeface="Century Gothic" panose="020B0502020202020204" pitchFamily="34" charset="0"/>
              </a:rPr>
              <a:t>-</a:t>
            </a:r>
            <a:r>
              <a:rPr lang="en-US" sz="1600" dirty="0" err="1" smtClean="0">
                <a:latin typeface="Century Gothic" panose="020B0502020202020204" pitchFamily="34" charset="0"/>
              </a:rPr>
              <a:t>ed</a:t>
            </a:r>
            <a:r>
              <a:rPr lang="en-US" sz="1600" dirty="0" smtClean="0">
                <a:latin typeface="Century Gothic" panose="020B0502020202020204" pitchFamily="34" charset="0"/>
              </a:rPr>
              <a:t> = turned, jumped </a:t>
            </a:r>
          </a:p>
          <a:p>
            <a:r>
              <a:rPr lang="en-US" sz="1600" dirty="0" smtClean="0">
                <a:latin typeface="Century Gothic" panose="020B0502020202020204" pitchFamily="34" charset="0"/>
              </a:rPr>
              <a:t>-en = golden </a:t>
            </a:r>
          </a:p>
          <a:p>
            <a:r>
              <a:rPr lang="en-US" sz="1600" dirty="0" smtClean="0">
                <a:latin typeface="Century Gothic" panose="020B0502020202020204" pitchFamily="34" charset="0"/>
              </a:rPr>
              <a:t>-er = actor, higher</a:t>
            </a:r>
          </a:p>
          <a:p>
            <a:r>
              <a:rPr lang="en-US" sz="1600" dirty="0" smtClean="0">
                <a:latin typeface="Century Gothic" panose="020B0502020202020204" pitchFamily="34" charset="0"/>
              </a:rPr>
              <a:t>-</a:t>
            </a:r>
            <a:r>
              <a:rPr lang="en-US" sz="1600" dirty="0" err="1" smtClean="0">
                <a:latin typeface="Century Gothic" panose="020B0502020202020204" pitchFamily="34" charset="0"/>
              </a:rPr>
              <a:t>est</a:t>
            </a:r>
            <a:r>
              <a:rPr lang="en-US" sz="1600" dirty="0" smtClean="0">
                <a:latin typeface="Century Gothic" panose="020B0502020202020204" pitchFamily="34" charset="0"/>
              </a:rPr>
              <a:t> = biggest, largest </a:t>
            </a:r>
          </a:p>
        </p:txBody>
      </p:sp>
    </p:spTree>
    <p:extLst>
      <p:ext uri="{BB962C8B-B14F-4D97-AF65-F5344CB8AC3E}">
        <p14:creationId xmlns:p14="http://schemas.microsoft.com/office/powerpoint/2010/main" val="21414855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Prefixes and Suffixes 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8" name="Picture 7"/>
          <p:cNvPicPr/>
          <p:nvPr/>
        </p:nvPicPr>
        <p:blipFill rotWithShape="1">
          <a:blip r:embed="rId2"/>
          <a:srcRect l="27112" t="54142" r="44744" b="23965"/>
          <a:stretch/>
        </p:blipFill>
        <p:spPr bwMode="auto">
          <a:xfrm>
            <a:off x="5090462" y="4098054"/>
            <a:ext cx="3600400" cy="1584176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8"/>
          <p:cNvPicPr/>
          <p:nvPr/>
        </p:nvPicPr>
        <p:blipFill rotWithShape="1">
          <a:blip r:embed="rId3"/>
          <a:srcRect l="29480" t="39349" r="29631" b="39284"/>
          <a:stretch/>
        </p:blipFill>
        <p:spPr bwMode="auto">
          <a:xfrm>
            <a:off x="107504" y="1051162"/>
            <a:ext cx="4886067" cy="1512168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/>
          <p:cNvPicPr/>
          <p:nvPr/>
        </p:nvPicPr>
        <p:blipFill rotWithShape="1">
          <a:blip r:embed="rId4"/>
          <a:srcRect l="27641" t="28698" r="32572" b="32631"/>
          <a:stretch/>
        </p:blipFill>
        <p:spPr bwMode="auto">
          <a:xfrm>
            <a:off x="103251" y="2786452"/>
            <a:ext cx="4890320" cy="2802788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90462" y="814896"/>
            <a:ext cx="3930592" cy="311816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0892997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504" y="188640"/>
            <a:ext cx="8928992" cy="5976664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48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Nouns</a:t>
            </a:r>
            <a:r>
              <a:rPr lang="en-GB" sz="20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en-GB" sz="20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r>
              <a:rPr lang="en-GB" sz="19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Nouns </a:t>
            </a:r>
            <a:r>
              <a:rPr lang="en-GB" sz="19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name things, people and places. </a:t>
            </a:r>
            <a:r>
              <a:rPr lang="en-GB" sz="19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en-GB" sz="19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r>
              <a:rPr lang="en-GB" sz="19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en-GB" sz="19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r>
              <a:rPr lang="en-GB" sz="19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Most nouns can either be singular (only one) or plural (lots of them). </a:t>
            </a:r>
            <a:br>
              <a:rPr lang="en-GB" sz="19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r>
              <a:rPr lang="en-GB" sz="19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en-GB" sz="19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r>
              <a:rPr lang="en-GB" sz="19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 </a:t>
            </a:r>
            <a:r>
              <a:rPr lang="en-GB" sz="19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collective noun </a:t>
            </a:r>
            <a:r>
              <a:rPr lang="en-GB" sz="19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is a noun that refers to a group </a:t>
            </a:r>
            <a:r>
              <a:rPr lang="en-GB" sz="19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(Examples: herd, flock, and team). </a:t>
            </a:r>
            <a:r>
              <a:rPr lang="en-GB" sz="19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en-GB" sz="19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r>
              <a:rPr lang="en-GB" sz="1900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en-GB" sz="1900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r>
              <a:rPr lang="en-GB" sz="19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Proper nouns </a:t>
            </a:r>
            <a:r>
              <a:rPr lang="en-GB" sz="19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begin with capital letters and name people, places and organisations </a:t>
            </a:r>
            <a:r>
              <a:rPr lang="en-GB" sz="19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(Examples: </a:t>
            </a:r>
            <a:r>
              <a:rPr lang="en-GB" sz="1900" i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Michael</a:t>
            </a:r>
            <a:r>
              <a:rPr lang="en-GB" sz="1900" i="1" dirty="0">
                <a:solidFill>
                  <a:srgbClr val="FF0000"/>
                </a:solidFill>
                <a:latin typeface="Century Gothic" panose="020B0502020202020204" pitchFamily="34" charset="0"/>
              </a:rPr>
              <a:t>, London, Mrs </a:t>
            </a:r>
            <a:r>
              <a:rPr lang="en-GB" sz="1900" i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Sullivan)</a:t>
            </a:r>
            <a:r>
              <a:rPr lang="en-GB" sz="19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. </a:t>
            </a:r>
            <a:r>
              <a:rPr lang="en-GB" sz="19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en-GB" sz="19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r>
              <a:rPr lang="en-GB" sz="19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en-GB" sz="19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r>
              <a:rPr lang="en-GB" sz="19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Days </a:t>
            </a:r>
            <a:r>
              <a:rPr lang="en-GB" sz="19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of the week and months of the year should also begin with a capital </a:t>
            </a:r>
            <a:r>
              <a:rPr lang="en-GB" sz="19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letter</a:t>
            </a:r>
            <a:r>
              <a:rPr lang="en-GB" sz="19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en-GB" sz="19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(Examples: </a:t>
            </a:r>
            <a:r>
              <a:rPr lang="en-GB" sz="1900" i="1" dirty="0">
                <a:solidFill>
                  <a:srgbClr val="FF0000"/>
                </a:solidFill>
                <a:latin typeface="Century Gothic" panose="020B0502020202020204" pitchFamily="34" charset="0"/>
              </a:rPr>
              <a:t>Tuesday, </a:t>
            </a:r>
            <a:r>
              <a:rPr lang="en-GB" sz="1900" i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September).</a:t>
            </a:r>
            <a:br>
              <a:rPr lang="en-GB" sz="1900" i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</a:br>
            <a:r>
              <a:rPr lang="en-GB" sz="19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en-GB" sz="19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r>
              <a:rPr lang="en-GB" sz="19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Concrete nouns </a:t>
            </a:r>
            <a:r>
              <a:rPr lang="en-GB" sz="19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are nouns that name people, places and things that can be experienced through the five senses </a:t>
            </a:r>
            <a:r>
              <a:rPr lang="en-GB" sz="19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(Examples: </a:t>
            </a:r>
            <a:r>
              <a:rPr lang="en-GB" sz="1900" i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garage</a:t>
            </a:r>
            <a:r>
              <a:rPr lang="en-GB" sz="1900" i="1" dirty="0">
                <a:solidFill>
                  <a:srgbClr val="FF0000"/>
                </a:solidFill>
                <a:latin typeface="Century Gothic" panose="020B0502020202020204" pitchFamily="34" charset="0"/>
              </a:rPr>
              <a:t>, rain, </a:t>
            </a:r>
            <a:r>
              <a:rPr lang="en-GB" sz="1900" i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bird).</a:t>
            </a:r>
            <a:br>
              <a:rPr lang="en-GB" sz="1900" i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</a:br>
            <a:r>
              <a:rPr lang="en-GB" sz="1900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en-GB" sz="1900" i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r>
              <a:rPr lang="en-GB" sz="19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Abstract nouns </a:t>
            </a:r>
            <a:r>
              <a:rPr lang="en-GB" sz="19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name feelings, ideas and concepts </a:t>
            </a:r>
            <a:r>
              <a:rPr lang="en-GB" sz="19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and cannot be touched </a:t>
            </a:r>
            <a:r>
              <a:rPr lang="en-GB" sz="19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(Examples: </a:t>
            </a:r>
            <a:r>
              <a:rPr lang="en-GB" sz="1900" i="1" dirty="0">
                <a:solidFill>
                  <a:srgbClr val="FF0000"/>
                </a:solidFill>
                <a:latin typeface="Century Gothic" panose="020B0502020202020204" pitchFamily="34" charset="0"/>
              </a:rPr>
              <a:t>hate, anger, </a:t>
            </a:r>
            <a:r>
              <a:rPr lang="en-GB" sz="1900" i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jealousy)</a:t>
            </a:r>
            <a:r>
              <a:rPr lang="en-GB" sz="19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. </a:t>
            </a:r>
            <a:br>
              <a:rPr lang="en-GB" sz="19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</a:br>
            <a:r>
              <a:rPr lang="en-GB" sz="1900" dirty="0">
                <a:solidFill>
                  <a:srgbClr val="FF0000"/>
                </a:solidFill>
                <a:latin typeface="Century Gothic" panose="020B0502020202020204" pitchFamily="34" charset="0"/>
              </a:rPr>
              <a:t/>
            </a:r>
            <a:br>
              <a:rPr lang="en-GB" sz="1900" dirty="0">
                <a:solidFill>
                  <a:srgbClr val="FF0000"/>
                </a:solidFill>
                <a:latin typeface="Century Gothic" panose="020B0502020202020204" pitchFamily="34" charset="0"/>
              </a:rPr>
            </a:br>
            <a:r>
              <a:rPr lang="en-GB" sz="19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All other nouns are called </a:t>
            </a:r>
            <a:r>
              <a:rPr lang="en-GB" sz="19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common nouns</a:t>
            </a:r>
            <a:r>
              <a:rPr lang="en-GB" sz="19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. Common nouns is a type of noun used to refer to general objects, places, people and animals. </a:t>
            </a:r>
            <a:r>
              <a:rPr lang="en-US" sz="2000" dirty="0" smtClean="0"/>
              <a:t> </a:t>
            </a:r>
            <a:endParaRPr lang="en-GB" sz="200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4" name="Rectangle 3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8525026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508" y="116632"/>
            <a:ext cx="8856984" cy="1009859"/>
          </a:xfrm>
        </p:spPr>
        <p:txBody>
          <a:bodyPr>
            <a:normAutofit fontScale="90000"/>
          </a:bodyPr>
          <a:lstStyle/>
          <a:p>
            <a:r>
              <a:rPr lang="en-GB" sz="49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Nouns</a:t>
            </a:r>
            <a:r>
              <a:rPr lang="en-GB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en-GB" dirty="0" smtClean="0">
                <a:solidFill>
                  <a:schemeClr val="accent5">
                    <a:lumMod val="50000"/>
                  </a:schemeClr>
                </a:solidFill>
              </a:rPr>
            </a:br>
            <a:endParaRPr lang="en-GB" sz="310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7" name="Rectangle 6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0" name="Picture 9"/>
          <p:cNvPicPr/>
          <p:nvPr/>
        </p:nvPicPr>
        <p:blipFill rotWithShape="1">
          <a:blip r:embed="rId2"/>
          <a:srcRect l="27877" t="51775" r="46768" b="29080"/>
          <a:stretch/>
        </p:blipFill>
        <p:spPr bwMode="auto">
          <a:xfrm>
            <a:off x="321499" y="1365400"/>
            <a:ext cx="3600400" cy="1575669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Picture 10"/>
          <p:cNvPicPr/>
          <p:nvPr/>
        </p:nvPicPr>
        <p:blipFill rotWithShape="1">
          <a:blip r:embed="rId3"/>
          <a:srcRect l="28608" t="57101" r="33768" b="18506"/>
          <a:stretch/>
        </p:blipFill>
        <p:spPr bwMode="auto">
          <a:xfrm>
            <a:off x="4099890" y="874950"/>
            <a:ext cx="5019960" cy="1829743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Picture 11"/>
          <p:cNvPicPr/>
          <p:nvPr/>
        </p:nvPicPr>
        <p:blipFill rotWithShape="1">
          <a:blip r:embed="rId4"/>
          <a:srcRect l="29259" t="26036" r="29516" b="53254"/>
          <a:stretch/>
        </p:blipFill>
        <p:spPr bwMode="auto">
          <a:xfrm>
            <a:off x="300655" y="3086329"/>
            <a:ext cx="5112568" cy="1360934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Picture 12"/>
          <p:cNvPicPr/>
          <p:nvPr/>
        </p:nvPicPr>
        <p:blipFill rotWithShape="1">
          <a:blip r:embed="rId5"/>
          <a:srcRect l="27777" t="45562" r="46160" b="31610"/>
          <a:stretch/>
        </p:blipFill>
        <p:spPr bwMode="auto">
          <a:xfrm>
            <a:off x="5517839" y="2857588"/>
            <a:ext cx="3482653" cy="1714872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65305" y="4682318"/>
            <a:ext cx="6613390" cy="145542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521458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26491"/>
            <a:ext cx="8424936" cy="435133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17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Pronouns</a:t>
            </a:r>
            <a:r>
              <a:rPr lang="en-GB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are words that stand in place of a noun</a:t>
            </a:r>
            <a:r>
              <a:rPr lang="en-GB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.</a:t>
            </a:r>
          </a:p>
          <a:p>
            <a:pPr marL="0" indent="0" algn="ctr">
              <a:buNone/>
            </a:pPr>
            <a:r>
              <a:rPr lang="en-GB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They </a:t>
            </a:r>
            <a:r>
              <a:rPr lang="en-GB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are helpful because they help writers not having to repeat themselves.</a:t>
            </a:r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(Example: The </a:t>
            </a:r>
            <a:r>
              <a:rPr lang="en-GB" sz="1700" dirty="0">
                <a:solidFill>
                  <a:srgbClr val="FF0000"/>
                </a:solidFill>
                <a:latin typeface="Century Gothic" panose="020B0502020202020204" pitchFamily="34" charset="0"/>
              </a:rPr>
              <a:t>dog looked at the sandwich and then</a:t>
            </a:r>
            <a:r>
              <a:rPr lang="en-GB" sz="17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it </a:t>
            </a:r>
            <a:r>
              <a:rPr lang="en-GB" sz="1700" dirty="0">
                <a:solidFill>
                  <a:srgbClr val="FF0000"/>
                </a:solidFill>
                <a:latin typeface="Century Gothic" panose="020B0502020202020204" pitchFamily="34" charset="0"/>
              </a:rPr>
              <a:t>ate </a:t>
            </a:r>
            <a:r>
              <a:rPr lang="en-GB" sz="17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it)</a:t>
            </a:r>
            <a:r>
              <a:rPr lang="en-GB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.</a:t>
            </a:r>
            <a:endParaRPr lang="en-GB" sz="17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Personal pronouns 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are short words which we use </a:t>
            </a:r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instead of a person’s name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. </a:t>
            </a:r>
          </a:p>
          <a:p>
            <a:pPr marL="0" indent="0" algn="ctr">
              <a:buNone/>
            </a:pPr>
            <a:r>
              <a:rPr 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(Examples: I, you, he, she, it, we, they, me, him, her, us, them)</a:t>
            </a:r>
          </a:p>
          <a:p>
            <a:pPr marL="0" indent="0" algn="ctr">
              <a:buNone/>
            </a:pPr>
            <a:endParaRPr lang="en-US" sz="17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Relative </a:t>
            </a:r>
            <a:r>
              <a:rPr lang="en-GB" sz="17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pronouns </a:t>
            </a:r>
            <a:r>
              <a:rPr lang="en-GB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relate </a:t>
            </a:r>
            <a:r>
              <a:rPr lang="en-GB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back to </a:t>
            </a:r>
            <a:r>
              <a:rPr lang="en-GB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someone or something </a:t>
            </a:r>
            <a:r>
              <a:rPr lang="en-GB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already mentioned. </a:t>
            </a:r>
            <a:endParaRPr lang="en-GB" sz="1700" dirty="0" smtClean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GB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(Examples: who, which, that, whom, whose). </a:t>
            </a:r>
            <a:endParaRPr lang="en-GB" sz="17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GB" sz="1700" b="1" i="1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GB" sz="17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Possessive pronouns </a:t>
            </a:r>
            <a:r>
              <a:rPr lang="en-GB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are pronouns that shown </a:t>
            </a:r>
            <a:r>
              <a:rPr lang="en-GB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ownership. </a:t>
            </a:r>
          </a:p>
          <a:p>
            <a:pPr marL="0" indent="0" algn="ctr">
              <a:buNone/>
            </a:pPr>
            <a:r>
              <a:rPr lang="en-GB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(Examples: mine</a:t>
            </a:r>
            <a:r>
              <a:rPr lang="en-GB" sz="1700" dirty="0">
                <a:solidFill>
                  <a:srgbClr val="FF0000"/>
                </a:solidFill>
                <a:latin typeface="Century Gothic" panose="020B0502020202020204" pitchFamily="34" charset="0"/>
              </a:rPr>
              <a:t>, ours, yours, his, hers, its, </a:t>
            </a:r>
            <a:r>
              <a:rPr lang="en-GB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theirs). </a:t>
            </a:r>
            <a:endParaRPr lang="en-GB" sz="17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43508" y="116632"/>
            <a:ext cx="8856984" cy="10098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9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Pronouns</a:t>
            </a:r>
            <a:r>
              <a:rPr lang="en-GB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en-GB" dirty="0" smtClean="0">
                <a:solidFill>
                  <a:schemeClr val="accent5">
                    <a:lumMod val="50000"/>
                  </a:schemeClr>
                </a:solidFill>
              </a:rPr>
            </a:br>
            <a:endParaRPr lang="en-GB" sz="310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6" name="Rectangle 5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0827602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43508" y="116632"/>
            <a:ext cx="8856984" cy="10098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9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Pronouns</a:t>
            </a:r>
            <a:r>
              <a:rPr lang="en-GB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en-GB" dirty="0" smtClean="0">
                <a:solidFill>
                  <a:schemeClr val="accent5">
                    <a:lumMod val="50000"/>
                  </a:schemeClr>
                </a:solidFill>
              </a:rPr>
            </a:br>
            <a:endParaRPr lang="en-GB" sz="310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6" name="Rectangle 5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8" name="Picture 7"/>
          <p:cNvPicPr/>
          <p:nvPr/>
        </p:nvPicPr>
        <p:blipFill rotWithShape="1">
          <a:blip r:embed="rId2"/>
          <a:srcRect l="27444" t="26627" r="30417" b="22239"/>
          <a:stretch/>
        </p:blipFill>
        <p:spPr bwMode="auto">
          <a:xfrm>
            <a:off x="143508" y="917648"/>
            <a:ext cx="4821450" cy="3365527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8"/>
          <p:cNvPicPr/>
          <p:nvPr/>
        </p:nvPicPr>
        <p:blipFill rotWithShape="1">
          <a:blip r:embed="rId3"/>
          <a:srcRect l="28608" t="21302" r="35864" b="29222"/>
          <a:stretch/>
        </p:blipFill>
        <p:spPr bwMode="auto">
          <a:xfrm>
            <a:off x="5076056" y="917647"/>
            <a:ext cx="3924436" cy="3365527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/>
          <p:cNvPicPr/>
          <p:nvPr/>
        </p:nvPicPr>
        <p:blipFill rotWithShape="1">
          <a:blip r:embed="rId4"/>
          <a:srcRect l="27444" t="25739" r="30105" b="50818"/>
          <a:stretch/>
        </p:blipFill>
        <p:spPr bwMode="auto">
          <a:xfrm>
            <a:off x="1835696" y="4377177"/>
            <a:ext cx="5688632" cy="1766131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974890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Noun Phrases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395536" y="985882"/>
            <a:ext cx="8640960" cy="4016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>
              <a:defRPr/>
            </a:pPr>
            <a:r>
              <a:rPr lang="en-GB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 </a:t>
            </a:r>
            <a:r>
              <a:rPr lang="en-GB" sz="17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noun phrase </a:t>
            </a:r>
            <a:r>
              <a:rPr lang="en-GB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is a group of words that functions as a noun in a sentence. They help to </a:t>
            </a:r>
            <a:r>
              <a:rPr lang="en-GB" sz="17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identify the noun</a:t>
            </a:r>
            <a:r>
              <a:rPr lang="en-GB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. </a:t>
            </a:r>
            <a:endParaRPr lang="en-GB" sz="1700" dirty="0" smtClean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>
              <a:defRPr/>
            </a:pPr>
            <a:r>
              <a:rPr lang="en-GB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When </a:t>
            </a:r>
            <a:r>
              <a:rPr lang="en-GB" sz="17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adjectives</a:t>
            </a:r>
            <a:r>
              <a:rPr lang="en-GB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are added to a </a:t>
            </a:r>
            <a:r>
              <a:rPr lang="en-GB" sz="17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noun phrase, </a:t>
            </a:r>
            <a:r>
              <a:rPr lang="en-GB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we call it an </a:t>
            </a:r>
            <a:r>
              <a:rPr lang="en-GB" sz="17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expanded noun phrase</a:t>
            </a:r>
            <a:r>
              <a:rPr lang="en-GB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.</a:t>
            </a:r>
          </a:p>
          <a:p>
            <a:pPr algn="ctr">
              <a:defRPr/>
            </a:pPr>
            <a:endParaRPr lang="en-US" sz="1700" b="1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>
              <a:defRPr/>
            </a:pPr>
            <a:r>
              <a:rPr 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Examples:</a:t>
            </a:r>
          </a:p>
          <a:p>
            <a:pPr algn="ctr">
              <a:defRPr/>
            </a:pPr>
            <a:endParaRPr lang="en-US" sz="1700" dirty="0" smtClean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>
              <a:defRPr/>
            </a:pPr>
            <a:r>
              <a:rPr 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The cat played a fiddle </a:t>
            </a:r>
          </a:p>
          <a:p>
            <a:pPr algn="ctr">
              <a:defRPr/>
            </a:pP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‘The cat’ is a simple noun phrase. </a:t>
            </a:r>
          </a:p>
          <a:p>
            <a:pPr algn="ctr">
              <a:defRPr/>
            </a:pPr>
            <a:endParaRPr lang="en-US" sz="170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>
              <a:defRPr/>
            </a:pPr>
            <a:r>
              <a:rPr 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The intelligent, ginger cat played the fiddle.</a:t>
            </a:r>
          </a:p>
          <a:p>
            <a:pPr algn="ctr">
              <a:defRPr/>
            </a:pP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Adding adjectives ‘intelligent and ginger’ means it has become an expanded noun phrase. </a:t>
            </a:r>
          </a:p>
          <a:p>
            <a:pPr algn="ctr">
              <a:defRPr/>
            </a:pPr>
            <a:endParaRPr lang="en-US" sz="170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>
              <a:defRPr/>
            </a:pPr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Remember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to add commas in between your adjectives. </a:t>
            </a:r>
            <a:endParaRPr lang="en-GB" sz="170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9025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Noun Phrases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774" r="2901"/>
          <a:stretch/>
        </p:blipFill>
        <p:spPr>
          <a:xfrm>
            <a:off x="107504" y="1457020"/>
            <a:ext cx="4896544" cy="170497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8064" y="952324"/>
            <a:ext cx="3838575" cy="221932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7337" y="4554747"/>
            <a:ext cx="6286352" cy="157162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47664" y="3243657"/>
            <a:ext cx="6296025" cy="120015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763498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16632"/>
            <a:ext cx="7886700" cy="1018430"/>
          </a:xfrm>
        </p:spPr>
        <p:txBody>
          <a:bodyPr>
            <a:normAutofit/>
          </a:bodyPr>
          <a:lstStyle/>
          <a:p>
            <a:pPr algn="ctr"/>
            <a:r>
              <a:rPr lang="en-GB" sz="4300" u="sng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Adjectives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112532"/>
            <a:ext cx="8784976" cy="469273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GB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An </a:t>
            </a:r>
            <a:r>
              <a:rPr lang="en-GB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adjective</a:t>
            </a:r>
            <a:r>
              <a:rPr lang="en-GB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is 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 </a:t>
            </a:r>
            <a:r>
              <a:rPr lang="en-US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word that describes a noun or a 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pronoun and add more detail for the reader. </a:t>
            </a:r>
          </a:p>
          <a:p>
            <a:pPr marL="0" indent="0" algn="ctr">
              <a:buNone/>
            </a:pPr>
            <a:endParaRPr lang="en-US" sz="1700" dirty="0" smtClean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They can be found in different parts of the sentence. </a:t>
            </a:r>
          </a:p>
          <a:p>
            <a:pPr marL="0" indent="0" algn="ctr">
              <a:buNone/>
            </a:pPr>
            <a:endParaRPr lang="en-US" sz="1700" dirty="0" smtClean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To create an adjective you usually need to add a suffix like ‘ful’ or ‘less’.  </a:t>
            </a:r>
            <a:endParaRPr lang="en-GB" sz="1700" dirty="0" smtClean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GB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(Examples: wonderful, beautiful, painless and merciless)</a:t>
            </a:r>
            <a:endParaRPr lang="en-GB" sz="17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1533460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16632"/>
            <a:ext cx="7886700" cy="1018430"/>
          </a:xfrm>
        </p:spPr>
        <p:txBody>
          <a:bodyPr>
            <a:normAutofit/>
          </a:bodyPr>
          <a:lstStyle/>
          <a:p>
            <a:pPr algn="ctr"/>
            <a:r>
              <a:rPr lang="en-GB" sz="4300" u="sng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Adjectives 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0" name="Picture 9"/>
          <p:cNvPicPr/>
          <p:nvPr/>
        </p:nvPicPr>
        <p:blipFill rotWithShape="1">
          <a:blip r:embed="rId2"/>
          <a:srcRect l="27111" t="56501" r="44902" b="32125"/>
          <a:stretch/>
        </p:blipFill>
        <p:spPr bwMode="auto">
          <a:xfrm>
            <a:off x="583011" y="1025628"/>
            <a:ext cx="4045912" cy="1107228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Picture 10"/>
          <p:cNvPicPr/>
          <p:nvPr/>
        </p:nvPicPr>
        <p:blipFill rotWithShape="1">
          <a:blip r:embed="rId3"/>
          <a:srcRect l="28275" t="39999" r="43548" b="46359"/>
          <a:stretch/>
        </p:blipFill>
        <p:spPr bwMode="auto">
          <a:xfrm>
            <a:off x="4777765" y="1025628"/>
            <a:ext cx="3763570" cy="1080120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Picture 11"/>
          <p:cNvPicPr/>
          <p:nvPr/>
        </p:nvPicPr>
        <p:blipFill rotWithShape="1">
          <a:blip r:embed="rId4"/>
          <a:srcRect l="27944" t="55621" r="45758" b="23965"/>
          <a:stretch/>
        </p:blipFill>
        <p:spPr bwMode="auto">
          <a:xfrm>
            <a:off x="5508104" y="2609804"/>
            <a:ext cx="3456384" cy="1727004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/>
          <a:srcRect l="2410"/>
          <a:stretch/>
        </p:blipFill>
        <p:spPr>
          <a:xfrm>
            <a:off x="107504" y="2243993"/>
            <a:ext cx="5218676" cy="248118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/>
          <a:srcRect t="-1" b="6004"/>
          <a:stretch/>
        </p:blipFill>
        <p:spPr>
          <a:xfrm>
            <a:off x="2123728" y="4821356"/>
            <a:ext cx="5544615" cy="134114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183076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3" name="Rectangle 2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Title 1"/>
          <p:cNvSpPr txBox="1">
            <a:spLocks/>
          </p:cNvSpPr>
          <p:nvPr/>
        </p:nvSpPr>
        <p:spPr>
          <a:xfrm>
            <a:off x="628650" y="116632"/>
            <a:ext cx="7886700" cy="10184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Verbs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79512" y="1135062"/>
            <a:ext cx="8784976" cy="481421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 </a:t>
            </a:r>
            <a:r>
              <a:rPr lang="en-GB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verb</a:t>
            </a:r>
            <a:r>
              <a:rPr lang="en-GB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is an action word (‘doing word’) – they show you what a person or thing is doing or being.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(Examples:  run, dance, slide) 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US" sz="1700" dirty="0" smtClean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Whoever’s doing the verb in a sentence is the </a:t>
            </a:r>
            <a:r>
              <a:rPr lang="en-GB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subject</a:t>
            </a:r>
            <a:r>
              <a:rPr lang="en-GB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. The </a:t>
            </a:r>
            <a:r>
              <a:rPr lang="en-GB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object </a:t>
            </a:r>
            <a:r>
              <a:rPr lang="en-GB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has the verb done to it. 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GB" sz="170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(Example: The </a:t>
            </a:r>
            <a:r>
              <a:rPr lang="en-GB" sz="1700" dirty="0" smtClean="0">
                <a:solidFill>
                  <a:schemeClr val="accent6"/>
                </a:solidFill>
                <a:latin typeface="Century Gothic" panose="020B0502020202020204" pitchFamily="34" charset="0"/>
              </a:rPr>
              <a:t>cat</a:t>
            </a:r>
            <a:r>
              <a:rPr lang="en-GB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 sits on the </a:t>
            </a:r>
            <a:r>
              <a:rPr lang="en-GB" sz="17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Century Gothic" panose="020B0502020202020204" pitchFamily="34" charset="0"/>
              </a:rPr>
              <a:t>sofa</a:t>
            </a:r>
            <a:r>
              <a:rPr lang="en-GB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).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700" dirty="0" smtClean="0">
                <a:solidFill>
                  <a:schemeClr val="accent6"/>
                </a:solidFill>
                <a:latin typeface="Century Gothic" panose="020B0502020202020204" pitchFamily="34" charset="0"/>
              </a:rPr>
              <a:t>The cat = subject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7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Century Gothic" panose="020B0502020202020204" pitchFamily="34" charset="0"/>
              </a:rPr>
              <a:t>The sofa = object 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GB" sz="1700" dirty="0" smtClean="0">
              <a:solidFill>
                <a:schemeClr val="accent1">
                  <a:lumMod val="60000"/>
                  <a:lumOff val="40000"/>
                </a:schemeClr>
              </a:solidFill>
              <a:latin typeface="Century Gothic" panose="020B0502020202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Modal Verbs </a:t>
            </a:r>
            <a:r>
              <a:rPr lang="en-GB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show possibility – how likely things are to happen. </a:t>
            </a:r>
            <a:endParaRPr lang="en-GB" sz="170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(Examples: may, might, shall) </a:t>
            </a:r>
          </a:p>
          <a:p>
            <a:pPr marL="0" indent="0" algn="ctr">
              <a:buNone/>
            </a:pPr>
            <a:r>
              <a:rPr lang="en-GB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(Example - I </a:t>
            </a:r>
            <a:r>
              <a:rPr lang="en-GB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will</a:t>
            </a:r>
            <a:r>
              <a:rPr lang="en-GB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play badminton on Tuesday, but I </a:t>
            </a:r>
            <a:r>
              <a:rPr lang="en-GB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might </a:t>
            </a:r>
            <a:r>
              <a:rPr lang="en-GB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clean my room first).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 smtClean="0"/>
          </a:p>
          <a:p>
            <a:pPr marL="0" indent="0">
              <a:buFont typeface="Arial" panose="020B0604020202020204" pitchFamily="34" charset="0"/>
              <a:buNone/>
            </a:pPr>
            <a:endParaRPr lang="en-GB" dirty="0" smtClean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91706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3" name="Rectangle 2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Verbs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7" name="Picture 6"/>
          <p:cNvPicPr/>
          <p:nvPr/>
        </p:nvPicPr>
        <p:blipFill rotWithShape="1">
          <a:blip r:embed="rId2"/>
          <a:srcRect l="27777" t="34350" r="35718" b="29786"/>
          <a:stretch/>
        </p:blipFill>
        <p:spPr bwMode="auto">
          <a:xfrm>
            <a:off x="86557" y="828040"/>
            <a:ext cx="4783851" cy="2672968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8"/>
          <p:cNvPicPr/>
          <p:nvPr/>
        </p:nvPicPr>
        <p:blipFill rotWithShape="1">
          <a:blip r:embed="rId3"/>
          <a:srcRect l="28941" t="48521" r="40383" b="17160"/>
          <a:stretch/>
        </p:blipFill>
        <p:spPr bwMode="auto">
          <a:xfrm>
            <a:off x="5004471" y="840534"/>
            <a:ext cx="3857700" cy="2365946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Picture 15"/>
          <p:cNvPicPr/>
          <p:nvPr/>
        </p:nvPicPr>
        <p:blipFill rotWithShape="1">
          <a:blip r:embed="rId4"/>
          <a:srcRect l="27707" t="32543" r="36639" b="21160"/>
          <a:stretch/>
        </p:blipFill>
        <p:spPr bwMode="auto">
          <a:xfrm>
            <a:off x="4973738" y="3302584"/>
            <a:ext cx="3888433" cy="2838624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7" name="Picture 16"/>
          <p:cNvPicPr/>
          <p:nvPr/>
        </p:nvPicPr>
        <p:blipFill rotWithShape="1">
          <a:blip r:embed="rId5"/>
          <a:srcRect l="25299" t="23965" r="29563" b="34565"/>
          <a:stretch/>
        </p:blipFill>
        <p:spPr bwMode="auto">
          <a:xfrm>
            <a:off x="117880" y="3563441"/>
            <a:ext cx="4752528" cy="2482420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057366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124744"/>
            <a:ext cx="8208912" cy="4351338"/>
          </a:xfrm>
        </p:spPr>
        <p:txBody>
          <a:bodyPr/>
          <a:lstStyle/>
          <a:p>
            <a:pPr marL="0" indent="0" algn="ctr">
              <a:buNone/>
            </a:pPr>
            <a:r>
              <a:rPr lang="en-GB" sz="17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Adverbs</a:t>
            </a:r>
            <a:r>
              <a:rPr lang="en-GB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are describing words that give added meaning to verbs. </a:t>
            </a:r>
            <a:endParaRPr lang="en-GB" sz="1700" dirty="0" smtClean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GB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Adverbs </a:t>
            </a:r>
            <a:r>
              <a:rPr lang="en-GB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often end in </a:t>
            </a:r>
            <a:r>
              <a:rPr lang="en-GB" sz="1700" b="1" dirty="0" err="1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ly</a:t>
            </a:r>
            <a:r>
              <a:rPr lang="en-GB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, but not always</a:t>
            </a:r>
            <a:r>
              <a:rPr lang="en-GB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.</a:t>
            </a:r>
          </a:p>
          <a:p>
            <a:pPr marL="0" indent="0" algn="ctr">
              <a:buNone/>
            </a:pPr>
            <a:endParaRPr lang="en-GB" sz="170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GB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Examples in a sentence: The</a:t>
            </a:r>
            <a:r>
              <a:rPr lang="en-GB" sz="17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 extremely </a:t>
            </a:r>
            <a:r>
              <a:rPr lang="en-GB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cute cat slept. </a:t>
            </a:r>
          </a:p>
          <a:p>
            <a:pPr marL="0" indent="0" algn="ctr">
              <a:buNone/>
            </a:pPr>
            <a:r>
              <a:rPr lang="en-GB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The cat purred rather </a:t>
            </a:r>
            <a:r>
              <a:rPr lang="en-GB" sz="17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noisily</a:t>
            </a:r>
            <a:r>
              <a:rPr lang="en-GB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. </a:t>
            </a:r>
          </a:p>
          <a:p>
            <a:pPr marL="0" indent="0" algn="ctr">
              <a:buNone/>
            </a:pPr>
            <a:r>
              <a:rPr lang="en-GB" sz="17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Usually, </a:t>
            </a:r>
            <a:r>
              <a:rPr lang="en-GB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the cat is sleeping. </a:t>
            </a:r>
          </a:p>
          <a:p>
            <a:pPr marL="0" indent="0" algn="ctr">
              <a:buNone/>
            </a:pPr>
            <a:r>
              <a:rPr lang="en-GB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The frog </a:t>
            </a:r>
            <a:r>
              <a:rPr lang="en-GB" sz="1700" b="1" dirty="0" err="1" smtClean="0">
                <a:solidFill>
                  <a:srgbClr val="FF0000"/>
                </a:solidFill>
                <a:latin typeface="Century Gothic" panose="020B0502020202020204" pitchFamily="34" charset="0"/>
              </a:rPr>
              <a:t>never</a:t>
            </a:r>
            <a:r>
              <a:rPr lang="en-GB" sz="1700" dirty="0" err="1" smtClean="0">
                <a:solidFill>
                  <a:srgbClr val="FF0000"/>
                </a:solidFill>
                <a:latin typeface="Century Gothic" panose="020B0502020202020204" pitchFamily="34" charset="0"/>
              </a:rPr>
              <a:t>jumps</a:t>
            </a:r>
            <a:r>
              <a:rPr lang="en-GB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 over two lily pads. </a:t>
            </a:r>
            <a:endParaRPr lang="en-GB" sz="17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Adverbs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70666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Adverbs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8" name="Picture 7"/>
          <p:cNvPicPr/>
          <p:nvPr/>
        </p:nvPicPr>
        <p:blipFill rotWithShape="1">
          <a:blip r:embed="rId2"/>
          <a:srcRect l="27456" t="34911" r="30669" b="42666"/>
          <a:stretch/>
        </p:blipFill>
        <p:spPr bwMode="auto">
          <a:xfrm>
            <a:off x="179512" y="1032665"/>
            <a:ext cx="5184576" cy="1604247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8"/>
          <p:cNvPicPr/>
          <p:nvPr/>
        </p:nvPicPr>
        <p:blipFill rotWithShape="1">
          <a:blip r:embed="rId3"/>
          <a:srcRect l="28608" t="34616" r="43651" b="16864"/>
          <a:stretch/>
        </p:blipFill>
        <p:spPr bwMode="auto">
          <a:xfrm>
            <a:off x="5436096" y="1032665"/>
            <a:ext cx="3533577" cy="3403600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/>
          <p:cNvPicPr/>
          <p:nvPr/>
        </p:nvPicPr>
        <p:blipFill rotWithShape="1">
          <a:blip r:embed="rId4"/>
          <a:srcRect l="29107" t="35208" r="34592" b="41420"/>
          <a:stretch/>
        </p:blipFill>
        <p:spPr bwMode="auto">
          <a:xfrm>
            <a:off x="200488" y="2756549"/>
            <a:ext cx="4752528" cy="1740173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Picture 10"/>
          <p:cNvPicPr/>
          <p:nvPr/>
        </p:nvPicPr>
        <p:blipFill rotWithShape="1">
          <a:blip r:embed="rId5"/>
          <a:srcRect l="28774" t="48521" r="38669" b="30769"/>
          <a:stretch/>
        </p:blipFill>
        <p:spPr bwMode="auto">
          <a:xfrm>
            <a:off x="179512" y="4653101"/>
            <a:ext cx="3888432" cy="1390650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57429" y="4748750"/>
            <a:ext cx="4812244" cy="123653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573295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764704"/>
            <a:ext cx="8856984" cy="547260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14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An </a:t>
            </a:r>
            <a:r>
              <a:rPr lang="en-GB" sz="14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adverbial</a:t>
            </a:r>
            <a:r>
              <a:rPr lang="en-GB" sz="14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is a term for any word, phrase or clause that gives extra meaning to the main verb or clause within a sentence. </a:t>
            </a:r>
            <a:endParaRPr lang="en-GB" sz="1400" dirty="0" smtClean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GB" sz="14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They </a:t>
            </a:r>
            <a:r>
              <a:rPr lang="en-GB" sz="14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can explain </a:t>
            </a:r>
            <a:r>
              <a:rPr lang="en-GB" sz="14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manner, place or time</a:t>
            </a:r>
            <a:r>
              <a:rPr lang="en-GB" sz="14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.</a:t>
            </a:r>
          </a:p>
          <a:p>
            <a:pPr marL="0" indent="0">
              <a:buNone/>
            </a:pPr>
            <a:endParaRPr lang="en-GB" sz="1400" dirty="0"/>
          </a:p>
          <a:p>
            <a:pPr marL="0" indent="0" algn="ctr">
              <a:buNone/>
            </a:pPr>
            <a:r>
              <a:rPr lang="en-GB" sz="14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Examples: The </a:t>
            </a:r>
            <a:r>
              <a:rPr lang="en-GB" sz="1400" dirty="0">
                <a:solidFill>
                  <a:srgbClr val="FF0000"/>
                </a:solidFill>
                <a:latin typeface="Century Gothic" panose="020B0502020202020204" pitchFamily="34" charset="0"/>
              </a:rPr>
              <a:t>cat slept </a:t>
            </a:r>
            <a:r>
              <a:rPr lang="en-GB" sz="1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peacefully</a:t>
            </a:r>
            <a:r>
              <a:rPr lang="en-GB" sz="1400" dirty="0">
                <a:solidFill>
                  <a:srgbClr val="FF0000"/>
                </a:solidFill>
                <a:latin typeface="Century Gothic" panose="020B0502020202020204" pitchFamily="34" charset="0"/>
              </a:rPr>
              <a:t>. (adverb)</a:t>
            </a:r>
          </a:p>
          <a:p>
            <a:pPr marL="0" indent="0" algn="ctr">
              <a:buNone/>
            </a:pPr>
            <a:r>
              <a:rPr lang="en-GB" sz="14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	         : The </a:t>
            </a:r>
            <a:r>
              <a:rPr lang="en-GB" sz="1400" dirty="0">
                <a:solidFill>
                  <a:srgbClr val="FF0000"/>
                </a:solidFill>
                <a:latin typeface="Century Gothic" panose="020B0502020202020204" pitchFamily="34" charset="0"/>
              </a:rPr>
              <a:t>cat slept </a:t>
            </a:r>
            <a:r>
              <a:rPr lang="en-GB" sz="1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in a peaceful manner</a:t>
            </a:r>
            <a:r>
              <a:rPr lang="en-GB" sz="1400" dirty="0">
                <a:solidFill>
                  <a:srgbClr val="FF0000"/>
                </a:solidFill>
                <a:latin typeface="Century Gothic" panose="020B0502020202020204" pitchFamily="34" charset="0"/>
              </a:rPr>
              <a:t>. (adverbial phrase</a:t>
            </a:r>
            <a:r>
              <a:rPr lang="en-GB" sz="14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)</a:t>
            </a:r>
          </a:p>
          <a:p>
            <a:pPr marL="0" indent="0" algn="ctr">
              <a:buNone/>
            </a:pPr>
            <a:endParaRPr lang="en-GB" sz="14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GB" sz="14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Fronted adverbials</a:t>
            </a:r>
            <a:r>
              <a:rPr lang="en-GB" sz="14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, use adverbials to describe: </a:t>
            </a:r>
            <a:r>
              <a:rPr lang="en-GB" sz="14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time, frequency, place, manner, possibility</a:t>
            </a:r>
            <a:r>
              <a:rPr lang="en-GB" sz="14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. </a:t>
            </a:r>
          </a:p>
          <a:p>
            <a:pPr marL="0" indent="0" algn="ctr">
              <a:buNone/>
            </a:pPr>
            <a:r>
              <a:rPr lang="en-GB" sz="14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All fronted adverbials are found at the front of a sentence and must be followed by a comma. </a:t>
            </a:r>
          </a:p>
          <a:p>
            <a:pPr algn="ctr"/>
            <a:endParaRPr lang="en-GB" sz="140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1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Examples:</a:t>
            </a:r>
          </a:p>
          <a:p>
            <a:pPr algn="ctr">
              <a:lnSpc>
                <a:spcPct val="100000"/>
              </a:lnSpc>
              <a:spcBef>
                <a:spcPts val="400"/>
              </a:spcBef>
            </a:pPr>
            <a:r>
              <a:rPr lang="en-GB" sz="1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(Time) Before sunrise, </a:t>
            </a:r>
            <a:r>
              <a:rPr lang="en-GB" sz="1400" dirty="0">
                <a:solidFill>
                  <a:srgbClr val="FF0000"/>
                </a:solidFill>
                <a:latin typeface="Century Gothic" panose="020B0502020202020204" pitchFamily="34" charset="0"/>
              </a:rPr>
              <a:t>Darius crept into the beast’s cave</a:t>
            </a:r>
            <a:r>
              <a:rPr lang="en-GB" sz="1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. </a:t>
            </a:r>
          </a:p>
          <a:p>
            <a:pPr algn="ctr">
              <a:lnSpc>
                <a:spcPct val="100000"/>
              </a:lnSpc>
              <a:spcBef>
                <a:spcPts val="400"/>
              </a:spcBef>
            </a:pPr>
            <a:endParaRPr lang="en-GB" sz="14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ct val="100000"/>
              </a:lnSpc>
              <a:spcBef>
                <a:spcPts val="400"/>
              </a:spcBef>
            </a:pPr>
            <a:r>
              <a:rPr lang="en-GB" sz="1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(Frequency) Every so often, </a:t>
            </a:r>
            <a:r>
              <a:rPr lang="en-GB" sz="1400" dirty="0">
                <a:solidFill>
                  <a:srgbClr val="FF0000"/>
                </a:solidFill>
                <a:latin typeface="Century Gothic" panose="020B0502020202020204" pitchFamily="34" charset="0"/>
              </a:rPr>
              <a:t>Darius could hear the beast’s ferocious snore.</a:t>
            </a:r>
          </a:p>
          <a:p>
            <a:pPr algn="ctr">
              <a:lnSpc>
                <a:spcPct val="100000"/>
              </a:lnSpc>
              <a:spcBef>
                <a:spcPts val="400"/>
              </a:spcBef>
            </a:pPr>
            <a:endParaRPr lang="en-GB" sz="14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ct val="100000"/>
              </a:lnSpc>
              <a:spcBef>
                <a:spcPts val="400"/>
              </a:spcBef>
            </a:pPr>
            <a:r>
              <a:rPr lang="en-GB" sz="1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(Place) At the back of the cave, </a:t>
            </a:r>
            <a:r>
              <a:rPr lang="en-GB" sz="1400" dirty="0">
                <a:solidFill>
                  <a:srgbClr val="FF0000"/>
                </a:solidFill>
                <a:latin typeface="Century Gothic" panose="020B0502020202020204" pitchFamily="34" charset="0"/>
              </a:rPr>
              <a:t>the terrifying creature began to stir.</a:t>
            </a:r>
          </a:p>
          <a:p>
            <a:pPr algn="ctr">
              <a:lnSpc>
                <a:spcPct val="100000"/>
              </a:lnSpc>
              <a:spcBef>
                <a:spcPts val="400"/>
              </a:spcBef>
            </a:pPr>
            <a:endParaRPr lang="en-GB" sz="14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ct val="100000"/>
              </a:lnSpc>
              <a:spcBef>
                <a:spcPts val="400"/>
              </a:spcBef>
            </a:pPr>
            <a:r>
              <a:rPr lang="en-GB" sz="1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(Manner) As quick as a flash, </a:t>
            </a:r>
            <a:r>
              <a:rPr lang="en-GB" sz="1400" dirty="0">
                <a:solidFill>
                  <a:srgbClr val="FF0000"/>
                </a:solidFill>
                <a:latin typeface="Century Gothic" panose="020B0502020202020204" pitchFamily="34" charset="0"/>
              </a:rPr>
              <a:t>Darius bounded behind a nearby rock. </a:t>
            </a:r>
          </a:p>
          <a:p>
            <a:pPr algn="ctr">
              <a:lnSpc>
                <a:spcPct val="100000"/>
              </a:lnSpc>
              <a:spcBef>
                <a:spcPts val="400"/>
              </a:spcBef>
            </a:pPr>
            <a:endParaRPr lang="en-GB" sz="14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ct val="100000"/>
              </a:lnSpc>
              <a:spcBef>
                <a:spcPts val="400"/>
              </a:spcBef>
            </a:pPr>
            <a:r>
              <a:rPr lang="en-GB" sz="1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(Possibility) Almost certainly, </a:t>
            </a:r>
            <a:r>
              <a:rPr lang="en-GB" sz="1400" dirty="0">
                <a:solidFill>
                  <a:srgbClr val="FF0000"/>
                </a:solidFill>
                <a:latin typeface="Century Gothic" panose="020B0502020202020204" pitchFamily="34" charset="0"/>
              </a:rPr>
              <a:t>the deadly </a:t>
            </a:r>
            <a:r>
              <a:rPr lang="en-GB" sz="14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beast </a:t>
            </a:r>
            <a:r>
              <a:rPr lang="en-GB" sz="1400" dirty="0">
                <a:solidFill>
                  <a:srgbClr val="FF0000"/>
                </a:solidFill>
                <a:latin typeface="Century Gothic" panose="020B0502020202020204" pitchFamily="34" charset="0"/>
              </a:rPr>
              <a:t>would find Darius. 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Adverbials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11685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7" name="Rectangle 6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Adverbials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8104" y="3191825"/>
            <a:ext cx="3486150" cy="221932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8526" y="828040"/>
            <a:ext cx="6768752" cy="2286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504" y="3180251"/>
            <a:ext cx="5305425" cy="299085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396762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3" name="Rectangle 2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Prepositions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53035" y="1124744"/>
            <a:ext cx="7704856" cy="349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Prepositions</a:t>
            </a:r>
            <a:r>
              <a:rPr lang="en-GB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are little words that show – how they are related in time or space. </a:t>
            </a:r>
          </a:p>
          <a:p>
            <a:endParaRPr lang="en-GB" sz="170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(Examples (Time): at, during, in, on).</a:t>
            </a:r>
          </a:p>
          <a:p>
            <a:pPr algn="ctr"/>
            <a:r>
              <a:rPr lang="en-GB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(Examples (Space): to, over, in, on, under). </a:t>
            </a:r>
          </a:p>
          <a:p>
            <a:pPr algn="ctr"/>
            <a:endParaRPr lang="en-GB" sz="17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700" dirty="0" smtClean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Examples in a sentence: </a:t>
            </a:r>
            <a:r>
              <a:rPr lang="en-GB" sz="17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In</a:t>
            </a:r>
            <a:r>
              <a:rPr lang="en-GB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 the morning, the cat often hides </a:t>
            </a:r>
            <a:r>
              <a:rPr lang="en-GB" sz="17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under</a:t>
            </a:r>
            <a:r>
              <a:rPr lang="en-GB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 the table.</a:t>
            </a:r>
          </a:p>
          <a:p>
            <a:pPr algn="ctr"/>
            <a:endParaRPr lang="en-GB" sz="1700" dirty="0" smtClean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The train leaves </a:t>
            </a:r>
            <a:r>
              <a:rPr lang="en-GB" sz="17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at</a:t>
            </a:r>
            <a:r>
              <a:rPr lang="en-GB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 three o’clock </a:t>
            </a:r>
            <a:r>
              <a:rPr lang="en-GB" sz="17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from </a:t>
            </a:r>
            <a:r>
              <a:rPr lang="en-GB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platform four. </a:t>
            </a:r>
          </a:p>
          <a:p>
            <a:pPr algn="ctr"/>
            <a:endParaRPr lang="en-GB" sz="17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700" dirty="0" smtClean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234135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3" name="Rectangle 2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Prepositions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Picture 5"/>
          <p:cNvPicPr/>
          <p:nvPr/>
        </p:nvPicPr>
        <p:blipFill rotWithShape="1">
          <a:blip r:embed="rId2"/>
          <a:srcRect l="27444" t="44967" r="45072" b="33135"/>
          <a:stretch/>
        </p:blipFill>
        <p:spPr bwMode="auto">
          <a:xfrm>
            <a:off x="5521284" y="954054"/>
            <a:ext cx="3308152" cy="1560838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/>
          <p:cNvPicPr/>
          <p:nvPr/>
        </p:nvPicPr>
        <p:blipFill rotWithShape="1">
          <a:blip r:embed="rId3"/>
          <a:srcRect l="27761" t="30824" r="38196" b="18443"/>
          <a:stretch/>
        </p:blipFill>
        <p:spPr bwMode="auto">
          <a:xfrm>
            <a:off x="5292080" y="2585146"/>
            <a:ext cx="3766560" cy="3526152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b="20986"/>
          <a:stretch/>
        </p:blipFill>
        <p:spPr>
          <a:xfrm>
            <a:off x="442329" y="4293096"/>
            <a:ext cx="4667250" cy="182129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4300" y="828040"/>
            <a:ext cx="4888235" cy="33208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06121752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980728"/>
            <a:ext cx="8280920" cy="5112568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sz="20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 determiner is like a special adjective that pins down precisely which noun is being talked about.</a:t>
            </a:r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18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(Example: That </a:t>
            </a:r>
            <a:r>
              <a:rPr lang="en-GB" sz="1800" dirty="0">
                <a:solidFill>
                  <a:srgbClr val="FF0000"/>
                </a:solidFill>
                <a:latin typeface="Century Gothic" panose="020B0502020202020204" pitchFamily="34" charset="0"/>
              </a:rPr>
              <a:t>dog barked at</a:t>
            </a:r>
            <a:r>
              <a:rPr lang="en-GB" sz="1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this </a:t>
            </a:r>
            <a:r>
              <a:rPr lang="en-GB" sz="18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man).</a:t>
            </a:r>
            <a:endParaRPr lang="en-GB" sz="18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20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There are different </a:t>
            </a:r>
            <a:r>
              <a:rPr lang="en-GB" sz="20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types of determiners</a:t>
            </a:r>
            <a:r>
              <a:rPr lang="en-GB" sz="20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:</a:t>
            </a:r>
            <a:endParaRPr lang="en-GB" sz="200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0" indent="0" algn="ctr">
              <a:lnSpc>
                <a:spcPct val="160000"/>
              </a:lnSpc>
              <a:buNone/>
            </a:pPr>
            <a:r>
              <a:rPr lang="en-GB" sz="20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Articles – </a:t>
            </a:r>
            <a:r>
              <a:rPr lang="en-GB" sz="20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a, an, the</a:t>
            </a:r>
          </a:p>
          <a:p>
            <a:pPr marL="0" indent="0" algn="ctr">
              <a:lnSpc>
                <a:spcPct val="160000"/>
              </a:lnSpc>
              <a:buNone/>
            </a:pPr>
            <a:r>
              <a:rPr lang="en-GB" sz="20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Demonstratives – </a:t>
            </a:r>
            <a:r>
              <a:rPr lang="en-GB" sz="20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this, that, those, these</a:t>
            </a:r>
          </a:p>
          <a:p>
            <a:pPr marL="0" indent="0" algn="ctr">
              <a:lnSpc>
                <a:spcPct val="160000"/>
              </a:lnSpc>
              <a:buNone/>
            </a:pPr>
            <a:r>
              <a:rPr lang="en-GB" sz="20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Possessives – </a:t>
            </a:r>
            <a:r>
              <a:rPr lang="en-GB" sz="20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my, your, his, her, its, our, their</a:t>
            </a:r>
          </a:p>
          <a:p>
            <a:pPr marL="0" indent="0" algn="ctr">
              <a:lnSpc>
                <a:spcPct val="160000"/>
              </a:lnSpc>
              <a:buNone/>
            </a:pPr>
            <a:r>
              <a:rPr lang="en-GB" sz="20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Quantifiers – </a:t>
            </a:r>
            <a:r>
              <a:rPr lang="en-GB" sz="20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many, few, some, any, no, much, both, all, every, each, none of, a little.</a:t>
            </a:r>
          </a:p>
          <a:p>
            <a:pPr marL="0" indent="0" algn="ctr">
              <a:lnSpc>
                <a:spcPct val="160000"/>
              </a:lnSpc>
              <a:buNone/>
            </a:pPr>
            <a:r>
              <a:rPr lang="en-GB" sz="20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Numbers – </a:t>
            </a:r>
            <a:r>
              <a:rPr lang="en-GB" sz="20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two, three, second, first</a:t>
            </a:r>
          </a:p>
          <a:p>
            <a:pPr marL="0" indent="0" algn="ctr">
              <a:lnSpc>
                <a:spcPct val="160000"/>
              </a:lnSpc>
              <a:buNone/>
            </a:pPr>
            <a:r>
              <a:rPr lang="en-GB" sz="20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Some question words – </a:t>
            </a:r>
            <a:r>
              <a:rPr lang="en-GB" sz="20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which, what, whose.</a:t>
            </a:r>
          </a:p>
          <a:p>
            <a:pPr marL="0" indent="0">
              <a:buNone/>
            </a:pP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Determiners 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716958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Determiners 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820691"/>
            <a:ext cx="3744416" cy="180799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b="34353"/>
          <a:stretch/>
        </p:blipFill>
        <p:spPr>
          <a:xfrm>
            <a:off x="4283968" y="1225064"/>
            <a:ext cx="4294981" cy="137603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504" y="2691013"/>
            <a:ext cx="5119185" cy="345638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Picture 9"/>
          <p:cNvPicPr/>
          <p:nvPr/>
        </p:nvPicPr>
        <p:blipFill rotWithShape="1">
          <a:blip r:embed="rId5"/>
          <a:srcRect l="28956" t="49408" r="44450" b="18798"/>
          <a:stretch/>
        </p:blipFill>
        <p:spPr bwMode="auto">
          <a:xfrm>
            <a:off x="5364088" y="2707655"/>
            <a:ext cx="3456384" cy="2323133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64970167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467544" y="-1"/>
            <a:ext cx="8246740" cy="34607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Connectives</a:t>
            </a:r>
          </a:p>
          <a:p>
            <a:pPr algn="ctr"/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 </a:t>
            </a:r>
            <a:r>
              <a:rPr lang="en-GB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connective</a:t>
            </a:r>
            <a:r>
              <a:rPr lang="en-GB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is a word or group of words that joins </a:t>
            </a:r>
            <a:r>
              <a:rPr lang="en-GB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one part of a text to another</a:t>
            </a:r>
            <a:r>
              <a:rPr lang="en-GB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, normally </a:t>
            </a:r>
            <a:r>
              <a:rPr lang="en-GB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paragraphs. </a:t>
            </a:r>
          </a:p>
          <a:p>
            <a:pPr algn="ctr"/>
            <a:endParaRPr lang="en-US" sz="1700" b="1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Connectives 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can be </a:t>
            </a:r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conjunctions, prepositions or adverbs.</a:t>
            </a:r>
          </a:p>
          <a:p>
            <a:pPr algn="ctr"/>
            <a:endParaRPr lang="en-US" sz="1700" b="1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US" sz="1700" b="1" dirty="0" smtClean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Examples: </a:t>
            </a:r>
          </a:p>
          <a:p>
            <a:pPr algn="ctr"/>
            <a:endParaRPr lang="en-US" sz="1700" dirty="0" smtClean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</a:t>
            </a:r>
            <a:endParaRPr lang="en-GB" sz="1700" b="1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5568001"/>
              </p:ext>
            </p:extLst>
          </p:nvPr>
        </p:nvGraphicFramePr>
        <p:xfrm>
          <a:off x="467544" y="3119367"/>
          <a:ext cx="8136904" cy="1757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4226">
                  <a:extLst>
                    <a:ext uri="{9D8B030D-6E8A-4147-A177-3AD203B41FA5}">
                      <a16:colId xmlns:a16="http://schemas.microsoft.com/office/drawing/2014/main" val="1780431983"/>
                    </a:ext>
                  </a:extLst>
                </a:gridCol>
                <a:gridCol w="2034226">
                  <a:extLst>
                    <a:ext uri="{9D8B030D-6E8A-4147-A177-3AD203B41FA5}">
                      <a16:colId xmlns:a16="http://schemas.microsoft.com/office/drawing/2014/main" val="546324880"/>
                    </a:ext>
                  </a:extLst>
                </a:gridCol>
                <a:gridCol w="2034226">
                  <a:extLst>
                    <a:ext uri="{9D8B030D-6E8A-4147-A177-3AD203B41FA5}">
                      <a16:colId xmlns:a16="http://schemas.microsoft.com/office/drawing/2014/main" val="1150202820"/>
                    </a:ext>
                  </a:extLst>
                </a:gridCol>
                <a:gridCol w="2034226">
                  <a:extLst>
                    <a:ext uri="{9D8B030D-6E8A-4147-A177-3AD203B41FA5}">
                      <a16:colId xmlns:a16="http://schemas.microsoft.com/office/drawing/2014/main" val="36299777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700" b="1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Adding</a:t>
                      </a:r>
                      <a:endParaRPr lang="en-GB" sz="17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Time</a:t>
                      </a:r>
                      <a:endParaRPr lang="en-GB" sz="17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Cause/Effect</a:t>
                      </a:r>
                      <a:endParaRPr lang="en-GB" sz="17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Contrasting</a:t>
                      </a:r>
                      <a:r>
                        <a:rPr lang="en-US" sz="1700" b="1" baseline="0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endParaRPr lang="en-GB" sz="17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41604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and</a:t>
                      </a:r>
                    </a:p>
                    <a:p>
                      <a:pPr algn="ctr"/>
                      <a:r>
                        <a:rPr lang="en-US" sz="1700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moreover</a:t>
                      </a:r>
                    </a:p>
                    <a:p>
                      <a:pPr algn="ctr"/>
                      <a:r>
                        <a:rPr lang="en-US" sz="1700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also</a:t>
                      </a:r>
                    </a:p>
                    <a:p>
                      <a:pPr algn="ctr"/>
                      <a:r>
                        <a:rPr lang="en-US" sz="1700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as well as </a:t>
                      </a:r>
                    </a:p>
                    <a:p>
                      <a:pPr algn="ctr"/>
                      <a:r>
                        <a:rPr lang="en-US" sz="1700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furthermore</a:t>
                      </a:r>
                      <a:endParaRPr lang="en-GB" sz="170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next</a:t>
                      </a:r>
                    </a:p>
                    <a:p>
                      <a:pPr algn="ctr"/>
                      <a:r>
                        <a:rPr lang="en-US" sz="1700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then</a:t>
                      </a:r>
                    </a:p>
                    <a:p>
                      <a:pPr algn="ctr"/>
                      <a:r>
                        <a:rPr lang="en-US" sz="1700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finally</a:t>
                      </a:r>
                    </a:p>
                    <a:p>
                      <a:pPr algn="ctr"/>
                      <a:r>
                        <a:rPr lang="en-US" sz="1700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meanwhile</a:t>
                      </a:r>
                    </a:p>
                    <a:p>
                      <a:pPr algn="ctr"/>
                      <a:r>
                        <a:rPr lang="en-US" sz="1700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eventually</a:t>
                      </a:r>
                      <a:endParaRPr lang="en-GB" sz="170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because</a:t>
                      </a:r>
                    </a:p>
                    <a:p>
                      <a:pPr algn="ctr"/>
                      <a:r>
                        <a:rPr lang="en-US" sz="1700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therefore</a:t>
                      </a:r>
                    </a:p>
                    <a:p>
                      <a:pPr algn="ctr"/>
                      <a:r>
                        <a:rPr lang="en-US" sz="1700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so</a:t>
                      </a:r>
                    </a:p>
                    <a:p>
                      <a:pPr algn="ctr"/>
                      <a:r>
                        <a:rPr lang="en-US" sz="1700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consequently</a:t>
                      </a:r>
                    </a:p>
                    <a:p>
                      <a:pPr algn="ctr"/>
                      <a:r>
                        <a:rPr lang="en-US" sz="1700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as a result of</a:t>
                      </a:r>
                      <a:endParaRPr lang="en-GB" sz="170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however</a:t>
                      </a:r>
                    </a:p>
                    <a:p>
                      <a:pPr algn="ctr"/>
                      <a:r>
                        <a:rPr lang="en-US" sz="1700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alternatively</a:t>
                      </a:r>
                    </a:p>
                    <a:p>
                      <a:pPr algn="ctr"/>
                      <a:r>
                        <a:rPr lang="en-US" sz="1700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although</a:t>
                      </a:r>
                    </a:p>
                    <a:p>
                      <a:pPr algn="ctr"/>
                      <a:r>
                        <a:rPr lang="en-US" sz="1700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except</a:t>
                      </a:r>
                    </a:p>
                    <a:p>
                      <a:pPr algn="ctr"/>
                      <a:r>
                        <a:rPr lang="en-US" sz="1700" dirty="0" smtClean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unless</a:t>
                      </a:r>
                      <a:endParaRPr lang="en-GB" sz="170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85968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0811315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Connectives 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8" name="Picture 7"/>
          <p:cNvPicPr/>
          <p:nvPr/>
        </p:nvPicPr>
        <p:blipFill rotWithShape="1">
          <a:blip r:embed="rId2"/>
          <a:srcRect l="28109" t="34911" r="35293" b="42710"/>
          <a:stretch/>
        </p:blipFill>
        <p:spPr bwMode="auto">
          <a:xfrm>
            <a:off x="4867459" y="4344475"/>
            <a:ext cx="4172546" cy="1388781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/>
          <p:cNvPicPr/>
          <p:nvPr/>
        </p:nvPicPr>
        <p:blipFill rotWithShape="1">
          <a:blip r:embed="rId3"/>
          <a:srcRect l="29107" t="30473" r="30592" b="23965"/>
          <a:stretch/>
        </p:blipFill>
        <p:spPr bwMode="auto">
          <a:xfrm>
            <a:off x="179512" y="1307445"/>
            <a:ext cx="4608512" cy="4104455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Picture 10"/>
          <p:cNvPicPr/>
          <p:nvPr/>
        </p:nvPicPr>
        <p:blipFill rotWithShape="1">
          <a:blip r:embed="rId4"/>
          <a:srcRect l="28774" t="50887" r="37526" b="26911"/>
          <a:stretch/>
        </p:blipFill>
        <p:spPr bwMode="auto">
          <a:xfrm>
            <a:off x="4873914" y="948728"/>
            <a:ext cx="4166091" cy="1543050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Picture 11"/>
          <p:cNvPicPr/>
          <p:nvPr/>
        </p:nvPicPr>
        <p:blipFill rotWithShape="1">
          <a:blip r:embed="rId5"/>
          <a:srcRect l="29274" t="42899" r="37377" b="34024"/>
          <a:stretch/>
        </p:blipFill>
        <p:spPr bwMode="auto">
          <a:xfrm>
            <a:off x="4881707" y="2663696"/>
            <a:ext cx="4192320" cy="1544246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22864315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Conjunctions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793552" y="1051401"/>
            <a:ext cx="7632700" cy="1191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 </a:t>
            </a:r>
            <a:r>
              <a:rPr lang="en-GB" altLang="en-US" sz="17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conjunction</a:t>
            </a:r>
            <a:r>
              <a:rPr lang="en-GB" altLang="en-US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links two or more words, phrases or clauses together</a:t>
            </a:r>
            <a:r>
              <a:rPr lang="en-GB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70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There are two main types of conjunctions. They are </a:t>
            </a:r>
            <a:r>
              <a:rPr lang="en-GB" alt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co-ordinating conjunctions </a:t>
            </a:r>
            <a:r>
              <a:rPr lang="en-GB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and </a:t>
            </a:r>
            <a:r>
              <a:rPr lang="en-GB" alt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subordinating conjunctions. </a:t>
            </a:r>
            <a:endParaRPr lang="en-GB" altLang="en-US" sz="1700" b="1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323528" y="2322422"/>
            <a:ext cx="3456384" cy="360789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co-ordinating </a:t>
            </a:r>
            <a:r>
              <a:rPr lang="en-GB" altLang="en-US" sz="17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conjunctions</a:t>
            </a:r>
            <a:r>
              <a:rPr lang="en-GB" altLang="en-US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link two main clauses together as an equal pair to create a compound sentence. </a:t>
            </a:r>
            <a:endParaRPr lang="en-GB" altLang="en-US" sz="1700" dirty="0" smtClean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sz="170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0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F = For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0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A = And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0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N = Nor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0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B = But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0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O = Or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0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Y = Yet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0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S = So </a:t>
            </a:r>
          </a:p>
        </p:txBody>
      </p:sp>
      <p:sp>
        <p:nvSpPr>
          <p:cNvPr id="2" name="Rectangle 1"/>
          <p:cNvSpPr/>
          <p:nvPr/>
        </p:nvSpPr>
        <p:spPr>
          <a:xfrm>
            <a:off x="3923928" y="2322422"/>
            <a:ext cx="5047897" cy="3677930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en-GB" altLang="en-US" sz="17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subordinating conjunctions </a:t>
            </a:r>
            <a:r>
              <a:rPr lang="en-GB" altLang="en-US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introduce a subordinate clause</a:t>
            </a:r>
            <a:r>
              <a:rPr lang="en-GB" altLang="en-US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.</a:t>
            </a:r>
          </a:p>
          <a:p>
            <a:pPr algn="ctr">
              <a:spcBef>
                <a:spcPct val="0"/>
              </a:spcBef>
            </a:pPr>
            <a:endParaRPr lang="en-GB" altLang="en-US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>
              <a:spcBef>
                <a:spcPct val="0"/>
              </a:spcBef>
            </a:pPr>
            <a:r>
              <a:rPr lang="en-GB" altLang="en-US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I = If</a:t>
            </a:r>
          </a:p>
          <a:p>
            <a:pPr algn="ctr">
              <a:spcBef>
                <a:spcPct val="0"/>
              </a:spcBef>
            </a:pPr>
            <a:r>
              <a:rPr lang="en-GB" altLang="en-US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S= Since</a:t>
            </a:r>
          </a:p>
          <a:p>
            <a:pPr algn="ctr">
              <a:spcBef>
                <a:spcPct val="0"/>
              </a:spcBef>
            </a:pPr>
            <a:r>
              <a:rPr lang="en-GB" altLang="en-US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A = As </a:t>
            </a:r>
          </a:p>
          <a:p>
            <a:pPr algn="ctr">
              <a:spcBef>
                <a:spcPct val="0"/>
              </a:spcBef>
            </a:pPr>
            <a:r>
              <a:rPr lang="en-GB" altLang="en-US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W = When</a:t>
            </a:r>
          </a:p>
          <a:p>
            <a:pPr algn="ctr">
              <a:spcBef>
                <a:spcPct val="0"/>
              </a:spcBef>
            </a:pPr>
            <a:r>
              <a:rPr lang="en-GB" altLang="en-US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A = Although </a:t>
            </a:r>
          </a:p>
          <a:p>
            <a:pPr algn="ctr">
              <a:spcBef>
                <a:spcPct val="0"/>
              </a:spcBef>
            </a:pPr>
            <a:r>
              <a:rPr lang="en-GB" altLang="en-US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W = While</a:t>
            </a:r>
          </a:p>
          <a:p>
            <a:pPr algn="ctr">
              <a:spcBef>
                <a:spcPct val="0"/>
              </a:spcBef>
            </a:pPr>
            <a:r>
              <a:rPr lang="en-GB" altLang="en-US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A = After</a:t>
            </a:r>
          </a:p>
          <a:p>
            <a:pPr algn="ctr">
              <a:spcBef>
                <a:spcPct val="0"/>
              </a:spcBef>
            </a:pPr>
            <a:r>
              <a:rPr lang="en-GB" altLang="en-US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B = Before</a:t>
            </a:r>
          </a:p>
          <a:p>
            <a:pPr algn="ctr">
              <a:spcBef>
                <a:spcPct val="0"/>
              </a:spcBef>
            </a:pPr>
            <a:r>
              <a:rPr lang="en-GB" altLang="en-US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U = Until</a:t>
            </a:r>
          </a:p>
          <a:p>
            <a:pPr algn="ctr">
              <a:spcBef>
                <a:spcPct val="0"/>
              </a:spcBef>
            </a:pPr>
            <a:r>
              <a:rPr lang="en-GB" altLang="en-US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B = Because </a:t>
            </a:r>
          </a:p>
        </p:txBody>
      </p:sp>
    </p:spTree>
    <p:extLst>
      <p:ext uri="{BB962C8B-B14F-4D97-AF65-F5344CB8AC3E}">
        <p14:creationId xmlns:p14="http://schemas.microsoft.com/office/powerpoint/2010/main" val="1660766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Conjunctions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383" t="2800" r="1946" b="4801"/>
          <a:stretch/>
        </p:blipFill>
        <p:spPr>
          <a:xfrm>
            <a:off x="152675" y="896597"/>
            <a:ext cx="4707358" cy="225134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398" t="1953" b="9626"/>
          <a:stretch/>
        </p:blipFill>
        <p:spPr>
          <a:xfrm>
            <a:off x="2319524" y="3284984"/>
            <a:ext cx="5081017" cy="144016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t="6400" b="8552"/>
          <a:stretch/>
        </p:blipFill>
        <p:spPr>
          <a:xfrm>
            <a:off x="2267744" y="4843188"/>
            <a:ext cx="5114925" cy="129614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36940" y="896597"/>
            <a:ext cx="4087647" cy="225134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7085349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Synonyms 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592646" y="939549"/>
            <a:ext cx="7958708" cy="19323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 </a:t>
            </a:r>
            <a:r>
              <a:rPr lang="en-GB" alt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synonym</a:t>
            </a:r>
            <a:r>
              <a:rPr lang="en-GB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is a word that has a </a:t>
            </a:r>
            <a:r>
              <a:rPr lang="en-GB" alt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similar</a:t>
            </a:r>
            <a:r>
              <a:rPr lang="en-GB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meaning to another.</a:t>
            </a:r>
          </a:p>
          <a:p>
            <a:pPr marL="0" indent="0" algn="ctr">
              <a:buNone/>
            </a:pPr>
            <a:r>
              <a:rPr lang="en-US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Similar means almost the same but with a small difference. </a:t>
            </a:r>
            <a:endParaRPr lang="en-GB" altLang="en-US" sz="1700" dirty="0" smtClean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endParaRPr lang="en-US" altLang="en-US" sz="170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US" alt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Examples: </a:t>
            </a:r>
          </a:p>
          <a:p>
            <a:pPr marL="0" indent="0" algn="ctr">
              <a:buNone/>
            </a:pPr>
            <a:r>
              <a:rPr lang="en-US" alt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good = fine</a:t>
            </a:r>
          </a:p>
          <a:p>
            <a:pPr marL="0" indent="0" algn="ctr">
              <a:buNone/>
            </a:pPr>
            <a:r>
              <a:rPr lang="en-US" altLang="en-US" sz="1700" dirty="0">
                <a:solidFill>
                  <a:srgbClr val="FF0000"/>
                </a:solidFill>
                <a:latin typeface="Century Gothic" panose="020B0502020202020204" pitchFamily="34" charset="0"/>
              </a:rPr>
              <a:t>s</a:t>
            </a:r>
            <a:r>
              <a:rPr lang="en-US" alt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ad = miserable </a:t>
            </a:r>
          </a:p>
          <a:p>
            <a:pPr marL="0" indent="0" algn="ctr">
              <a:buNone/>
            </a:pPr>
            <a:r>
              <a:rPr lang="en-US" alt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Ancient = old </a:t>
            </a:r>
            <a:endParaRPr lang="en-GB" altLang="en-US" sz="1700" dirty="0" smtClean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503548" y="344708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Antonyms 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71600" y="4444975"/>
            <a:ext cx="7483139" cy="16619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7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An </a:t>
            </a:r>
            <a:r>
              <a:rPr lang="en-US" sz="17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antonym</a:t>
            </a:r>
            <a:r>
              <a:rPr lang="en-US" sz="17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 is a word which has the </a:t>
            </a:r>
            <a:r>
              <a:rPr lang="en-US" sz="17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opposite</a:t>
            </a:r>
            <a:r>
              <a:rPr lang="en-US" sz="17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 </a:t>
            </a:r>
            <a:r>
              <a:rPr lang="en-US" sz="1700" dirty="0">
                <a:solidFill>
                  <a:srgbClr val="002060"/>
                </a:solidFill>
                <a:latin typeface="Century Gothic" panose="020B0502020202020204" pitchFamily="34" charset="0"/>
              </a:rPr>
              <a:t>in meaning to </a:t>
            </a:r>
            <a:r>
              <a:rPr lang="en-US" sz="17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another.</a:t>
            </a:r>
          </a:p>
          <a:p>
            <a:endParaRPr lang="en-US" sz="1700" dirty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Examples:  </a:t>
            </a:r>
          </a:p>
          <a:p>
            <a:pPr algn="ctr"/>
            <a:r>
              <a:rPr 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Achieve = fail</a:t>
            </a:r>
          </a:p>
          <a:p>
            <a:pPr algn="ctr"/>
            <a:r>
              <a:rPr 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Gloomy = cheerful</a:t>
            </a:r>
          </a:p>
          <a:p>
            <a:pPr algn="ctr"/>
            <a:r>
              <a:rPr 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Ancient = modern</a:t>
            </a:r>
            <a:endParaRPr lang="en-GB" sz="17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9938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Synonyms 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8" name="Picture 7"/>
          <p:cNvPicPr/>
          <p:nvPr/>
        </p:nvPicPr>
        <p:blipFill rotWithShape="1">
          <a:blip r:embed="rId2"/>
          <a:srcRect l="28774" t="32559" r="30754" b="35100"/>
          <a:stretch/>
        </p:blipFill>
        <p:spPr bwMode="auto">
          <a:xfrm>
            <a:off x="179512" y="828860"/>
            <a:ext cx="4752528" cy="2096084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8"/>
          <p:cNvPicPr/>
          <p:nvPr/>
        </p:nvPicPr>
        <p:blipFill rotWithShape="1">
          <a:blip r:embed="rId3"/>
          <a:srcRect l="26978" t="22809" r="35371" b="31786"/>
          <a:stretch/>
        </p:blipFill>
        <p:spPr bwMode="auto">
          <a:xfrm>
            <a:off x="359532" y="3063325"/>
            <a:ext cx="4392488" cy="3024336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/>
          <p:cNvPicPr/>
          <p:nvPr/>
        </p:nvPicPr>
        <p:blipFill rotWithShape="1">
          <a:blip r:embed="rId4"/>
          <a:srcRect l="28941" t="35328" r="50248" b="21445"/>
          <a:stretch/>
        </p:blipFill>
        <p:spPr bwMode="auto">
          <a:xfrm>
            <a:off x="4928713" y="3317517"/>
            <a:ext cx="2392349" cy="2847787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76056" y="792636"/>
            <a:ext cx="3864182" cy="245694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0149337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Antonyms 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8" name="Picture 7"/>
          <p:cNvPicPr/>
          <p:nvPr/>
        </p:nvPicPr>
        <p:blipFill rotWithShape="1">
          <a:blip r:embed="rId2"/>
          <a:srcRect l="28775" t="34673" r="46112" b="21913"/>
          <a:stretch/>
        </p:blipFill>
        <p:spPr bwMode="auto">
          <a:xfrm>
            <a:off x="827584" y="3112248"/>
            <a:ext cx="3111689" cy="3024336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8"/>
          <p:cNvPicPr/>
          <p:nvPr/>
        </p:nvPicPr>
        <p:blipFill rotWithShape="1">
          <a:blip r:embed="rId3"/>
          <a:srcRect l="27444" t="42297" r="30487" b="28052"/>
          <a:stretch/>
        </p:blipFill>
        <p:spPr bwMode="auto">
          <a:xfrm>
            <a:off x="179512" y="828040"/>
            <a:ext cx="5546373" cy="2197879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/>
          <p:cNvPicPr/>
          <p:nvPr/>
        </p:nvPicPr>
        <p:blipFill rotWithShape="1">
          <a:blip r:embed="rId4"/>
          <a:srcRect l="28774" t="37695" r="41449" b="20168"/>
          <a:stretch/>
        </p:blipFill>
        <p:spPr bwMode="auto">
          <a:xfrm>
            <a:off x="5868144" y="790600"/>
            <a:ext cx="3133145" cy="2492558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39952" y="3383886"/>
            <a:ext cx="4120008" cy="275269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15229611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Statements 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209" y="692696"/>
            <a:ext cx="8856984" cy="20544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They </a:t>
            </a:r>
            <a:r>
              <a:rPr lang="en-US" sz="17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tell the reader </a:t>
            </a:r>
            <a:r>
              <a:rPr lang="en-US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 </a:t>
            </a:r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fact, idea or opinion 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about </a:t>
            </a:r>
            <a:r>
              <a:rPr lang="en-US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 single topic. </a:t>
            </a:r>
            <a:endParaRPr lang="en-US" sz="1700" dirty="0" smtClean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Statements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can be </a:t>
            </a:r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simple, compound or complex 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sentences; and always </a:t>
            </a:r>
            <a:r>
              <a:rPr lang="en-US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i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nclude a </a:t>
            </a:r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subject and verb. </a:t>
            </a:r>
          </a:p>
          <a:p>
            <a:pPr algn="ctr">
              <a:lnSpc>
                <a:spcPct val="150000"/>
              </a:lnSpc>
            </a:pP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They nearly always end </a:t>
            </a:r>
            <a:r>
              <a:rPr lang="en-US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in 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 </a:t>
            </a:r>
            <a:r>
              <a:rPr lang="en-US" sz="17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full </a:t>
            </a:r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stop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, but can also end in an </a:t>
            </a:r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exclamation mark.</a:t>
            </a:r>
          </a:p>
          <a:p>
            <a:pPr algn="ctr">
              <a:lnSpc>
                <a:spcPct val="150000"/>
              </a:lnSpc>
            </a:pPr>
            <a:endParaRPr lang="en-US" sz="1700" b="1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20482" name="Picture 2" descr="https://www.theschoolrun.com/sites/theschoolrun.com/files/u9/statement_examples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56"/>
          <a:stretch/>
        </p:blipFill>
        <p:spPr bwMode="auto">
          <a:xfrm>
            <a:off x="2555776" y="2446039"/>
            <a:ext cx="3960440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232860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Statements 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r="24183"/>
          <a:stretch/>
        </p:blipFill>
        <p:spPr>
          <a:xfrm>
            <a:off x="453142" y="1008334"/>
            <a:ext cx="3892442" cy="275272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2080" y="2908709"/>
            <a:ext cx="3543300" cy="307657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r="13260"/>
          <a:stretch/>
        </p:blipFill>
        <p:spPr>
          <a:xfrm>
            <a:off x="323528" y="3941353"/>
            <a:ext cx="4828545" cy="202247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/>
          <a:srcRect r="10932" b="31624"/>
          <a:stretch/>
        </p:blipFill>
        <p:spPr>
          <a:xfrm>
            <a:off x="4482902" y="1008334"/>
            <a:ext cx="4553594" cy="177259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5182229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Commands 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520" y="980728"/>
            <a:ext cx="8496944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Command sentences 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tell </a:t>
            </a:r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someone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to do </a:t>
            </a:r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something.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</a:t>
            </a:r>
          </a:p>
          <a:p>
            <a:pPr algn="ctr"/>
            <a:endParaRPr lang="en-US" sz="170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Commands 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usually, but not always </a:t>
            </a:r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start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with an </a:t>
            </a:r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imperative verb 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(bossy word).</a:t>
            </a:r>
          </a:p>
          <a:p>
            <a:pPr algn="ctr"/>
            <a:endParaRPr lang="en-US" sz="1700" dirty="0" smtClean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Commands normally end in a full stop or an exclamation mark. </a:t>
            </a:r>
          </a:p>
          <a:p>
            <a:pPr algn="ctr"/>
            <a:endParaRPr lang="en-US" sz="1700" dirty="0" smtClean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5090" y="2492020"/>
            <a:ext cx="3920379" cy="349326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Examples of imperative verbs: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dd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b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end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c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hop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c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lose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fill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fold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h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it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m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ix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o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pen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p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our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p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ut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roll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716016" y="2708920"/>
            <a:ext cx="3888432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Example Commands:</a:t>
            </a:r>
          </a:p>
          <a:p>
            <a:pPr algn="ctr"/>
            <a:endParaRPr lang="en-US" sz="17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Chop the onions! </a:t>
            </a:r>
          </a:p>
          <a:p>
            <a:pPr algn="ctr"/>
            <a:r>
              <a:rPr 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Fry the ingredients in a pan.</a:t>
            </a:r>
          </a:p>
          <a:p>
            <a:pPr algn="ctr"/>
            <a:r>
              <a:rPr 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Finally, season with salt and pepper. </a:t>
            </a:r>
          </a:p>
        </p:txBody>
      </p:sp>
    </p:spTree>
    <p:extLst>
      <p:ext uri="{BB962C8B-B14F-4D97-AF65-F5344CB8AC3E}">
        <p14:creationId xmlns:p14="http://schemas.microsoft.com/office/powerpoint/2010/main" val="177112920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Commands 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8" name="Picture 7"/>
          <p:cNvPicPr/>
          <p:nvPr/>
        </p:nvPicPr>
        <p:blipFill rotWithShape="1">
          <a:blip r:embed="rId2"/>
          <a:srcRect l="27610" t="35207" r="29754" b="45115"/>
          <a:stretch/>
        </p:blipFill>
        <p:spPr bwMode="auto">
          <a:xfrm>
            <a:off x="145270" y="837529"/>
            <a:ext cx="4896544" cy="1295327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b="21591"/>
          <a:stretch/>
        </p:blipFill>
        <p:spPr>
          <a:xfrm>
            <a:off x="5148064" y="837529"/>
            <a:ext cx="3766693" cy="215942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r="3073"/>
          <a:stretch/>
        </p:blipFill>
        <p:spPr>
          <a:xfrm>
            <a:off x="157103" y="2226406"/>
            <a:ext cx="4126866" cy="380047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63248" y="3166537"/>
            <a:ext cx="4525644" cy="293420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6347435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Relative Clauses 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28" y="980728"/>
            <a:ext cx="864096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Relative clauses 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give </a:t>
            </a:r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extra information 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related to a previously mentioned </a:t>
            </a:r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noun or pronoun.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</a:t>
            </a:r>
          </a:p>
          <a:p>
            <a:pPr algn="ctr"/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 </a:t>
            </a:r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relative clause 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always starts with a </a:t>
            </a:r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relative pronoun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. </a:t>
            </a:r>
          </a:p>
          <a:p>
            <a:pPr algn="ctr"/>
            <a:endParaRPr lang="en-US" sz="170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474665" y="2623557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dirty="0">
                <a:solidFill>
                  <a:srgbClr val="FF0000"/>
                </a:solidFill>
                <a:latin typeface="Century Gothic" panose="020B0502020202020204" pitchFamily="34" charset="0"/>
              </a:rPr>
              <a:t>Example:</a:t>
            </a:r>
          </a:p>
          <a:p>
            <a:pPr algn="ctr"/>
            <a:r>
              <a:rPr lang="en-US" dirty="0">
                <a:solidFill>
                  <a:srgbClr val="FF0000"/>
                </a:solidFill>
                <a:latin typeface="Century Gothic" panose="020B0502020202020204" pitchFamily="34" charset="0"/>
              </a:rPr>
              <a:t>Jess, who was dressed at Batman, was going to a fancy dress party. </a:t>
            </a:r>
          </a:p>
          <a:p>
            <a:pPr algn="ctr"/>
            <a:endParaRPr lang="en-US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US" dirty="0">
                <a:solidFill>
                  <a:srgbClr val="002060"/>
                </a:solidFill>
                <a:latin typeface="Century Gothic" panose="020B0502020202020204" pitchFamily="34" charset="0"/>
              </a:rPr>
              <a:t>Who is a relative pronoun, so this clause of extra information is called a relative clause. </a:t>
            </a:r>
            <a:endParaRPr lang="en-GB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314523"/>
              </p:ext>
            </p:extLst>
          </p:nvPr>
        </p:nvGraphicFramePr>
        <p:xfrm>
          <a:off x="251520" y="1988840"/>
          <a:ext cx="4140968" cy="408083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16224">
                  <a:extLst>
                    <a:ext uri="{9D8B030D-6E8A-4147-A177-3AD203B41FA5}">
                      <a16:colId xmlns:a16="http://schemas.microsoft.com/office/drawing/2014/main" val="2371241738"/>
                    </a:ext>
                  </a:extLst>
                </a:gridCol>
                <a:gridCol w="2124744">
                  <a:extLst>
                    <a:ext uri="{9D8B030D-6E8A-4147-A177-3AD203B41FA5}">
                      <a16:colId xmlns:a16="http://schemas.microsoft.com/office/drawing/2014/main" val="188895040"/>
                    </a:ext>
                  </a:extLst>
                </a:gridCol>
              </a:tblGrid>
              <a:tr h="352871">
                <a:tc>
                  <a:txBody>
                    <a:bodyPr/>
                    <a:lstStyle/>
                    <a:p>
                      <a:r>
                        <a:rPr lang="en-US" sz="1700" b="1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Relative</a:t>
                      </a:r>
                      <a:r>
                        <a:rPr lang="en-US" sz="1700" b="1" baseline="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 Pronoun</a:t>
                      </a:r>
                      <a:endParaRPr lang="en-GB" sz="1700" b="1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700" b="1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Relate to… </a:t>
                      </a:r>
                      <a:endParaRPr lang="en-GB" sz="1700" b="1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6704146"/>
                  </a:ext>
                </a:extLst>
              </a:tr>
              <a:tr h="352871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Who</a:t>
                      </a:r>
                      <a:endParaRPr lang="en-GB" sz="16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Relates to people (subject)</a:t>
                      </a:r>
                      <a:endParaRPr lang="en-GB" sz="16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670158"/>
                  </a:ext>
                </a:extLst>
              </a:tr>
              <a:tr h="352871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Whom</a:t>
                      </a:r>
                      <a:endParaRPr lang="en-GB" sz="16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Relates to people (object)</a:t>
                      </a:r>
                      <a:endParaRPr lang="en-GB" sz="16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7662718"/>
                  </a:ext>
                </a:extLst>
              </a:tr>
              <a:tr h="352871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Which</a:t>
                      </a:r>
                      <a:endParaRPr lang="en-GB" sz="16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Relates to animals and objects </a:t>
                      </a:r>
                      <a:endParaRPr lang="en-GB" sz="16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2207100"/>
                  </a:ext>
                </a:extLst>
              </a:tr>
              <a:tr h="352871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Why</a:t>
                      </a:r>
                      <a:endParaRPr lang="en-GB" sz="16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Refers to a reason</a:t>
                      </a:r>
                      <a:endParaRPr lang="en-GB" sz="16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781110"/>
                  </a:ext>
                </a:extLst>
              </a:tr>
              <a:tr h="352871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When</a:t>
                      </a:r>
                      <a:endParaRPr lang="en-GB" sz="16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Refers to a time</a:t>
                      </a:r>
                      <a:endParaRPr lang="en-GB" sz="16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6606540"/>
                  </a:ext>
                </a:extLst>
              </a:tr>
              <a:tr h="352871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Where</a:t>
                      </a:r>
                      <a:endParaRPr lang="en-GB" sz="16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Refers to places</a:t>
                      </a:r>
                      <a:endParaRPr lang="en-GB" sz="16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4050571"/>
                  </a:ext>
                </a:extLst>
              </a:tr>
              <a:tr h="352871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Whose</a:t>
                      </a:r>
                      <a:endParaRPr lang="en-GB" sz="16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Refers to possession</a:t>
                      </a:r>
                      <a:endParaRPr lang="en-GB" sz="16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7102404"/>
                  </a:ext>
                </a:extLst>
              </a:tr>
              <a:tr h="352871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That </a:t>
                      </a:r>
                      <a:endParaRPr lang="en-GB" sz="16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rgbClr val="002060"/>
                          </a:solidFill>
                          <a:latin typeface="Century Gothic" panose="020B0502020202020204" pitchFamily="34" charset="0"/>
                        </a:rPr>
                        <a:t>Relates to people, animals and things </a:t>
                      </a:r>
                      <a:endParaRPr lang="en-GB" sz="1600" dirty="0">
                        <a:solidFill>
                          <a:srgbClr val="00206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85880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63739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Relative Clauses 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744" r="1695"/>
          <a:stretch/>
        </p:blipFill>
        <p:spPr>
          <a:xfrm>
            <a:off x="107505" y="911489"/>
            <a:ext cx="4608511" cy="136538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r="501"/>
          <a:stretch/>
        </p:blipFill>
        <p:spPr>
          <a:xfrm>
            <a:off x="107505" y="2481709"/>
            <a:ext cx="4608511" cy="152335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b="22657"/>
          <a:stretch/>
        </p:blipFill>
        <p:spPr>
          <a:xfrm>
            <a:off x="2247483" y="4187259"/>
            <a:ext cx="5531609" cy="186441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8024" y="828039"/>
            <a:ext cx="4248471" cy="324903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1200596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Simple past tense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Content Placeholder 23"/>
          <p:cNvSpPr>
            <a:spLocks noGrp="1"/>
          </p:cNvSpPr>
          <p:nvPr>
            <p:ph idx="1"/>
          </p:nvPr>
        </p:nvSpPr>
        <p:spPr>
          <a:xfrm>
            <a:off x="107504" y="828040"/>
            <a:ext cx="8784976" cy="4881563"/>
          </a:xfrm>
          <a:prstGeom prst="roundRect">
            <a:avLst>
              <a:gd name="adj" fmla="val 1875"/>
            </a:avLst>
          </a:prstGeom>
        </p:spPr>
        <p:txBody>
          <a:bodyPr lIns="108000" rIns="108000">
            <a:normAutofit/>
          </a:bodyPr>
          <a:lstStyle/>
          <a:p>
            <a:pPr marL="0" indent="0" algn="ctr" eaLnBrk="1" hangingPunct="1">
              <a:spcBef>
                <a:spcPts val="600"/>
              </a:spcBef>
              <a:buNone/>
            </a:pPr>
            <a:r>
              <a:rPr lang="en-GB" alt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Simple past tense</a:t>
            </a:r>
            <a:r>
              <a:rPr lang="en-GB" altLang="en-US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en-GB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tells us that the action has already </a:t>
            </a:r>
            <a:r>
              <a:rPr lang="en-GB" alt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happened </a:t>
            </a:r>
            <a:r>
              <a:rPr lang="en-GB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and </a:t>
            </a:r>
            <a:r>
              <a:rPr lang="en-GB" alt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been completed</a:t>
            </a:r>
            <a:r>
              <a:rPr lang="en-GB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.</a:t>
            </a:r>
          </a:p>
          <a:p>
            <a:pPr marL="0" indent="0" algn="ctr" eaLnBrk="1" hangingPunct="1">
              <a:spcBef>
                <a:spcPts val="600"/>
              </a:spcBef>
              <a:buNone/>
            </a:pPr>
            <a:r>
              <a:rPr lang="en-US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We usually </a:t>
            </a:r>
            <a:r>
              <a:rPr lang="en-US" alt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add</a:t>
            </a:r>
            <a:r>
              <a:rPr lang="en-US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the </a:t>
            </a:r>
            <a:r>
              <a:rPr lang="en-US" alt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suffix –</a:t>
            </a:r>
            <a:r>
              <a:rPr lang="en-US" altLang="en-US" sz="1700" b="1" dirty="0" err="1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ed</a:t>
            </a:r>
            <a:r>
              <a:rPr lang="en-US" alt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en-US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to the </a:t>
            </a:r>
            <a:r>
              <a:rPr lang="en-US" alt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root word. </a:t>
            </a:r>
            <a:endParaRPr lang="en-GB" altLang="en-US" sz="1700" b="1" dirty="0" smtClean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179512" y="1844824"/>
            <a:ext cx="4283916" cy="1368152"/>
            <a:chOff x="750888" y="1943101"/>
            <a:chExt cx="6661443" cy="1640485"/>
          </a:xfrm>
        </p:grpSpPr>
        <p:sp>
          <p:nvSpPr>
            <p:cNvPr id="9" name="Rectangle 8"/>
            <p:cNvSpPr/>
            <p:nvPr/>
          </p:nvSpPr>
          <p:spPr>
            <a:xfrm>
              <a:off x="755650" y="1943101"/>
              <a:ext cx="3248868" cy="772584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44000" tIns="144000" rIns="144000" bIns="144000" anchor="ctr"/>
            <a:lstStyle/>
            <a:p>
              <a:pPr algn="ctr">
                <a:defRPr/>
              </a:pPr>
              <a:r>
                <a:rPr lang="en-GB" dirty="0">
                  <a:solidFill>
                    <a:schemeClr val="tx1"/>
                  </a:solidFill>
                </a:rPr>
                <a:t>I </a:t>
              </a:r>
              <a:r>
                <a:rPr lang="en-GB" b="1" dirty="0">
                  <a:solidFill>
                    <a:schemeClr val="tx1"/>
                  </a:solidFill>
                </a:rPr>
                <a:t>played</a:t>
              </a:r>
              <a:r>
                <a:rPr lang="en-GB" dirty="0">
                  <a:solidFill>
                    <a:schemeClr val="tx1"/>
                  </a:solidFill>
                </a:rPr>
                <a:t>.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4139952" y="1943101"/>
              <a:ext cx="3248867" cy="772584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44000" tIns="144000" rIns="144000" bIns="144000" anchor="ctr"/>
            <a:lstStyle/>
            <a:p>
              <a:pPr algn="ctr">
                <a:defRPr/>
              </a:pPr>
              <a:r>
                <a:rPr lang="en-GB" dirty="0">
                  <a:solidFill>
                    <a:schemeClr val="tx1"/>
                  </a:solidFill>
                </a:rPr>
                <a:t>We </a:t>
              </a:r>
              <a:r>
                <a:rPr lang="en-GB" b="1" dirty="0">
                  <a:solidFill>
                    <a:schemeClr val="tx1"/>
                  </a:solidFill>
                </a:rPr>
                <a:t>played</a:t>
              </a:r>
              <a:r>
                <a:rPr lang="en-GB" dirty="0">
                  <a:solidFill>
                    <a:schemeClr val="tx1"/>
                  </a:solidFill>
                </a:rPr>
                <a:t>.</a:t>
              </a: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50888" y="2809656"/>
              <a:ext cx="3248867" cy="77393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44000" tIns="144000" rIns="144000" bIns="144000" anchor="ctr"/>
            <a:lstStyle/>
            <a:p>
              <a:pPr algn="ctr">
                <a:defRPr/>
              </a:pPr>
              <a:r>
                <a:rPr lang="en-GB" dirty="0">
                  <a:solidFill>
                    <a:schemeClr val="tx1"/>
                  </a:solidFill>
                </a:rPr>
                <a:t>You </a:t>
              </a:r>
              <a:r>
                <a:rPr lang="en-GB" b="1" dirty="0">
                  <a:solidFill>
                    <a:schemeClr val="tx1"/>
                  </a:solidFill>
                </a:rPr>
                <a:t>played</a:t>
              </a:r>
              <a:r>
                <a:rPr lang="en-GB" dirty="0">
                  <a:solidFill>
                    <a:schemeClr val="tx1"/>
                  </a:solidFill>
                </a:rPr>
                <a:t>.</a:t>
              </a: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4163463" y="2807197"/>
              <a:ext cx="3248868" cy="77393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44000" tIns="144000" rIns="144000" bIns="144000" anchor="ctr"/>
            <a:lstStyle/>
            <a:p>
              <a:pPr algn="ctr">
                <a:defRPr/>
              </a:pPr>
              <a:r>
                <a:rPr lang="en-GB" dirty="0">
                  <a:solidFill>
                    <a:schemeClr val="tx1"/>
                  </a:solidFill>
                </a:rPr>
                <a:t>They </a:t>
              </a:r>
              <a:r>
                <a:rPr lang="en-GB" b="1" dirty="0">
                  <a:solidFill>
                    <a:schemeClr val="tx1"/>
                  </a:solidFill>
                </a:rPr>
                <a:t>played</a:t>
              </a:r>
              <a:r>
                <a:rPr lang="en-GB" dirty="0">
                  <a:solidFill>
                    <a:schemeClr val="tx1"/>
                  </a:solidFill>
                </a:rPr>
                <a:t>.</a:t>
              </a:r>
            </a:p>
          </p:txBody>
        </p:sp>
      </p:grpSp>
      <p:sp>
        <p:nvSpPr>
          <p:cNvPr id="19" name="Title 1"/>
          <p:cNvSpPr txBox="1">
            <a:spLocks/>
          </p:cNvSpPr>
          <p:nvPr/>
        </p:nvSpPr>
        <p:spPr>
          <a:xfrm>
            <a:off x="827584" y="3398546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Simple present tense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870194" y="2011036"/>
            <a:ext cx="3600400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Example: </a:t>
            </a:r>
          </a:p>
          <a:p>
            <a:pPr algn="ctr"/>
            <a:r>
              <a:rPr 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I </a:t>
            </a:r>
            <a:r>
              <a:rPr lang="en-US" sz="17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played</a:t>
            </a:r>
            <a:r>
              <a:rPr 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 football with my neighbours. </a:t>
            </a:r>
            <a:endParaRPr lang="en-GB" sz="17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23528" y="4342288"/>
            <a:ext cx="86409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The </a:t>
            </a:r>
            <a:r>
              <a:rPr lang="en-US" sz="17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simple present </a:t>
            </a:r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tense 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is used </a:t>
            </a:r>
            <a:r>
              <a:rPr lang="en-US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to show </a:t>
            </a:r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actions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in the </a:t>
            </a:r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near future 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and </a:t>
            </a:r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actions happening now. </a:t>
            </a:r>
          </a:p>
          <a:p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771800" y="5050191"/>
            <a:ext cx="36004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Example: </a:t>
            </a:r>
          </a:p>
          <a:p>
            <a:pPr algn="ctr"/>
            <a:r>
              <a:rPr 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I </a:t>
            </a:r>
            <a:r>
              <a:rPr lang="en-US" sz="17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play</a:t>
            </a:r>
            <a:r>
              <a:rPr 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 tennis. </a:t>
            </a:r>
          </a:p>
          <a:p>
            <a:pPr algn="ctr"/>
            <a:r>
              <a:rPr lang="en-US" sz="1700" dirty="0">
                <a:solidFill>
                  <a:srgbClr val="FF0000"/>
                </a:solidFill>
                <a:latin typeface="Century Gothic" panose="020B0502020202020204" pitchFamily="34" charset="0"/>
              </a:rPr>
              <a:t>The train </a:t>
            </a:r>
            <a:r>
              <a:rPr lang="en-US" sz="17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leaves</a:t>
            </a:r>
            <a:r>
              <a:rPr lang="en-US" sz="1700" dirty="0">
                <a:solidFill>
                  <a:srgbClr val="FF0000"/>
                </a:solidFill>
                <a:latin typeface="Century Gothic" panose="020B0502020202020204" pitchFamily="34" charset="0"/>
              </a:rPr>
              <a:t> tonight at 6 PM.</a:t>
            </a:r>
          </a:p>
          <a:p>
            <a:pPr algn="ctr"/>
            <a:endParaRPr lang="en-GB" sz="17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9741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Simple past tense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810" t="2218" r="5852"/>
          <a:stretch/>
        </p:blipFill>
        <p:spPr>
          <a:xfrm>
            <a:off x="179512" y="828040"/>
            <a:ext cx="4680520" cy="255194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211" r="9754"/>
          <a:stretch/>
        </p:blipFill>
        <p:spPr>
          <a:xfrm>
            <a:off x="4482902" y="3441805"/>
            <a:ext cx="4536504" cy="267652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4048" y="832131"/>
            <a:ext cx="3933825" cy="242887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9512" y="3441805"/>
            <a:ext cx="4176464" cy="267652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1566453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Simple present tense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179512" y="828040"/>
            <a:ext cx="5689476" cy="3969112"/>
            <a:chOff x="395536" y="828040"/>
            <a:chExt cx="5689476" cy="3969112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2"/>
            <a:srcRect l="3658" b="21672"/>
            <a:stretch/>
          </p:blipFill>
          <p:spPr>
            <a:xfrm>
              <a:off x="395536" y="828040"/>
              <a:ext cx="5689476" cy="396911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9" name="Rectangle 8"/>
            <p:cNvSpPr/>
            <p:nvPr/>
          </p:nvSpPr>
          <p:spPr>
            <a:xfrm>
              <a:off x="395536" y="836712"/>
              <a:ext cx="360040" cy="50405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4008" y="2636912"/>
            <a:ext cx="4371975" cy="347662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85996111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Present Progressive Tense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Content Placeholder 23"/>
          <p:cNvSpPr>
            <a:spLocks noGrp="1"/>
          </p:cNvSpPr>
          <p:nvPr>
            <p:ph idx="1"/>
          </p:nvPr>
        </p:nvSpPr>
        <p:spPr>
          <a:xfrm>
            <a:off x="215516" y="764705"/>
            <a:ext cx="8712967" cy="2490878"/>
          </a:xfrm>
          <a:prstGeom prst="roundRect">
            <a:avLst>
              <a:gd name="adj" fmla="val 1875"/>
            </a:avLst>
          </a:prstGeom>
        </p:spPr>
        <p:txBody>
          <a:bodyPr lIns="108000" rIns="108000">
            <a:normAutofit/>
          </a:bodyPr>
          <a:lstStyle/>
          <a:p>
            <a:pPr marL="0" indent="0" algn="ctr" eaLnBrk="1" hangingPunct="1">
              <a:spcBef>
                <a:spcPts val="600"/>
              </a:spcBef>
              <a:buNone/>
            </a:pPr>
            <a:r>
              <a:rPr lang="en-GB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The </a:t>
            </a:r>
            <a:r>
              <a:rPr lang="en-GB" alt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progressive tense </a:t>
            </a:r>
            <a:r>
              <a:rPr lang="en-GB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(or continuous tense) usually describes </a:t>
            </a:r>
            <a:r>
              <a:rPr lang="en-GB" alt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verbs and events </a:t>
            </a:r>
            <a:r>
              <a:rPr lang="en-GB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that are </a:t>
            </a:r>
            <a:r>
              <a:rPr lang="en-GB" alt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ongoing</a:t>
            </a:r>
            <a:r>
              <a:rPr lang="en-GB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.</a:t>
            </a:r>
          </a:p>
          <a:p>
            <a:pPr marL="0" indent="0" algn="ctr" eaLnBrk="1" hangingPunct="1">
              <a:spcBef>
                <a:spcPts val="600"/>
              </a:spcBef>
              <a:buNone/>
            </a:pPr>
            <a:endParaRPr lang="en-US" altLang="en-US" sz="170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0" indent="0" algn="ctr" eaLnBrk="1" hangingPunct="1">
              <a:spcBef>
                <a:spcPts val="600"/>
              </a:spcBef>
              <a:buNone/>
            </a:pPr>
            <a:r>
              <a:rPr lang="en-US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For </a:t>
            </a:r>
            <a:r>
              <a:rPr lang="en-US" alt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present progressive tense</a:t>
            </a:r>
            <a:r>
              <a:rPr lang="en-US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, we usually use </a:t>
            </a:r>
            <a:r>
              <a:rPr lang="en-US" alt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is, am </a:t>
            </a:r>
            <a:r>
              <a:rPr lang="en-US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or</a:t>
            </a:r>
            <a:r>
              <a:rPr lang="en-US" alt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are</a:t>
            </a:r>
            <a:r>
              <a:rPr lang="en-US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, before adding the </a:t>
            </a:r>
            <a:r>
              <a:rPr lang="en-US" alt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suffix ‘</a:t>
            </a:r>
            <a:r>
              <a:rPr lang="en-US" altLang="en-US" sz="1700" b="1" dirty="0" err="1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ing</a:t>
            </a:r>
            <a:r>
              <a:rPr lang="en-US" alt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’ </a:t>
            </a:r>
            <a:r>
              <a:rPr lang="en-US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to our </a:t>
            </a:r>
            <a:r>
              <a:rPr lang="en-US" alt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verb</a:t>
            </a:r>
            <a:r>
              <a:rPr lang="en-US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. </a:t>
            </a:r>
          </a:p>
          <a:p>
            <a:pPr marL="0" indent="0" algn="ctr" eaLnBrk="1" hangingPunct="1">
              <a:spcBef>
                <a:spcPts val="600"/>
              </a:spcBef>
              <a:buNone/>
            </a:pPr>
            <a:endParaRPr lang="en-US" altLang="en-US" sz="170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0" indent="0" algn="ctr" eaLnBrk="1" hangingPunct="1">
              <a:spcBef>
                <a:spcPts val="600"/>
              </a:spcBef>
              <a:buNone/>
            </a:pPr>
            <a:r>
              <a:rPr lang="en-US" alt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Example:</a:t>
            </a:r>
          </a:p>
          <a:p>
            <a:pPr marL="0" indent="0" algn="ctr" eaLnBrk="1" hangingPunct="1">
              <a:spcBef>
                <a:spcPts val="600"/>
              </a:spcBef>
              <a:buNone/>
            </a:pPr>
            <a:r>
              <a:rPr lang="en-US" alt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The mermaid </a:t>
            </a:r>
            <a:r>
              <a:rPr lang="en-US" altLang="en-US" sz="1700" b="1" dirty="0" smtClean="0">
                <a:solidFill>
                  <a:schemeClr val="accent6"/>
                </a:solidFill>
                <a:latin typeface="Century Gothic" panose="020B0502020202020204" pitchFamily="34" charset="0"/>
              </a:rPr>
              <a:t>is</a:t>
            </a:r>
            <a:r>
              <a:rPr lang="en-US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en-US" altLang="en-US" sz="1700" b="1" dirty="0" smtClean="0">
                <a:solidFill>
                  <a:schemeClr val="accent1"/>
                </a:solidFill>
                <a:latin typeface="Century Gothic" panose="020B0502020202020204" pitchFamily="34" charset="0"/>
              </a:rPr>
              <a:t>hiding</a:t>
            </a:r>
            <a:r>
              <a:rPr lang="en-US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en-US" alt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behind the treasure chest. </a:t>
            </a:r>
          </a:p>
          <a:p>
            <a:pPr marL="0" indent="0" algn="ctr" eaLnBrk="1" hangingPunct="1">
              <a:spcBef>
                <a:spcPts val="600"/>
              </a:spcBef>
              <a:buNone/>
            </a:pPr>
            <a:endParaRPr lang="en-US" altLang="en-US" sz="17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marL="0" indent="0" algn="ctr" eaLnBrk="1" hangingPunct="1">
              <a:spcBef>
                <a:spcPts val="600"/>
              </a:spcBef>
              <a:buNone/>
            </a:pPr>
            <a:endParaRPr lang="en-GB" altLang="en-US" sz="1700" dirty="0" smtClean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2" name="Title 1"/>
          <p:cNvSpPr txBox="1">
            <a:spLocks/>
          </p:cNvSpPr>
          <p:nvPr/>
        </p:nvSpPr>
        <p:spPr>
          <a:xfrm>
            <a:off x="628649" y="3340883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Past Progressive Tense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22489" y="4125417"/>
            <a:ext cx="8378664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The </a:t>
            </a:r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past progressive tense 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is where an </a:t>
            </a:r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action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goes on for a period of time in </a:t>
            </a:r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the past. </a:t>
            </a:r>
          </a:p>
          <a:p>
            <a:pPr algn="ctr"/>
            <a:endParaRPr lang="en-US" sz="1700" b="1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For past progressive tense 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is formed by adding </a:t>
            </a:r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‘</a:t>
            </a:r>
            <a:r>
              <a:rPr lang="en-US" sz="1700" b="1" dirty="0" err="1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ing</a:t>
            </a:r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’ 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to our </a:t>
            </a:r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verb. </a:t>
            </a:r>
          </a:p>
          <a:p>
            <a:pPr algn="ctr"/>
            <a:endParaRPr lang="en-US" sz="1700" b="1" dirty="0" smtClean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>
              <a:spcBef>
                <a:spcPts val="600"/>
              </a:spcBef>
            </a:pPr>
            <a:r>
              <a:rPr lang="en-US" altLang="en-US" sz="1700" dirty="0">
                <a:solidFill>
                  <a:srgbClr val="FF0000"/>
                </a:solidFill>
                <a:latin typeface="Century Gothic" panose="020B0502020202020204" pitchFamily="34" charset="0"/>
              </a:rPr>
              <a:t>Example:</a:t>
            </a:r>
          </a:p>
          <a:p>
            <a:pPr algn="ctr">
              <a:spcBef>
                <a:spcPts val="600"/>
              </a:spcBef>
            </a:pPr>
            <a:r>
              <a:rPr lang="en-US" altLang="en-US" sz="1700" dirty="0">
                <a:solidFill>
                  <a:srgbClr val="FF0000"/>
                </a:solidFill>
                <a:latin typeface="Century Gothic" panose="020B0502020202020204" pitchFamily="34" charset="0"/>
              </a:rPr>
              <a:t>The </a:t>
            </a:r>
            <a:r>
              <a:rPr lang="en-US" alt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Gingerbread Man </a:t>
            </a:r>
            <a:r>
              <a:rPr lang="en-US" altLang="en-US" sz="1700" b="1" dirty="0" smtClean="0">
                <a:solidFill>
                  <a:srgbClr val="92D050"/>
                </a:solidFill>
                <a:latin typeface="Century Gothic" panose="020B0502020202020204" pitchFamily="34" charset="0"/>
              </a:rPr>
              <a:t>was</a:t>
            </a:r>
            <a:r>
              <a:rPr lang="en-US" alt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US" altLang="en-US" sz="1700" b="1" dirty="0" smtClean="0">
                <a:solidFill>
                  <a:srgbClr val="00B0F0"/>
                </a:solidFill>
                <a:latin typeface="Century Gothic" panose="020B0502020202020204" pitchFamily="34" charset="0"/>
              </a:rPr>
              <a:t>running </a:t>
            </a:r>
            <a:r>
              <a:rPr lang="en-US" alt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as he was being chased. </a:t>
            </a:r>
            <a:endParaRPr lang="en-US" altLang="en-US" sz="17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700" b="1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1428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Present Progressive Tense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379" r="4811"/>
          <a:stretch/>
        </p:blipFill>
        <p:spPr>
          <a:xfrm>
            <a:off x="4283968" y="4221088"/>
            <a:ext cx="4743384" cy="1551802"/>
          </a:xfrm>
          <a:prstGeom prst="rect">
            <a:avLst/>
          </a:prstGeom>
          <a:ln>
            <a:solidFill>
              <a:schemeClr val="tx1"/>
            </a:solidFill>
          </a:ln>
        </p:spPr>
      </p:pic>
      <p:grpSp>
        <p:nvGrpSpPr>
          <p:cNvPr id="10" name="Group 9"/>
          <p:cNvGrpSpPr/>
          <p:nvPr/>
        </p:nvGrpSpPr>
        <p:grpSpPr>
          <a:xfrm>
            <a:off x="4274824" y="1190470"/>
            <a:ext cx="4752528" cy="2888992"/>
            <a:chOff x="179512" y="3213006"/>
            <a:chExt cx="4896544" cy="2926700"/>
          </a:xfrm>
        </p:grpSpPr>
        <p:pic>
          <p:nvPicPr>
            <p:cNvPr id="1026" name="Picture 2" descr="Learning by Questions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30" t="26009" r="3669" b="13034"/>
            <a:stretch/>
          </p:blipFill>
          <p:spPr bwMode="auto">
            <a:xfrm>
              <a:off x="179512" y="3717032"/>
              <a:ext cx="4896544" cy="2422674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79512" y="3213006"/>
              <a:ext cx="4896544" cy="53340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  <p:pic>
        <p:nvPicPr>
          <p:cNvPr id="1028" name="Picture 4" descr="Learning by Questions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1" t="3973" r="9444" b="21022"/>
          <a:stretch/>
        </p:blipFill>
        <p:spPr bwMode="auto">
          <a:xfrm>
            <a:off x="76055" y="1240189"/>
            <a:ext cx="4074225" cy="269525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056" y="4186223"/>
            <a:ext cx="4079242" cy="158666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02919561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Past Progressive Tense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774"/>
          <a:stretch/>
        </p:blipFill>
        <p:spPr>
          <a:xfrm>
            <a:off x="179512" y="764705"/>
            <a:ext cx="4659267" cy="266429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0327" y="764704"/>
            <a:ext cx="4169721" cy="265187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7664" y="3502969"/>
            <a:ext cx="6286500" cy="264795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3296539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Passive Voice 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251520" y="4486523"/>
            <a:ext cx="8784976" cy="1661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700" dirty="0" smtClean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In </a:t>
            </a:r>
            <a:r>
              <a:rPr lang="en-GB" altLang="en-US" sz="1700" b="1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active </a:t>
            </a:r>
            <a:r>
              <a:rPr lang="en-GB" altLang="en-US" sz="1700" b="1" dirty="0" smtClean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voice </a:t>
            </a:r>
            <a:r>
              <a:rPr lang="en-GB" altLang="en-US" sz="1700" dirty="0" smtClean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sentences</a:t>
            </a:r>
            <a:r>
              <a:rPr lang="en-GB" altLang="en-US" sz="1700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, the </a:t>
            </a:r>
            <a:r>
              <a:rPr lang="en-GB" altLang="en-US" sz="1700" b="1" dirty="0">
                <a:solidFill>
                  <a:srgbClr val="FF000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subject</a:t>
            </a:r>
            <a:r>
              <a:rPr lang="en-GB" altLang="en-US" sz="1700" b="1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performs the </a:t>
            </a:r>
            <a:r>
              <a:rPr lang="en-GB" altLang="en-US" sz="1700" b="1" dirty="0">
                <a:solidFill>
                  <a:schemeClr val="accent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action</a:t>
            </a:r>
            <a:r>
              <a:rPr lang="en-GB" altLang="en-US" sz="1700" b="1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1700" dirty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(the verb) to the </a:t>
            </a:r>
            <a:r>
              <a:rPr lang="en-GB" altLang="en-US" sz="1700" b="1" dirty="0">
                <a:solidFill>
                  <a:schemeClr val="accent6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object</a:t>
            </a:r>
            <a:r>
              <a:rPr lang="en-GB" altLang="en-US" sz="1700" b="1" dirty="0" smtClean="0">
                <a:solidFill>
                  <a:schemeClr val="accent6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.</a:t>
            </a:r>
          </a:p>
          <a:p>
            <a:pPr algn="ctr" eaLnBrk="1" hangingPunct="1"/>
            <a:endParaRPr lang="en-US" altLang="en-US" sz="1700" b="1" dirty="0">
              <a:solidFill>
                <a:srgbClr val="00206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algn="ctr" eaLnBrk="1" hangingPunct="1"/>
            <a:r>
              <a:rPr lang="en-US" altLang="en-US" sz="1700" dirty="0" smtClean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Examples:</a:t>
            </a:r>
          </a:p>
          <a:p>
            <a:pPr algn="ctr" eaLnBrk="1" hangingPunct="1"/>
            <a:r>
              <a:rPr lang="en-US" altLang="en-US" sz="1700" dirty="0" smtClean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The </a:t>
            </a:r>
            <a:r>
              <a:rPr lang="en-US" altLang="en-US" sz="1700" dirty="0" smtClean="0">
                <a:solidFill>
                  <a:srgbClr val="FF000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family</a:t>
            </a:r>
            <a:r>
              <a:rPr lang="en-US" altLang="en-US" sz="1700" dirty="0" smtClean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700" dirty="0" smtClean="0">
                <a:solidFill>
                  <a:schemeClr val="accent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boarded</a:t>
            </a:r>
            <a:r>
              <a:rPr lang="en-US" altLang="en-US" sz="1700" dirty="0" smtClean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the </a:t>
            </a:r>
            <a:r>
              <a:rPr lang="en-US" altLang="en-US" sz="1700" dirty="0" smtClean="0">
                <a:solidFill>
                  <a:schemeClr val="accent6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plane</a:t>
            </a:r>
            <a:r>
              <a:rPr lang="en-US" altLang="en-US" sz="1700" dirty="0" smtClean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. </a:t>
            </a:r>
          </a:p>
          <a:p>
            <a:pPr algn="ctr" eaLnBrk="1" hangingPunct="1"/>
            <a:r>
              <a:rPr lang="en-US" altLang="en-US" sz="1700" dirty="0" smtClean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The </a:t>
            </a:r>
            <a:r>
              <a:rPr lang="en-US" altLang="en-US" sz="1700" dirty="0" smtClean="0">
                <a:solidFill>
                  <a:srgbClr val="FF000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boy </a:t>
            </a:r>
            <a:r>
              <a:rPr lang="en-US" altLang="en-US" sz="1700" dirty="0" smtClean="0">
                <a:solidFill>
                  <a:schemeClr val="accent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ate</a:t>
            </a:r>
            <a:r>
              <a:rPr lang="en-US" altLang="en-US" sz="1700" dirty="0" smtClean="0">
                <a:solidFill>
                  <a:srgbClr val="00206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the </a:t>
            </a:r>
            <a:r>
              <a:rPr lang="en-US" altLang="en-US" sz="1700" dirty="0" smtClean="0">
                <a:solidFill>
                  <a:schemeClr val="accent6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broccoli. </a:t>
            </a:r>
            <a:endParaRPr lang="en-GB" altLang="en-US" sz="1700" dirty="0">
              <a:solidFill>
                <a:schemeClr val="accent6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51520" y="780395"/>
            <a:ext cx="8784976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7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In </a:t>
            </a:r>
            <a:r>
              <a:rPr lang="en-US" sz="17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passive voice</a:t>
            </a:r>
            <a:r>
              <a:rPr lang="en-US" sz="17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, the </a:t>
            </a:r>
            <a:r>
              <a:rPr lang="en-US" sz="17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subject </a:t>
            </a:r>
            <a:r>
              <a:rPr lang="en-US" sz="17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receives </a:t>
            </a:r>
            <a:r>
              <a:rPr lang="en-US" sz="17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the </a:t>
            </a:r>
            <a:r>
              <a:rPr lang="en-US" sz="1700" b="1" dirty="0" smtClean="0">
                <a:solidFill>
                  <a:schemeClr val="accent1"/>
                </a:solidFill>
                <a:latin typeface="Century Gothic" panose="020B0502020202020204" pitchFamily="34" charset="0"/>
              </a:rPr>
              <a:t>action</a:t>
            </a:r>
            <a:r>
              <a:rPr lang="en-US" sz="17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 and the </a:t>
            </a:r>
            <a:r>
              <a:rPr lang="en-US" sz="1700" b="1" dirty="0" smtClean="0">
                <a:solidFill>
                  <a:srgbClr val="92D050"/>
                </a:solidFill>
                <a:latin typeface="Century Gothic" panose="020B0502020202020204" pitchFamily="34" charset="0"/>
              </a:rPr>
              <a:t>object</a:t>
            </a:r>
            <a:r>
              <a:rPr lang="en-US" sz="17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 is performing it. </a:t>
            </a:r>
          </a:p>
          <a:p>
            <a:pPr algn="ctr"/>
            <a:endParaRPr lang="en-US" sz="1700" dirty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US" sz="17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Example: The </a:t>
            </a:r>
            <a:r>
              <a:rPr lang="en-US" sz="17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broccoli</a:t>
            </a:r>
            <a:r>
              <a:rPr lang="en-US" sz="17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 was </a:t>
            </a:r>
            <a:r>
              <a:rPr lang="en-US" sz="1700" b="1" dirty="0" smtClean="0">
                <a:solidFill>
                  <a:schemeClr val="accent1"/>
                </a:solidFill>
                <a:latin typeface="Century Gothic" panose="020B0502020202020204" pitchFamily="34" charset="0"/>
              </a:rPr>
              <a:t>eaten</a:t>
            </a:r>
            <a:r>
              <a:rPr lang="en-US" sz="17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 by the </a:t>
            </a:r>
            <a:r>
              <a:rPr lang="en-US" sz="1700" b="1" dirty="0" smtClean="0">
                <a:solidFill>
                  <a:srgbClr val="92D050"/>
                </a:solidFill>
                <a:latin typeface="Century Gothic" panose="020B0502020202020204" pitchFamily="34" charset="0"/>
              </a:rPr>
              <a:t>boy</a:t>
            </a:r>
            <a:r>
              <a:rPr lang="en-US" sz="17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. </a:t>
            </a:r>
          </a:p>
          <a:p>
            <a:pPr algn="ctr"/>
            <a:endParaRPr lang="en-US" sz="1700" dirty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US" sz="17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Some </a:t>
            </a:r>
            <a:r>
              <a:rPr lang="en-US" sz="17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passive voice sentences </a:t>
            </a:r>
            <a:r>
              <a:rPr lang="en-US" sz="17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don’t say </a:t>
            </a:r>
            <a:r>
              <a:rPr lang="en-US" sz="17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who or what </a:t>
            </a:r>
            <a:r>
              <a:rPr lang="en-US" sz="17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is doing he </a:t>
            </a:r>
            <a:r>
              <a:rPr lang="en-US" sz="1700" b="1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action</a:t>
            </a:r>
            <a:r>
              <a:rPr lang="en-US" sz="17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. The object is missing but the sentence can still make sense.</a:t>
            </a:r>
          </a:p>
          <a:p>
            <a:pPr algn="ctr"/>
            <a:endParaRPr lang="en-US" sz="1700" dirty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US" sz="17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The </a:t>
            </a:r>
            <a:r>
              <a:rPr lang="en-US" sz="17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motorcycle</a:t>
            </a:r>
            <a:r>
              <a:rPr lang="en-US" sz="17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 was </a:t>
            </a:r>
            <a:r>
              <a:rPr lang="en-US" sz="1700" b="1" dirty="0" smtClean="0">
                <a:solidFill>
                  <a:srgbClr val="00B0F0"/>
                </a:solidFill>
                <a:latin typeface="Century Gothic" panose="020B0502020202020204" pitchFamily="34" charset="0"/>
              </a:rPr>
              <a:t>ridden.  </a:t>
            </a:r>
          </a:p>
          <a:p>
            <a:pPr algn="ctr"/>
            <a:r>
              <a:rPr 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Subject = motorcycle</a:t>
            </a:r>
          </a:p>
          <a:p>
            <a:pPr algn="ctr"/>
            <a:r>
              <a:rPr lang="en-US" sz="1700" dirty="0" smtClean="0">
                <a:solidFill>
                  <a:srgbClr val="00B0F0"/>
                </a:solidFill>
                <a:latin typeface="Century Gothic" panose="020B0502020202020204" pitchFamily="34" charset="0"/>
              </a:rPr>
              <a:t>Verb = ridden </a:t>
            </a:r>
            <a:endParaRPr lang="en-GB" sz="1700" dirty="0">
              <a:solidFill>
                <a:srgbClr val="00B0F0"/>
              </a:solidFill>
              <a:latin typeface="Century Gothic" panose="020B0502020202020204" pitchFamily="34" charset="0"/>
            </a:endParaRPr>
          </a:p>
        </p:txBody>
      </p:sp>
      <p:sp>
        <p:nvSpPr>
          <p:cNvPr id="25" name="Title 1"/>
          <p:cNvSpPr txBox="1">
            <a:spLocks/>
          </p:cNvSpPr>
          <p:nvPr/>
        </p:nvSpPr>
        <p:spPr>
          <a:xfrm>
            <a:off x="700658" y="3658483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Active Voice 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818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Passive and Active Voice 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858" r="4286" b="2501"/>
          <a:stretch/>
        </p:blipFill>
        <p:spPr>
          <a:xfrm>
            <a:off x="107504" y="1037382"/>
            <a:ext cx="4680520" cy="306313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858" r="15673" b="6586"/>
          <a:stretch/>
        </p:blipFill>
        <p:spPr>
          <a:xfrm>
            <a:off x="4927832" y="1037382"/>
            <a:ext cx="4104456" cy="138341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r="28135" b="7749"/>
          <a:stretch/>
        </p:blipFill>
        <p:spPr>
          <a:xfrm>
            <a:off x="4903485" y="2639862"/>
            <a:ext cx="4155245" cy="146065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59632" y="4168788"/>
            <a:ext cx="6029325" cy="200025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099550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683568" y="-315416"/>
            <a:ext cx="7886700" cy="1512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32500" lnSpcReduction="200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en-GB" sz="132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Commas</a:t>
            </a:r>
            <a:r>
              <a:rPr lang="en-GB" sz="172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</a:t>
            </a:r>
          </a:p>
          <a:p>
            <a:pPr algn="ctr">
              <a:lnSpc>
                <a:spcPct val="120000"/>
              </a:lnSpc>
            </a:pPr>
            <a:r>
              <a:rPr lang="en-GB" sz="96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(in a list)</a:t>
            </a:r>
            <a:endParaRPr lang="en-GB" sz="960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1054478"/>
            <a:ext cx="9144000" cy="14003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When writing a list, you should put a </a:t>
            </a:r>
            <a:r>
              <a:rPr lang="en-US" sz="17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comma </a:t>
            </a:r>
            <a:r>
              <a:rPr lang="en-US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between </a:t>
            </a:r>
            <a:r>
              <a:rPr lang="en-US" sz="17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each item</a:t>
            </a:r>
            <a:r>
              <a:rPr lang="en-US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, except for the </a:t>
            </a:r>
            <a:r>
              <a:rPr lang="en-US" sz="17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last item</a:t>
            </a:r>
            <a:r>
              <a:rPr lang="en-US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 where you use </a:t>
            </a:r>
            <a:r>
              <a:rPr lang="en-US" sz="17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‘and</a:t>
            </a:r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’.</a:t>
            </a:r>
          </a:p>
          <a:p>
            <a:pPr algn="ctr"/>
            <a:endParaRPr lang="en-US" sz="1700" b="1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US" sz="16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Example: </a:t>
            </a:r>
            <a:endParaRPr lang="en-US" sz="16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US" sz="16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I </a:t>
            </a:r>
            <a:r>
              <a:rPr lang="en-US" sz="1600" dirty="0">
                <a:solidFill>
                  <a:srgbClr val="FF0000"/>
                </a:solidFill>
                <a:latin typeface="Century Gothic" panose="020B0502020202020204" pitchFamily="34" charset="0"/>
              </a:rPr>
              <a:t>need to go to the supermarket to buy eggs, milk, bread, sugar and orange juice</a:t>
            </a:r>
            <a:r>
              <a:rPr lang="en-US" sz="16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.</a:t>
            </a:r>
            <a:endParaRPr lang="en-US" sz="1600" i="0" dirty="0">
              <a:solidFill>
                <a:srgbClr val="FF0000"/>
              </a:solidFill>
              <a:effectLst/>
              <a:latin typeface="Century Gothic" panose="020B0502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3212976"/>
            <a:ext cx="9144000" cy="29084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In longer sentences, you can use commas to separate out extra information (known as parenthesis) to make your writing clear and easier to read.</a:t>
            </a:r>
          </a:p>
          <a:p>
            <a:pPr algn="ctr"/>
            <a:endParaRPr lang="en-US" sz="170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US" sz="16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Example: Edinburgh, the capital city of Scotland, is famous for its castle. </a:t>
            </a:r>
          </a:p>
          <a:p>
            <a:pPr algn="ctr"/>
            <a:endParaRPr lang="en-US" sz="17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Commas can also be used to break up the sentences that have more than one clause, to again make them easier to read. </a:t>
            </a:r>
          </a:p>
          <a:p>
            <a:pPr algn="ctr"/>
            <a:endParaRPr lang="en-US" sz="170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US" sz="16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Example: When Albert saw the food, his tummy started to rumble. </a:t>
            </a:r>
          </a:p>
          <a:p>
            <a:pPr algn="ctr"/>
            <a:r>
              <a:rPr lang="en-US" sz="16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This sentence has a subordinate clause (a clause which doesn’t make sense on its own), to be easier for the reader, it must be separated by a comma. </a:t>
            </a:r>
            <a:endParaRPr lang="en-US" sz="16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843808" y="2676255"/>
            <a:ext cx="4086375" cy="5693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1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(to clarify meaning) </a:t>
            </a:r>
            <a:endParaRPr lang="en-GB" sz="3100" dirty="0"/>
          </a:p>
        </p:txBody>
      </p:sp>
    </p:spTree>
    <p:extLst>
      <p:ext uri="{BB962C8B-B14F-4D97-AF65-F5344CB8AC3E}">
        <p14:creationId xmlns:p14="http://schemas.microsoft.com/office/powerpoint/2010/main" val="1413730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Commas in lists 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297" y="772343"/>
            <a:ext cx="4733772" cy="275510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/>
          <p:cNvPicPr/>
          <p:nvPr/>
        </p:nvPicPr>
        <p:blipFill rotWithShape="1">
          <a:blip r:embed="rId3"/>
          <a:srcRect l="29274" t="30566" r="34605" b="33894"/>
          <a:stretch/>
        </p:blipFill>
        <p:spPr bwMode="auto">
          <a:xfrm>
            <a:off x="156928" y="3651051"/>
            <a:ext cx="4608511" cy="2304256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7619" y="1206383"/>
            <a:ext cx="4146011" cy="230425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1" name="TextBox 10"/>
          <p:cNvSpPr txBox="1"/>
          <p:nvPr/>
        </p:nvSpPr>
        <p:spPr>
          <a:xfrm>
            <a:off x="4957619" y="3713442"/>
            <a:ext cx="3888432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Jess likes baking cats and doing ballet.</a:t>
            </a:r>
          </a:p>
          <a:p>
            <a:endParaRPr lang="en-US" sz="1400" dirty="0"/>
          </a:p>
          <a:p>
            <a:r>
              <a:rPr lang="en-US" sz="1400" b="1" dirty="0" smtClean="0"/>
              <a:t>Can you add commas in the sentence so it shows that Jess had three hobbies. </a:t>
            </a:r>
          </a:p>
          <a:p>
            <a:endParaRPr lang="en-US" sz="1400" dirty="0"/>
          </a:p>
          <a:p>
            <a:pPr>
              <a:lnSpc>
                <a:spcPct val="200000"/>
              </a:lnSpc>
            </a:pPr>
            <a:r>
              <a:rPr lang="en-US" sz="1400" dirty="0" smtClean="0"/>
              <a:t>__________________________________________________________________________________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340427347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Commas to clarify meaning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8" name="Picture 7"/>
          <p:cNvPicPr/>
          <p:nvPr/>
        </p:nvPicPr>
        <p:blipFill rotWithShape="1">
          <a:blip r:embed="rId2"/>
          <a:srcRect l="27111" t="37870" r="37124" b="20260"/>
          <a:stretch/>
        </p:blipFill>
        <p:spPr bwMode="auto">
          <a:xfrm>
            <a:off x="107504" y="908720"/>
            <a:ext cx="4536504" cy="3386914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/>
          <p:cNvPicPr/>
          <p:nvPr/>
        </p:nvPicPr>
        <p:blipFill rotWithShape="1">
          <a:blip r:embed="rId3"/>
          <a:srcRect l="27277" t="32840" r="35721" b="44270"/>
          <a:stretch/>
        </p:blipFill>
        <p:spPr bwMode="auto">
          <a:xfrm>
            <a:off x="107504" y="4433311"/>
            <a:ext cx="4536504" cy="1654172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Picture 10"/>
          <p:cNvPicPr/>
          <p:nvPr/>
        </p:nvPicPr>
        <p:blipFill rotWithShape="1">
          <a:blip r:embed="rId4"/>
          <a:srcRect l="27893" t="47338" r="36855" b="32222"/>
          <a:stretch/>
        </p:blipFill>
        <p:spPr bwMode="auto">
          <a:xfrm>
            <a:off x="4745980" y="825160"/>
            <a:ext cx="4214292" cy="1383105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25157" y="2327916"/>
            <a:ext cx="4322543" cy="117969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Picture 11"/>
          <p:cNvPicPr/>
          <p:nvPr/>
        </p:nvPicPr>
        <p:blipFill rotWithShape="1">
          <a:blip r:embed="rId2"/>
          <a:srcRect l="27111" t="40365" r="37849" b="20273"/>
          <a:stretch/>
        </p:blipFill>
        <p:spPr bwMode="auto">
          <a:xfrm>
            <a:off x="4745980" y="3657440"/>
            <a:ext cx="4301720" cy="2460222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3067583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Inverted Commas 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idx="1"/>
          </p:nvPr>
        </p:nvSpPr>
        <p:spPr>
          <a:xfrm>
            <a:off x="179512" y="828040"/>
            <a:ext cx="8784976" cy="5409272"/>
          </a:xfrm>
        </p:spPr>
        <p:txBody>
          <a:bodyPr>
            <a:normAutofit fontScale="77500" lnSpcReduction="20000"/>
          </a:bodyPr>
          <a:lstStyle/>
          <a:p>
            <a:pPr marL="609600" indent="-609600" algn="ctr">
              <a:buFontTx/>
              <a:buNone/>
            </a:pPr>
            <a:r>
              <a:rPr lang="en-GB" altLang="en-US" sz="2000" dirty="0" smtClean="0">
                <a:latin typeface="Century Gothic" panose="020B0502020202020204" pitchFamily="34" charset="0"/>
              </a:rPr>
              <a:t>	</a:t>
            </a:r>
            <a:r>
              <a:rPr lang="en-GB" altLang="en-US" sz="20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There are two ways of reporting what somebody says;</a:t>
            </a:r>
            <a:endParaRPr lang="en-GB" altLang="en-US" sz="2000" dirty="0" smtClean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609600" indent="-609600" algn="ctr"/>
            <a:r>
              <a:rPr lang="en-GB" altLang="en-US" sz="20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indirect (or reported) speech.</a:t>
            </a:r>
          </a:p>
          <a:p>
            <a:pPr marL="609600" indent="-609600" algn="ctr"/>
            <a:r>
              <a:rPr lang="en-US" altLang="en-US" sz="20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d</a:t>
            </a:r>
            <a:r>
              <a:rPr lang="en-US" altLang="en-US" sz="20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irect speech </a:t>
            </a:r>
            <a:endParaRPr lang="en-GB" altLang="en-US" sz="2000" dirty="0" smtClean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endParaRPr lang="en-US" altLang="en-US" sz="200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>
              <a:buFontTx/>
              <a:buNone/>
            </a:pPr>
            <a:r>
              <a:rPr lang="en-GB" altLang="en-US" sz="20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In </a:t>
            </a:r>
            <a:r>
              <a:rPr lang="en-GB" alt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indirect speech </a:t>
            </a:r>
            <a:r>
              <a:rPr lang="en-GB" altLang="en-US" sz="20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(or reported </a:t>
            </a:r>
            <a:r>
              <a:rPr lang="en-GB" altLang="en-US" sz="20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speech) we do not use the exact words of </a:t>
            </a:r>
            <a:r>
              <a:rPr lang="en-GB" altLang="en-US" sz="20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the speaker. Instead we report what was said.</a:t>
            </a:r>
          </a:p>
          <a:p>
            <a:pPr algn="ctr">
              <a:buFontTx/>
              <a:buNone/>
            </a:pPr>
            <a:r>
              <a:rPr lang="en-GB" altLang="en-US" sz="20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We </a:t>
            </a:r>
            <a:r>
              <a:rPr lang="en-GB" altLang="en-US" sz="20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don’t </a:t>
            </a:r>
            <a:r>
              <a:rPr lang="en-GB" altLang="en-US" sz="20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use inverted commas.</a:t>
            </a:r>
          </a:p>
          <a:p>
            <a:pPr algn="ctr">
              <a:buFontTx/>
              <a:buNone/>
            </a:pPr>
            <a:r>
              <a:rPr lang="en-US" altLang="en-US" sz="20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Example: She asked is we should start. </a:t>
            </a:r>
            <a:endParaRPr lang="en-GB" altLang="en-US" sz="2000" dirty="0" smtClean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marL="609600" indent="-609600" algn="ctr"/>
            <a:endParaRPr lang="en-US" altLang="en-US" sz="200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GB" altLang="en-US" sz="20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In </a:t>
            </a:r>
            <a:r>
              <a:rPr lang="en-GB" alt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direct speech </a:t>
            </a:r>
            <a:r>
              <a:rPr lang="en-GB" altLang="en-US" sz="20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we use the speaker’s own </a:t>
            </a:r>
            <a:r>
              <a:rPr lang="en-GB" altLang="en-US" sz="20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exact words.</a:t>
            </a:r>
          </a:p>
          <a:p>
            <a:pPr marL="274320" indent="-274320">
              <a:buFontTx/>
              <a:buNone/>
              <a:defRPr/>
            </a:pPr>
            <a:r>
              <a:rPr lang="en-GB" sz="20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When using direct speech in your writing you need to use the correct punctuation.</a:t>
            </a:r>
          </a:p>
          <a:p>
            <a:pPr marL="274320" indent="-274320">
              <a:defRPr/>
            </a:pPr>
            <a:r>
              <a:rPr lang="en-GB" sz="20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The </a:t>
            </a:r>
            <a:r>
              <a:rPr lang="en-GB" sz="20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exact words </a:t>
            </a:r>
            <a:r>
              <a:rPr lang="en-GB" sz="20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spoken must be </a:t>
            </a:r>
            <a:r>
              <a:rPr lang="en-GB" sz="20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enclosed</a:t>
            </a:r>
            <a:r>
              <a:rPr lang="en-GB" sz="20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in </a:t>
            </a:r>
            <a:r>
              <a:rPr lang="en-GB" sz="20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inverted commas “  “ .</a:t>
            </a:r>
            <a:endParaRPr lang="en-GB" sz="2000" b="1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274320" indent="-274320">
              <a:defRPr/>
            </a:pPr>
            <a:r>
              <a:rPr lang="en-GB" sz="20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The </a:t>
            </a:r>
            <a:r>
              <a:rPr lang="en-GB" sz="20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first word </a:t>
            </a:r>
            <a:r>
              <a:rPr lang="en-GB" sz="20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must </a:t>
            </a:r>
            <a:r>
              <a:rPr lang="en-GB" sz="20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begin with a </a:t>
            </a:r>
            <a:r>
              <a:rPr lang="en-GB" sz="20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capital letter.</a:t>
            </a:r>
          </a:p>
          <a:p>
            <a:pPr marL="274320" indent="-274320">
              <a:defRPr/>
            </a:pPr>
            <a:r>
              <a:rPr lang="en-GB" sz="20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Words in the inverted commas </a:t>
            </a:r>
            <a:r>
              <a:rPr lang="en-GB" sz="20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must </a:t>
            </a:r>
            <a:r>
              <a:rPr lang="en-GB" sz="20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be separated from the rest of the </a:t>
            </a:r>
            <a:r>
              <a:rPr lang="en-GB" sz="20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sentence </a:t>
            </a:r>
            <a:r>
              <a:rPr lang="en-GB" sz="20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by a </a:t>
            </a:r>
            <a:r>
              <a:rPr lang="en-GB" sz="20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comma</a:t>
            </a:r>
            <a:r>
              <a:rPr lang="en-GB" sz="20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.</a:t>
            </a:r>
          </a:p>
          <a:p>
            <a:pPr marL="274320" indent="-274320">
              <a:defRPr/>
            </a:pP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Your </a:t>
            </a:r>
            <a:r>
              <a:rPr lang="en-US" sz="20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end punctuation , . ? ! 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needs to </a:t>
            </a:r>
            <a:r>
              <a:rPr lang="en-US" sz="20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go before 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the </a:t>
            </a:r>
            <a:r>
              <a:rPr lang="en-US" sz="20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end inverted comma. </a:t>
            </a:r>
            <a:endParaRPr lang="en-GB" sz="2000" b="1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274320" indent="-274320">
              <a:defRPr/>
            </a:pPr>
            <a:r>
              <a:rPr lang="en-GB" sz="20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Use </a:t>
            </a:r>
            <a:r>
              <a:rPr lang="en-GB" sz="20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 </a:t>
            </a:r>
            <a:r>
              <a:rPr lang="en-GB" sz="20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new line </a:t>
            </a:r>
            <a:r>
              <a:rPr lang="en-GB" sz="20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for each </a:t>
            </a:r>
            <a:r>
              <a:rPr lang="en-GB" sz="20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new speaker. </a:t>
            </a:r>
          </a:p>
          <a:p>
            <a:pPr marL="274320" indent="-274320">
              <a:defRPr/>
            </a:pPr>
            <a:endParaRPr lang="en-US" altLang="en-US" sz="2000" b="1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  <a:defRPr/>
            </a:pPr>
            <a:r>
              <a:rPr lang="en-US" altLang="en-US" sz="20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Example:</a:t>
            </a:r>
          </a:p>
          <a:p>
            <a:pPr marL="0" indent="0" algn="ctr">
              <a:buNone/>
              <a:defRPr/>
            </a:pPr>
            <a:r>
              <a:rPr lang="en-US" altLang="en-US" sz="20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She said, “Shall we start?” </a:t>
            </a:r>
            <a:endParaRPr lang="en-GB" altLang="en-US" sz="20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endParaRPr lang="en-US" altLang="en-US" sz="1700" dirty="0" smtClean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endParaRPr lang="en-US" altLang="en-US" sz="170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endParaRPr lang="en-GB" altLang="en-US" sz="1700" dirty="0" smtClean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609600" indent="-609600">
              <a:buFontTx/>
              <a:buNone/>
            </a:pPr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204708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utoUpdateAnimBg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Inverted Commas 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8" name="Picture 7"/>
          <p:cNvPicPr/>
          <p:nvPr/>
        </p:nvPicPr>
        <p:blipFill rotWithShape="1">
          <a:blip r:embed="rId2"/>
          <a:srcRect l="29466" t="39941" r="28900" b="29930"/>
          <a:stretch/>
        </p:blipFill>
        <p:spPr bwMode="auto">
          <a:xfrm>
            <a:off x="107504" y="803587"/>
            <a:ext cx="5040561" cy="2232248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8"/>
          <p:cNvPicPr/>
          <p:nvPr/>
        </p:nvPicPr>
        <p:blipFill rotWithShape="1">
          <a:blip r:embed="rId3"/>
          <a:srcRect l="28987" t="39055" r="31772" b="20863"/>
          <a:stretch/>
        </p:blipFill>
        <p:spPr bwMode="auto">
          <a:xfrm>
            <a:off x="107746" y="3177522"/>
            <a:ext cx="4896301" cy="2915774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67975" y="1444249"/>
            <a:ext cx="3744416" cy="159158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20399" y="3203175"/>
            <a:ext cx="3914775" cy="214312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0244547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Apostrophes 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50454" y="828040"/>
            <a:ext cx="8064896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Apostrophes 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can be used to show </a:t>
            </a:r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possession. </a:t>
            </a:r>
          </a:p>
          <a:p>
            <a:pPr algn="ctr"/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An apostrophe goes after the owners name to show something belongs to them.  </a:t>
            </a:r>
          </a:p>
          <a:p>
            <a:pPr algn="ctr"/>
            <a:endParaRPr lang="en-US" sz="1700" dirty="0" smtClean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US" sz="170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Example: He went to get the boy’s coat.</a:t>
            </a:r>
          </a:p>
          <a:p>
            <a:pPr algn="ctr"/>
            <a:endParaRPr lang="en-US" sz="17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US" sz="1700" dirty="0" smtClean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Apostrophes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can also be used to show </a:t>
            </a:r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contractions. </a:t>
            </a:r>
          </a:p>
          <a:p>
            <a:pPr algn="ctr"/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The apostrophe is placed where the </a:t>
            </a:r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missing letter 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should go. This can also be called </a:t>
            </a:r>
            <a:r>
              <a:rPr 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omission</a:t>
            </a:r>
            <a:r>
              <a:rPr 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.  </a:t>
            </a:r>
          </a:p>
          <a:p>
            <a:pPr algn="ctr"/>
            <a:endParaRPr lang="en-US" sz="170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Examples: </a:t>
            </a:r>
          </a:p>
          <a:p>
            <a:pPr algn="ctr"/>
            <a:r>
              <a:rPr 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She has = she’s</a:t>
            </a:r>
          </a:p>
          <a:p>
            <a:pPr algn="ctr"/>
            <a:r>
              <a:rPr 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You are = you’re</a:t>
            </a:r>
          </a:p>
          <a:p>
            <a:pPr algn="ctr"/>
            <a:r>
              <a:rPr 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I am = I’m</a:t>
            </a:r>
          </a:p>
          <a:p>
            <a:pPr algn="ctr"/>
            <a:r>
              <a:rPr 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We have = we’ve</a:t>
            </a:r>
          </a:p>
          <a:p>
            <a:pPr algn="ctr"/>
            <a:r>
              <a:rPr 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I would = I’d</a:t>
            </a:r>
          </a:p>
          <a:p>
            <a:pPr algn="ctr"/>
            <a:r>
              <a:rPr 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It is = It’s</a:t>
            </a:r>
          </a:p>
          <a:p>
            <a:pPr algn="ctr"/>
            <a:r>
              <a:rPr 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Who is = who’s </a:t>
            </a:r>
            <a:endParaRPr lang="en-GB" sz="17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7236296" y="1916832"/>
            <a:ext cx="1777008" cy="803304"/>
          </a:xfrm>
          <a:prstGeom prst="wedgeRoundRectCallout">
            <a:avLst>
              <a:gd name="adj1" fmla="val -77670"/>
              <a:gd name="adj2" fmla="val 6432"/>
              <a:gd name="adj3" fmla="val 16667"/>
            </a:avLst>
          </a:prstGeom>
          <a:solidFill>
            <a:schemeClr val="bg1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2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The coat belonged</a:t>
            </a:r>
          </a:p>
          <a:p>
            <a:pPr algn="ctr"/>
            <a:r>
              <a:rPr lang="en-GB" altLang="en-US" sz="12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to the boy.</a:t>
            </a:r>
          </a:p>
        </p:txBody>
      </p:sp>
    </p:spTree>
    <p:extLst>
      <p:ext uri="{BB962C8B-B14F-4D97-AF65-F5344CB8AC3E}">
        <p14:creationId xmlns:p14="http://schemas.microsoft.com/office/powerpoint/2010/main" val="1403437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 autoUpdateAnimBg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Apostrophes 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809" r="8083"/>
          <a:stretch/>
        </p:blipFill>
        <p:spPr>
          <a:xfrm>
            <a:off x="5220072" y="1717349"/>
            <a:ext cx="3840973" cy="14661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r="1619"/>
          <a:stretch/>
        </p:blipFill>
        <p:spPr>
          <a:xfrm>
            <a:off x="107504" y="1037104"/>
            <a:ext cx="5040560" cy="214644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r="53521"/>
          <a:stretch/>
        </p:blipFill>
        <p:spPr>
          <a:xfrm>
            <a:off x="467544" y="3392609"/>
            <a:ext cx="2376264" cy="272816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87824" y="3409759"/>
            <a:ext cx="5972175" cy="250507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2373900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Parenthesis 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5536" y="1052736"/>
            <a:ext cx="8280920" cy="45397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Parenthesis</a:t>
            </a:r>
            <a:r>
              <a:rPr lang="en-GB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is </a:t>
            </a:r>
            <a:r>
              <a:rPr lang="en-GB" alt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extra information or explanatory </a:t>
            </a:r>
            <a:r>
              <a:rPr lang="en-GB" altLang="en-US" sz="17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words </a:t>
            </a:r>
            <a:r>
              <a:rPr lang="en-GB" altLang="en-US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and phrases </a:t>
            </a:r>
            <a:r>
              <a:rPr lang="en-GB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which can be added into a sentence. </a:t>
            </a:r>
          </a:p>
          <a:p>
            <a:pPr algn="ctr">
              <a:spcBef>
                <a:spcPct val="50000"/>
              </a:spcBef>
            </a:pPr>
            <a:endParaRPr lang="en-US" altLang="en-US" sz="170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>
              <a:spcBef>
                <a:spcPct val="50000"/>
              </a:spcBef>
            </a:pPr>
            <a:r>
              <a:rPr lang="en-US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The extra information can be </a:t>
            </a:r>
            <a:r>
              <a:rPr lang="en-US" alt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inserted </a:t>
            </a:r>
            <a:r>
              <a:rPr lang="en-US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into a sentence using:</a:t>
            </a:r>
          </a:p>
          <a:p>
            <a:pPr algn="ctr">
              <a:spcBef>
                <a:spcPct val="50000"/>
              </a:spcBef>
            </a:pPr>
            <a:r>
              <a:rPr lang="en-US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en-US" alt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brackets ( )</a:t>
            </a:r>
          </a:p>
          <a:p>
            <a:pPr algn="ctr">
              <a:spcBef>
                <a:spcPct val="50000"/>
              </a:spcBef>
            </a:pPr>
            <a:r>
              <a:rPr lang="en-US" alt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commas , , </a:t>
            </a:r>
          </a:p>
          <a:p>
            <a:pPr algn="ctr">
              <a:spcBef>
                <a:spcPct val="50000"/>
              </a:spcBef>
            </a:pPr>
            <a:r>
              <a:rPr lang="en-US" alt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dashes - - </a:t>
            </a:r>
          </a:p>
          <a:p>
            <a:pPr algn="ctr">
              <a:spcBef>
                <a:spcPct val="50000"/>
              </a:spcBef>
            </a:pPr>
            <a:endParaRPr lang="en-US" altLang="en-US" sz="1700" b="1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>
              <a:spcBef>
                <a:spcPct val="50000"/>
              </a:spcBef>
            </a:pPr>
            <a:r>
              <a:rPr lang="en-US" alt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Examples: </a:t>
            </a:r>
          </a:p>
          <a:p>
            <a:pPr algn="ctr">
              <a:spcBef>
                <a:spcPct val="50000"/>
              </a:spcBef>
            </a:pPr>
            <a:r>
              <a:rPr lang="en-US" alt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Mr. Brown (the caretaker) shouted across the field. </a:t>
            </a:r>
          </a:p>
          <a:p>
            <a:pPr algn="ctr">
              <a:spcBef>
                <a:spcPct val="50000"/>
              </a:spcBef>
            </a:pPr>
            <a:r>
              <a:rPr lang="en-US" alt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Mr. Brown, the caretaker, shouted across the field. </a:t>
            </a:r>
          </a:p>
          <a:p>
            <a:pPr algn="ctr">
              <a:spcBef>
                <a:spcPct val="50000"/>
              </a:spcBef>
            </a:pPr>
            <a:r>
              <a:rPr lang="en-US" alt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Mr. Brown – the caretaker – shouted across the field. </a:t>
            </a:r>
            <a:endParaRPr lang="en-GB" altLang="en-US" sz="17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1929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Parenthesis 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07504" y="1142905"/>
            <a:ext cx="4968552" cy="3105016"/>
            <a:chOff x="323528" y="1059664"/>
            <a:chExt cx="4609146" cy="2725281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2"/>
            <a:srcRect l="3752" r="4957"/>
            <a:stretch/>
          </p:blipFill>
          <p:spPr>
            <a:xfrm>
              <a:off x="323528" y="1059664"/>
              <a:ext cx="4609146" cy="1547095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3"/>
            <a:srcRect l="3744" t="16266" r="7629"/>
            <a:stretch/>
          </p:blipFill>
          <p:spPr>
            <a:xfrm>
              <a:off x="323528" y="2572638"/>
              <a:ext cx="4609146" cy="121230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l="3631" r="3174"/>
          <a:stretch/>
        </p:blipFill>
        <p:spPr>
          <a:xfrm>
            <a:off x="1907704" y="4636949"/>
            <a:ext cx="5544616" cy="156392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/>
          <a:srcRect r="5502"/>
          <a:stretch/>
        </p:blipFill>
        <p:spPr>
          <a:xfrm>
            <a:off x="5148065" y="844214"/>
            <a:ext cx="3890832" cy="184147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65957" y="2780928"/>
            <a:ext cx="3872940" cy="176078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1257662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Colons 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idx="1"/>
          </p:nvPr>
        </p:nvSpPr>
        <p:spPr>
          <a:xfrm>
            <a:off x="179512" y="980728"/>
            <a:ext cx="8712968" cy="5256584"/>
          </a:xfrm>
        </p:spPr>
        <p:txBody>
          <a:bodyPr>
            <a:normAutofit/>
          </a:bodyPr>
          <a:lstStyle/>
          <a:p>
            <a:pPr algn="ctr" eaLnBrk="1" hangingPunct="1">
              <a:buFontTx/>
              <a:buNone/>
            </a:pPr>
            <a:r>
              <a:rPr lang="en-GB" alt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Colons ( : ) </a:t>
            </a:r>
            <a:r>
              <a:rPr lang="en-GB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are used </a:t>
            </a:r>
            <a:r>
              <a:rPr lang="en-GB" altLang="en-US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b</a:t>
            </a:r>
            <a:r>
              <a:rPr lang="en-GB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efore a list of </a:t>
            </a:r>
            <a:r>
              <a:rPr lang="en-GB" alt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words, phrases or clauses</a:t>
            </a:r>
            <a:r>
              <a:rPr lang="en-GB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.</a:t>
            </a:r>
            <a:endParaRPr lang="en-US" altLang="en-US" sz="170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 eaLnBrk="1" hangingPunct="1">
              <a:buFontTx/>
              <a:buNone/>
            </a:pPr>
            <a:r>
              <a:rPr lang="en-US" altLang="en-US" sz="1700" dirty="0" smtClean="0">
                <a:solidFill>
                  <a:srgbClr val="FF0000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Example: </a:t>
            </a:r>
            <a:endParaRPr lang="en-GB" altLang="en-US" sz="1700" dirty="0" smtClean="0">
              <a:solidFill>
                <a:srgbClr val="FF0000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 eaLnBrk="1" hangingPunct="1">
              <a:buFontTx/>
              <a:buNone/>
            </a:pPr>
            <a:r>
              <a:rPr lang="en-GB" altLang="en-US" sz="1700" i="1" dirty="0" smtClean="0">
                <a:solidFill>
                  <a:srgbClr val="FF0000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In front of him were the following</a:t>
            </a:r>
            <a:r>
              <a:rPr lang="en-GB" altLang="en-US" sz="1700" b="1" i="1" dirty="0" smtClean="0">
                <a:solidFill>
                  <a:srgbClr val="FF0000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:</a:t>
            </a:r>
            <a:r>
              <a:rPr lang="en-GB" altLang="en-US" sz="1700" i="1" dirty="0" smtClean="0">
                <a:solidFill>
                  <a:srgbClr val="FF0000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 mince pies, holly and other delicious delights. </a:t>
            </a:r>
          </a:p>
          <a:p>
            <a:pPr algn="ctr" eaLnBrk="1" hangingPunct="1">
              <a:buFontTx/>
              <a:buNone/>
            </a:pPr>
            <a:endParaRPr lang="en-US" altLang="en-US" sz="1700" i="1" dirty="0">
              <a:solidFill>
                <a:srgbClr val="FF0000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 eaLnBrk="1" hangingPunct="1">
              <a:buFontTx/>
              <a:buNone/>
            </a:pPr>
            <a:r>
              <a:rPr lang="en-US" alt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Colons </a:t>
            </a:r>
            <a:r>
              <a:rPr lang="en-US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can also be used before a </a:t>
            </a:r>
            <a:r>
              <a:rPr lang="en-US" alt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bulleted list</a:t>
            </a:r>
            <a:r>
              <a:rPr lang="en-US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. </a:t>
            </a:r>
            <a:endParaRPr lang="en-US" altLang="en-US" sz="1700" i="1" dirty="0">
              <a:solidFill>
                <a:srgbClr val="FF0000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 eaLnBrk="1" hangingPunct="1">
              <a:buFontTx/>
              <a:buNone/>
            </a:pPr>
            <a:r>
              <a:rPr lang="en-US" altLang="en-US" sz="1700" i="1" dirty="0" smtClean="0">
                <a:solidFill>
                  <a:srgbClr val="FF0000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Example: </a:t>
            </a:r>
          </a:p>
          <a:p>
            <a:pPr algn="ctr">
              <a:buFontTx/>
              <a:buNone/>
            </a:pPr>
            <a:r>
              <a:rPr lang="en-GB" altLang="en-US" sz="1700" dirty="0">
                <a:solidFill>
                  <a:srgbClr val="FF0000"/>
                </a:solidFill>
                <a:latin typeface="Century Gothic" panose="020B0502020202020204" pitchFamily="34" charset="0"/>
              </a:rPr>
              <a:t>Equipment required for PE</a:t>
            </a:r>
            <a:r>
              <a:rPr lang="en-GB" altLang="en-US" sz="17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:</a:t>
            </a:r>
          </a:p>
          <a:p>
            <a:pPr algn="ctr"/>
            <a:r>
              <a:rPr lang="en-GB" altLang="en-US" sz="1700" dirty="0">
                <a:solidFill>
                  <a:srgbClr val="FF0000"/>
                </a:solidFill>
                <a:latin typeface="Century Gothic" panose="020B0502020202020204" pitchFamily="34" charset="0"/>
              </a:rPr>
              <a:t>Shorts;</a:t>
            </a:r>
          </a:p>
          <a:p>
            <a:pPr algn="ctr"/>
            <a:r>
              <a:rPr lang="en-GB" altLang="en-US" sz="1700" dirty="0">
                <a:solidFill>
                  <a:srgbClr val="FF0000"/>
                </a:solidFill>
                <a:latin typeface="Century Gothic" panose="020B0502020202020204" pitchFamily="34" charset="0"/>
              </a:rPr>
              <a:t>T-shirt;</a:t>
            </a:r>
          </a:p>
          <a:p>
            <a:pPr algn="ctr"/>
            <a:r>
              <a:rPr lang="en-GB" alt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Pumps.</a:t>
            </a:r>
          </a:p>
          <a:p>
            <a:pPr algn="ctr"/>
            <a:endParaRPr lang="en-US" altLang="en-US" sz="17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GB" altLang="en-US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 </a:t>
            </a:r>
            <a:r>
              <a:rPr lang="en-GB" altLang="en-US" sz="17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colon</a:t>
            </a:r>
            <a:r>
              <a:rPr lang="en-GB" altLang="en-US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is also used in a </a:t>
            </a:r>
            <a:r>
              <a:rPr lang="en-GB" altLang="en-US" sz="17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glossary</a:t>
            </a:r>
            <a:r>
              <a:rPr lang="en-GB" altLang="en-US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between a </a:t>
            </a:r>
            <a:r>
              <a:rPr lang="en-GB" altLang="en-US" sz="17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word</a:t>
            </a:r>
            <a:r>
              <a:rPr lang="en-GB" altLang="en-US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and its </a:t>
            </a:r>
            <a:r>
              <a:rPr lang="en-GB" altLang="en-US" sz="17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definition</a:t>
            </a:r>
            <a:r>
              <a:rPr lang="en-GB" altLang="en-US" sz="1700" dirty="0" smtClean="0"/>
              <a:t>.</a:t>
            </a:r>
          </a:p>
          <a:p>
            <a:pPr marL="0" indent="0" algn="ctr">
              <a:buNone/>
            </a:pPr>
            <a:r>
              <a:rPr lang="en-US" alt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Example:</a:t>
            </a:r>
          </a:p>
          <a:p>
            <a:pPr algn="ctr">
              <a:buFontTx/>
              <a:buNone/>
            </a:pPr>
            <a:r>
              <a:rPr lang="en-GB" altLang="en-US" sz="1700" dirty="0">
                <a:solidFill>
                  <a:srgbClr val="FF0000"/>
                </a:solidFill>
                <a:latin typeface="Century Gothic" panose="020B0502020202020204" pitchFamily="34" charset="0"/>
              </a:rPr>
              <a:t>Connective: a word used to join two parts of a sentence.</a:t>
            </a:r>
          </a:p>
          <a:p>
            <a:pPr algn="ctr">
              <a:buFontTx/>
              <a:buNone/>
            </a:pPr>
            <a:r>
              <a:rPr lang="en-GB" altLang="en-US" sz="1700" dirty="0">
                <a:solidFill>
                  <a:srgbClr val="FF0000"/>
                </a:solidFill>
                <a:latin typeface="Century Gothic" panose="020B0502020202020204" pitchFamily="34" charset="0"/>
              </a:rPr>
              <a:t>Adjective: a word which describes a noun.</a:t>
            </a:r>
          </a:p>
          <a:p>
            <a:pPr marL="0" indent="0" algn="ctr">
              <a:buNone/>
            </a:pPr>
            <a:endParaRPr lang="en-GB" altLang="en-US" sz="1800" dirty="0"/>
          </a:p>
          <a:p>
            <a:pPr marL="0" indent="0" algn="ctr">
              <a:buNone/>
            </a:pPr>
            <a:endParaRPr lang="en-GB" altLang="en-US" sz="1700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 eaLnBrk="1" hangingPunct="1">
              <a:buFontTx/>
              <a:buNone/>
            </a:pPr>
            <a:endParaRPr lang="en-GB" altLang="en-US" sz="1700" i="1" dirty="0" smtClean="0">
              <a:solidFill>
                <a:srgbClr val="FF0000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</p:txBody>
      </p:sp>
      <p:sp>
        <p:nvSpPr>
          <p:cNvPr id="10" name="AutoShape 3"/>
          <p:cNvSpPr>
            <a:spLocks noChangeArrowheads="1"/>
          </p:cNvSpPr>
          <p:nvPr/>
        </p:nvSpPr>
        <p:spPr bwMode="auto">
          <a:xfrm>
            <a:off x="5724128" y="3609020"/>
            <a:ext cx="2160240" cy="803304"/>
          </a:xfrm>
          <a:prstGeom prst="wedgeRoundRectCallout">
            <a:avLst>
              <a:gd name="adj1" fmla="val -77079"/>
              <a:gd name="adj2" fmla="val 49609"/>
              <a:gd name="adj3" fmla="val 16667"/>
            </a:avLst>
          </a:prstGeom>
          <a:solidFill>
            <a:schemeClr val="bg1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GB" altLang="en-US" sz="12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 full stop is used at </a:t>
            </a:r>
          </a:p>
          <a:p>
            <a:pPr algn="ctr"/>
            <a:r>
              <a:rPr lang="en-GB" altLang="en-US" sz="12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the </a:t>
            </a:r>
            <a:r>
              <a:rPr lang="en-US" altLang="en-US" sz="12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end because it</a:t>
            </a:r>
          </a:p>
          <a:p>
            <a:pPr algn="ctr"/>
            <a:r>
              <a:rPr lang="en-US" altLang="en-US" sz="12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is the end of </a:t>
            </a:r>
          </a:p>
          <a:p>
            <a:pPr algn="ctr"/>
            <a:r>
              <a:rPr lang="en-US" altLang="en-US" sz="12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 sentence. </a:t>
            </a:r>
            <a:endParaRPr lang="en-GB" altLang="en-US" sz="120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4608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utoUpdateAnimBg="0"/>
      <p:bldP spid="10" grpId="0" animBg="1" autoUpdateAnimBg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Colons 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5371218" y="1394314"/>
            <a:ext cx="3528392" cy="1710650"/>
            <a:chOff x="283689" y="3501008"/>
            <a:chExt cx="3251128" cy="1517152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2"/>
            <a:srcRect r="69184"/>
            <a:stretch/>
          </p:blipFill>
          <p:spPr>
            <a:xfrm>
              <a:off x="283689" y="3501008"/>
              <a:ext cx="2920159" cy="151715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2"/>
            <a:srcRect l="94988"/>
            <a:stretch/>
          </p:blipFill>
          <p:spPr>
            <a:xfrm>
              <a:off x="3059832" y="3501008"/>
              <a:ext cx="474985" cy="151715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r="2045"/>
          <a:stretch/>
        </p:blipFill>
        <p:spPr>
          <a:xfrm>
            <a:off x="88640" y="3501008"/>
            <a:ext cx="5150296" cy="9144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r="13646"/>
          <a:stretch/>
        </p:blipFill>
        <p:spPr>
          <a:xfrm>
            <a:off x="107504" y="836712"/>
            <a:ext cx="5112568" cy="252028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504" y="4509120"/>
            <a:ext cx="5131432" cy="154090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64088" y="3356992"/>
            <a:ext cx="3535522" cy="208823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13782442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Semi-Colons 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81138"/>
            <a:ext cx="8229600" cy="4525962"/>
          </a:xfrm>
        </p:spPr>
        <p:txBody>
          <a:bodyPr>
            <a:normAutofit/>
          </a:bodyPr>
          <a:lstStyle/>
          <a:p>
            <a:pPr algn="ctr" eaLnBrk="1" hangingPunct="1">
              <a:buFontTx/>
              <a:buNone/>
            </a:pPr>
            <a:r>
              <a:rPr lang="en-GB" alt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Semi-Colons ( ; ) </a:t>
            </a:r>
            <a:r>
              <a:rPr lang="en-GB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are used </a:t>
            </a:r>
            <a:r>
              <a:rPr lang="en-GB" altLang="en-US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i</a:t>
            </a:r>
            <a:r>
              <a:rPr lang="en-GB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f the items in the list are longer than one or two words separate them with a </a:t>
            </a:r>
            <a:r>
              <a:rPr lang="en-GB" alt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semi-colon</a:t>
            </a:r>
            <a:r>
              <a:rPr lang="en-GB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. This is called an expanded list. </a:t>
            </a:r>
          </a:p>
          <a:p>
            <a:pPr algn="ctr" eaLnBrk="1" hangingPunct="1">
              <a:buFontTx/>
              <a:buNone/>
            </a:pPr>
            <a:endParaRPr lang="en-US" altLang="en-US" sz="1700" dirty="0" smtClean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 eaLnBrk="1" hangingPunct="1">
              <a:buFontTx/>
              <a:buNone/>
            </a:pPr>
            <a:r>
              <a:rPr lang="en-US" alt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Example: </a:t>
            </a:r>
            <a:endParaRPr lang="en-GB" altLang="en-US" sz="1700" dirty="0" smtClean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 eaLnBrk="1" hangingPunct="1">
              <a:buFontTx/>
              <a:buNone/>
            </a:pPr>
            <a:r>
              <a:rPr lang="en-GB" altLang="en-US" sz="1700" i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The attractions of the park included: a new roundabout</a:t>
            </a:r>
            <a:r>
              <a:rPr lang="en-GB" altLang="en-US" sz="1700" b="1" i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;</a:t>
            </a:r>
            <a:r>
              <a:rPr lang="en-GB" altLang="en-US" sz="1700" i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 a short pony ride</a:t>
            </a:r>
            <a:r>
              <a:rPr lang="en-GB" altLang="en-US" sz="1700" b="1" i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;</a:t>
            </a:r>
            <a:r>
              <a:rPr lang="en-GB" altLang="en-US" sz="1700" i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 a long slide and an ice-cream stall.</a:t>
            </a:r>
          </a:p>
          <a:p>
            <a:pPr algn="ctr" eaLnBrk="1" hangingPunct="1">
              <a:buFontTx/>
              <a:buNone/>
            </a:pPr>
            <a:endParaRPr lang="en-US" altLang="en-US" sz="1700" i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>
              <a:buNone/>
            </a:pPr>
            <a:r>
              <a:rPr lang="en-US" altLang="en-US" sz="1700" b="1" i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Semi-Colons ( ; ) </a:t>
            </a:r>
            <a:r>
              <a:rPr lang="en-US" altLang="en-US" sz="1700" i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can also be used </a:t>
            </a:r>
            <a:r>
              <a:rPr lang="en-GB" altLang="en-US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to </a:t>
            </a:r>
            <a:r>
              <a:rPr lang="en-GB" altLang="en-US" sz="17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join clauses </a:t>
            </a:r>
            <a:r>
              <a:rPr lang="en-GB" altLang="en-US" sz="170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in a sentence. Sometimes they take the place of </a:t>
            </a:r>
            <a:r>
              <a:rPr lang="en-GB" altLang="en-US" sz="17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connectives</a:t>
            </a:r>
            <a:r>
              <a:rPr lang="en-GB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.</a:t>
            </a:r>
          </a:p>
          <a:p>
            <a:pPr algn="ctr">
              <a:buNone/>
            </a:pPr>
            <a:endParaRPr lang="en-US" altLang="en-US" sz="170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>
              <a:buNone/>
            </a:pPr>
            <a:r>
              <a:rPr lang="en-US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Example:</a:t>
            </a:r>
          </a:p>
          <a:p>
            <a:pPr algn="ctr">
              <a:buFontTx/>
              <a:buNone/>
            </a:pPr>
            <a:r>
              <a:rPr lang="en-GB" altLang="en-US" sz="18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John liked jelly and Sam just loved ice cream.</a:t>
            </a:r>
          </a:p>
          <a:p>
            <a:pPr algn="ctr">
              <a:buFontTx/>
              <a:buNone/>
            </a:pPr>
            <a:r>
              <a:rPr lang="en-GB" altLang="en-US" sz="1800" dirty="0">
                <a:solidFill>
                  <a:srgbClr val="FF0000"/>
                </a:solidFill>
                <a:latin typeface="Century Gothic" panose="020B0502020202020204" pitchFamily="34" charset="0"/>
              </a:rPr>
              <a:t>This sentence could be written:</a:t>
            </a:r>
          </a:p>
          <a:p>
            <a:pPr algn="ctr">
              <a:buFontTx/>
              <a:buNone/>
            </a:pPr>
            <a:r>
              <a:rPr lang="en-GB" altLang="en-US" sz="18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John liked jelly; Sam just loved ice cream.</a:t>
            </a:r>
          </a:p>
          <a:p>
            <a:pPr algn="ctr">
              <a:buNone/>
            </a:pPr>
            <a:endParaRPr lang="en-GB" altLang="en-US" sz="170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 eaLnBrk="1" hangingPunct="1">
              <a:buFontTx/>
              <a:buNone/>
            </a:pPr>
            <a:endParaRPr lang="en-GB" altLang="en-US" sz="1700" i="1" dirty="0" smtClean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eaLnBrk="1" hangingPunct="1">
              <a:buFontTx/>
              <a:buNone/>
            </a:pPr>
            <a:endParaRPr lang="en-GB" altLang="en-US" b="1" i="1" dirty="0" smtClean="0">
              <a:solidFill>
                <a:srgbClr val="66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3096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utoUpdateAnimBg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Semi-Colons 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793" r="12036"/>
          <a:stretch/>
        </p:blipFill>
        <p:spPr>
          <a:xfrm>
            <a:off x="4860032" y="2637866"/>
            <a:ext cx="4248235" cy="151121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196" r="12952"/>
          <a:stretch/>
        </p:blipFill>
        <p:spPr>
          <a:xfrm>
            <a:off x="4860032" y="1028788"/>
            <a:ext cx="4176464" cy="146410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800" y="1028789"/>
            <a:ext cx="4621545" cy="276025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9300" y="4047177"/>
            <a:ext cx="4615045" cy="168607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74155" y="4299359"/>
            <a:ext cx="3527063" cy="179393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04842726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Hyphens  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2790056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GB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 </a:t>
            </a:r>
            <a:r>
              <a:rPr lang="en-GB" alt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hyphen</a:t>
            </a:r>
            <a:r>
              <a:rPr lang="en-GB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links </a:t>
            </a:r>
            <a:r>
              <a:rPr lang="en-GB" altLang="en-US" sz="1700" b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words together </a:t>
            </a:r>
            <a:r>
              <a:rPr lang="en-GB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and makes the meaning of a sentence clear. </a:t>
            </a:r>
            <a:br>
              <a:rPr lang="en-GB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r>
              <a:rPr lang="en-GB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en-GB" altLang="en-US" sz="170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r>
              <a:rPr lang="en-GB" alt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Examples:</a:t>
            </a:r>
            <a:br>
              <a:rPr lang="en-GB" alt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</a:br>
            <a:r>
              <a:rPr lang="en-GB" alt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/>
            </a:r>
            <a:br>
              <a:rPr lang="en-GB" alt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</a:br>
            <a:r>
              <a:rPr lang="en-GB" alt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ice-cream</a:t>
            </a:r>
            <a:br>
              <a:rPr lang="en-GB" alt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</a:br>
            <a:r>
              <a:rPr lang="en-GB" alt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in-depth</a:t>
            </a:r>
            <a:br>
              <a:rPr lang="en-GB" alt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</a:br>
            <a:r>
              <a:rPr lang="en-GB" altLang="en-US" sz="1700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one-sided </a:t>
            </a:r>
            <a:r>
              <a:rPr lang="en-GB" altLang="en-US" dirty="0" smtClean="0"/>
              <a:t/>
            </a:r>
            <a:br>
              <a:rPr lang="en-GB" altLang="en-US" dirty="0" smtClean="0"/>
            </a:br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648651461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37312"/>
            <a:ext cx="9144000" cy="620688"/>
            <a:chOff x="0" y="6237312"/>
            <a:chExt cx="9144000" cy="620688"/>
          </a:xfrm>
        </p:grpSpPr>
        <p:sp>
          <p:nvSpPr>
            <p:cNvPr id="5" name="Rectangle 4"/>
            <p:cNvSpPr/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6741368"/>
              <a:ext cx="9144000" cy="1166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539552" y="0"/>
            <a:ext cx="7886700" cy="828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300" u="sng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Hyphens  </a:t>
            </a:r>
            <a:endParaRPr lang="en-GB" sz="4300" u="sng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795" r="13361"/>
          <a:stretch/>
        </p:blipFill>
        <p:spPr>
          <a:xfrm>
            <a:off x="159734" y="3010886"/>
            <a:ext cx="4510720" cy="279437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r="4447"/>
          <a:stretch/>
        </p:blipFill>
        <p:spPr>
          <a:xfrm>
            <a:off x="4682772" y="1124744"/>
            <a:ext cx="4399670" cy="162698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l="2837" r="10663"/>
          <a:stretch/>
        </p:blipFill>
        <p:spPr>
          <a:xfrm>
            <a:off x="179512" y="875677"/>
            <a:ext cx="4392488" cy="198177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57636" y="2948880"/>
            <a:ext cx="4324806" cy="285638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5953049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2238</TotalTime>
  <Words>3076</Words>
  <Application>Microsoft Office PowerPoint</Application>
  <PresentationFormat>On-screen Show (4:3)</PresentationFormat>
  <Paragraphs>498</Paragraphs>
  <Slides>65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65</vt:i4>
      </vt:variant>
    </vt:vector>
  </HeadingPairs>
  <TitlesOfParts>
    <vt:vector size="73" baseType="lpstr">
      <vt:lpstr>Arial</vt:lpstr>
      <vt:lpstr>Calibri</vt:lpstr>
      <vt:lpstr>Calibri Light</vt:lpstr>
      <vt:lpstr>Century Gothic</vt:lpstr>
      <vt:lpstr>robotobold</vt:lpstr>
      <vt:lpstr>Sassoon Infant Rg</vt:lpstr>
      <vt:lpstr>Wingdings</vt:lpstr>
      <vt:lpstr>Office Theme</vt:lpstr>
      <vt:lpstr>Year 6 Grammar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Nouns Nouns name things, people and places.   Most nouns can either be singular (only one) or plural (lots of them).   A collective noun is a noun that refers to a group (Examples: herd, flock, and team).   Proper nouns begin with capital letters and name people, places and organisations (Examples: Michael, London, Mrs Sullivan).   Days of the week and months of the year should also begin with a capital letter (Examples: Tuesday, September).  Concrete nouns are nouns that name people, places and things that can be experienced through the five senses (Examples: garage, rain, bird).  Abstract nouns name feelings, ideas and concepts and cannot be touched (Examples: hate, anger, jealousy).   All other nouns are called common nouns. Common nouns is a type of noun used to refer to general objects, places, people and animals.  </vt:lpstr>
      <vt:lpstr>Nouns </vt:lpstr>
      <vt:lpstr>PowerPoint Presentation</vt:lpstr>
      <vt:lpstr>PowerPoint Presentation</vt:lpstr>
      <vt:lpstr>PowerPoint Presentation</vt:lpstr>
      <vt:lpstr>PowerPoint Presentation</vt:lpstr>
      <vt:lpstr>Adjectives </vt:lpstr>
      <vt:lpstr>Adjectives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 hyphen links words together and makes the meaning of a sentence clear.   Examples:  ice-cream in-depth one-sided 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Grammar Starters Year 6 Term 1 Unit 1</dc:title>
  <dc:creator>Mrs G Kay</dc:creator>
  <cp:lastModifiedBy>FERGUSON C</cp:lastModifiedBy>
  <cp:revision>155</cp:revision>
  <dcterms:created xsi:type="dcterms:W3CDTF">2017-07-15T08:59:53Z</dcterms:created>
  <dcterms:modified xsi:type="dcterms:W3CDTF">2021-12-08T08:59:43Z</dcterms:modified>
</cp:coreProperties>
</file>