
<file path=[Content_Types].xml><?xml version="1.0" encoding="utf-8"?>
<Types xmlns="http://schemas.openxmlformats.org/package/2006/content-types">
  <Default Extension="fntdata" ContentType="application/x-fontdat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3"/>
  </p:notesMasterIdLst>
  <p:sldIdLst>
    <p:sldId id="256" r:id="rId2"/>
    <p:sldId id="257" r:id="rId3"/>
    <p:sldId id="258" r:id="rId4"/>
    <p:sldId id="259" r:id="rId5"/>
    <p:sldId id="260" r:id="rId6"/>
    <p:sldId id="261" r:id="rId7"/>
    <p:sldId id="262" r:id="rId8"/>
    <p:sldId id="263" r:id="rId9"/>
    <p:sldId id="264" r:id="rId10"/>
    <p:sldId id="266" r:id="rId11"/>
    <p:sldId id="265" r:id="rId12"/>
  </p:sldIdLst>
  <p:sldSz cx="9144000" cy="5143500" type="screen16x9"/>
  <p:notesSz cx="6858000" cy="9144000"/>
  <p:embeddedFontLst>
    <p:embeddedFont>
      <p:font typeface="Century Gothic" panose="020B0502020202020204" pitchFamily="34" charset="0"/>
      <p:regular r:id="rId14"/>
      <p:bold r:id="rId15"/>
      <p:italic r:id="rId16"/>
      <p:boldItalic r:id="rId17"/>
    </p:embeddedFont>
    <p:embeddedFont>
      <p:font typeface="Roboto" panose="020B0604020202020204" charset="0"/>
      <p:regular r:id="rId18"/>
      <p:bold r:id="rId19"/>
      <p:italic r:id="rId20"/>
      <p:boldItalic r:id="rId21"/>
    </p:embeddedFont>
    <p:embeddedFont>
      <p:font typeface="Roboto Slab" panose="020B0604020202020204" charset="0"/>
      <p:regular r:id="rId22"/>
      <p:bold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BBEBF51-DD92-4A46-9614-D885CD776E2D}">
  <a:tblStyle styleId="{8BBEBF51-DD92-4A46-9614-D885CD776E2D}"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974EA4B-032C-4607-9840-26F1FACC626A}" styleName="Table_1">
    <a:wholeTbl>
      <a:tcTxStyle>
        <a:font>
          <a:latin typeface="Arial"/>
          <a:ea typeface="Arial"/>
          <a:cs typeface="Arial"/>
        </a:font>
        <a:srgbClr val="000000"/>
      </a:tcTxStyle>
      <a:tcStyle>
        <a:tcBdr>
          <a:left>
            <a:ln w="6350" cap="flat" cmpd="sng">
              <a:solidFill>
                <a:srgbClr val="000000"/>
              </a:solidFill>
              <a:prstDash val="solid"/>
              <a:round/>
              <a:headEnd type="none" w="sm" len="sm"/>
              <a:tailEnd type="none" w="sm" len="sm"/>
            </a:ln>
          </a:left>
          <a:right>
            <a:ln w="6350" cap="flat" cmpd="sng">
              <a:solidFill>
                <a:srgbClr val="000000"/>
              </a:solidFill>
              <a:prstDash val="solid"/>
              <a:round/>
              <a:headEnd type="none" w="sm" len="sm"/>
              <a:tailEnd type="none" w="sm" len="sm"/>
            </a:ln>
          </a:right>
          <a:top>
            <a:ln w="6350" cap="flat" cmpd="sng">
              <a:solidFill>
                <a:srgbClr val="000000"/>
              </a:solidFill>
              <a:prstDash val="solid"/>
              <a:round/>
              <a:headEnd type="none" w="sm" len="sm"/>
              <a:tailEnd type="none" w="sm" len="sm"/>
            </a:ln>
          </a:top>
          <a:bottom>
            <a:ln w="6350" cap="flat" cmpd="sng">
              <a:solidFill>
                <a:srgbClr val="000000"/>
              </a:solidFill>
              <a:prstDash val="solid"/>
              <a:round/>
              <a:headEnd type="none" w="sm" len="sm"/>
              <a:tailEnd type="none" w="sm" len="sm"/>
            </a:ln>
          </a:bottom>
          <a:insideH>
            <a:ln w="6350" cap="flat" cmpd="sng">
              <a:solidFill>
                <a:srgbClr val="000000"/>
              </a:solidFill>
              <a:prstDash val="solid"/>
              <a:round/>
              <a:headEnd type="none" w="sm" len="sm"/>
              <a:tailEnd type="none" w="sm" len="sm"/>
            </a:ln>
          </a:insideH>
          <a:insideV>
            <a:ln w="6350"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62" d="100"/>
          <a:sy n="162" d="100"/>
        </p:scale>
        <p:origin x="144" y="1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ableStyles" Target="tableStyles.xml"/><Relationship Id="rId30"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72917f5483_0_2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72917f5483_0_2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
        <p:cNvGrpSpPr/>
        <p:nvPr/>
      </p:nvGrpSpPr>
      <p:grpSpPr>
        <a:xfrm>
          <a:off x="0" y="0"/>
          <a:ext cx="0" cy="0"/>
          <a:chOff x="0" y="0"/>
          <a:chExt cx="0" cy="0"/>
        </a:xfrm>
      </p:grpSpPr>
      <p:sp>
        <p:nvSpPr>
          <p:cNvPr id="72" name="Google Shape;72;g72917f5483_0_2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 name="Google Shape;73;g72917f5483_0_2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72917f5483_0_2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 name="Google Shape;79;g72917f5483_0_2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72917f5483_0_2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72917f5483_0_2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g72917f5483_0_5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1" name="Google Shape;91;g72917f5483_0_5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2917f5483_0_5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2917f5483_0_5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g72917f5483_0_11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3" name="Google Shape;103;g72917f5483_0_11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2917f5483_0_13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2917f5483_0_13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72917f5483_0_13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72917f5483_0_13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1524800" y="672606"/>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chemeClr val="accent5"/>
            </a:solidFill>
            <a:prstDash val="solid"/>
            <a:miter lim="8000"/>
            <a:headEnd type="none" w="sm" len="sm"/>
            <a:tailEnd type="none" w="sm" len="sm"/>
          </a:ln>
        </p:spPr>
      </p:sp>
      <p:sp>
        <p:nvSpPr>
          <p:cNvPr id="11" name="Google Shape;11;p2"/>
          <p:cNvSpPr/>
          <p:nvPr/>
        </p:nvSpPr>
        <p:spPr>
          <a:xfrm rot="10800000">
            <a:off x="6537563" y="3342925"/>
            <a:ext cx="1081625" cy="1124950"/>
          </a:xfrm>
          <a:custGeom>
            <a:avLst/>
            <a:gdLst/>
            <a:ahLst/>
            <a:cxnLst/>
            <a:rect l="l" t="t" r="r" b="b"/>
            <a:pathLst>
              <a:path w="43265" h="44998" extrusionOk="0">
                <a:moveTo>
                  <a:pt x="0" y="44998"/>
                </a:moveTo>
                <a:lnTo>
                  <a:pt x="0" y="0"/>
                </a:lnTo>
                <a:lnTo>
                  <a:pt x="43265" y="0"/>
                </a:lnTo>
              </a:path>
            </a:pathLst>
          </a:custGeom>
          <a:noFill/>
          <a:ln w="28575" cap="flat" cmpd="sng">
            <a:solidFill>
              <a:schemeClr val="accent5"/>
            </a:solidFill>
            <a:prstDash val="solid"/>
            <a:miter lim="8000"/>
            <a:headEnd type="none" w="sm" len="sm"/>
            <a:tailEnd type="none" w="sm" len="sm"/>
          </a:ln>
        </p:spPr>
      </p:sp>
      <p:cxnSp>
        <p:nvCxnSpPr>
          <p:cNvPr id="12" name="Google Shape;12;p2"/>
          <p:cNvCxnSpPr/>
          <p:nvPr/>
        </p:nvCxnSpPr>
        <p:spPr>
          <a:xfrm>
            <a:off x="4359602" y="2817464"/>
            <a:ext cx="424800" cy="0"/>
          </a:xfrm>
          <a:prstGeom prst="straightConnector1">
            <a:avLst/>
          </a:prstGeom>
          <a:noFill/>
          <a:ln w="38100" cap="flat" cmpd="sng">
            <a:solidFill>
              <a:schemeClr val="accent4"/>
            </a:solidFill>
            <a:prstDash val="solid"/>
            <a:round/>
            <a:headEnd type="none" w="sm" len="sm"/>
            <a:tailEnd type="none" w="sm" len="sm"/>
          </a:ln>
        </p:spPr>
      </p:cxnSp>
      <p:sp>
        <p:nvSpPr>
          <p:cNvPr id="13" name="Google Shape;13;p2"/>
          <p:cNvSpPr txBox="1">
            <a:spLocks noGrp="1"/>
          </p:cNvSpPr>
          <p:nvPr>
            <p:ph type="ctrTitle"/>
          </p:nvPr>
        </p:nvSpPr>
        <p:spPr>
          <a:xfrm>
            <a:off x="1680302" y="1188925"/>
            <a:ext cx="5783400" cy="1457400"/>
          </a:xfrm>
          <a:prstGeom prst="rect">
            <a:avLst/>
          </a:prstGeom>
        </p:spPr>
        <p:txBody>
          <a:bodyPr spcFirstLastPara="1" wrap="square" lIns="91425" tIns="91425" rIns="91425" bIns="91425" anchor="b" anchorCtr="0">
            <a:no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
        <p:nvSpPr>
          <p:cNvPr id="14" name="Google Shape;14;p2"/>
          <p:cNvSpPr txBox="1">
            <a:spLocks noGrp="1"/>
          </p:cNvSpPr>
          <p:nvPr>
            <p:ph type="subTitle" idx="1"/>
          </p:nvPr>
        </p:nvSpPr>
        <p:spPr>
          <a:xfrm>
            <a:off x="1680302" y="3049450"/>
            <a:ext cx="5783400" cy="9090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1pPr>
            <a:lvl2pPr lvl="1"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2pPr>
            <a:lvl3pPr lvl="2"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3pPr>
            <a:lvl4pPr lvl="3"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4pPr>
            <a:lvl5pPr lvl="4"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5pPr>
            <a:lvl6pPr lvl="5"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6pPr>
            <a:lvl7pPr lvl="6"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7pPr>
            <a:lvl8pPr lvl="7"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8pPr>
            <a:lvl9pPr lvl="8" algn="ctr">
              <a:lnSpc>
                <a:spcPct val="100000"/>
              </a:lnSpc>
              <a:spcBef>
                <a:spcPts val="0"/>
              </a:spcBef>
              <a:spcAft>
                <a:spcPts val="0"/>
              </a:spcAft>
              <a:buClr>
                <a:schemeClr val="accent5"/>
              </a:buClr>
              <a:buSzPts val="2400"/>
              <a:buFont typeface="Roboto Slab"/>
              <a:buNone/>
              <a:defRPr sz="2400">
                <a:solidFill>
                  <a:schemeClr val="accent5"/>
                </a:solidFill>
                <a:latin typeface="Roboto Slab"/>
                <a:ea typeface="Roboto Slab"/>
                <a:cs typeface="Roboto Slab"/>
                <a:sym typeface="Roboto Slab"/>
              </a:defRPr>
            </a:lvl9pPr>
          </a:lstStyle>
          <a:p>
            <a:endParaRPr/>
          </a:p>
        </p:txBody>
      </p:sp>
      <p:sp>
        <p:nvSpPr>
          <p:cNvPr id="15" name="Google Shape;15;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6"/>
        <p:cNvGrpSpPr/>
        <p:nvPr/>
      </p:nvGrpSpPr>
      <p:grpSpPr>
        <a:xfrm>
          <a:off x="0" y="0"/>
          <a:ext cx="0" cy="0"/>
          <a:chOff x="0" y="0"/>
          <a:chExt cx="0" cy="0"/>
        </a:xfrm>
      </p:grpSpPr>
      <p:cxnSp>
        <p:nvCxnSpPr>
          <p:cNvPr id="17" name="Google Shape;17;p3"/>
          <p:cNvCxnSpPr/>
          <p:nvPr/>
        </p:nvCxnSpPr>
        <p:spPr>
          <a:xfrm>
            <a:off x="4359602" y="2817464"/>
            <a:ext cx="424800" cy="0"/>
          </a:xfrm>
          <a:prstGeom prst="straightConnector1">
            <a:avLst/>
          </a:prstGeom>
          <a:noFill/>
          <a:ln w="38100" cap="flat" cmpd="sng">
            <a:solidFill>
              <a:schemeClr val="accent4"/>
            </a:solidFill>
            <a:prstDash val="solid"/>
            <a:round/>
            <a:headEnd type="none" w="sm" len="sm"/>
            <a:tailEnd type="none" w="sm" len="sm"/>
          </a:ln>
        </p:spPr>
      </p:cxnSp>
      <p:sp>
        <p:nvSpPr>
          <p:cNvPr id="18" name="Google Shape;18;p3"/>
          <p:cNvSpPr txBox="1">
            <a:spLocks noGrp="1"/>
          </p:cNvSpPr>
          <p:nvPr>
            <p:ph type="title"/>
          </p:nvPr>
        </p:nvSpPr>
        <p:spPr>
          <a:xfrm>
            <a:off x="480750" y="1764950"/>
            <a:ext cx="8222100" cy="907500"/>
          </a:xfrm>
          <a:prstGeom prst="rect">
            <a:avLst/>
          </a:prstGeom>
        </p:spPr>
        <p:txBody>
          <a:bodyPr spcFirstLastPara="1" wrap="square" lIns="91425" tIns="91425" rIns="91425" bIns="91425" anchor="b" anchorCtr="0">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
        <p:nvSpPr>
          <p:cNvPr id="19" name="Google Shape;19;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0"/>
        <p:cNvGrpSpPr/>
        <p:nvPr/>
      </p:nvGrpSpPr>
      <p:grpSpPr>
        <a:xfrm>
          <a:off x="0" y="0"/>
          <a:ext cx="0" cy="0"/>
          <a:chOff x="0" y="0"/>
          <a:chExt cx="0" cy="0"/>
        </a:xfrm>
      </p:grpSpPr>
      <p:cxnSp>
        <p:nvCxnSpPr>
          <p:cNvPr id="21" name="Google Shape;21;p4"/>
          <p:cNvCxnSpPr/>
          <p:nvPr/>
        </p:nvCxnSpPr>
        <p:spPr>
          <a:xfrm>
            <a:off x="492563" y="1260284"/>
            <a:ext cx="424800" cy="0"/>
          </a:xfrm>
          <a:prstGeom prst="straightConnector1">
            <a:avLst/>
          </a:prstGeom>
          <a:noFill/>
          <a:ln w="38100" cap="flat" cmpd="sng">
            <a:solidFill>
              <a:schemeClr val="accent4"/>
            </a:solidFill>
            <a:prstDash val="solid"/>
            <a:round/>
            <a:headEnd type="none" w="sm" len="sm"/>
            <a:tailEnd type="none" w="sm" len="sm"/>
          </a:ln>
        </p:spPr>
      </p:cxnSp>
      <p:sp>
        <p:nvSpPr>
          <p:cNvPr id="22" name="Google Shape;22;p4"/>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3" name="Google Shape;23;p4"/>
          <p:cNvSpPr txBox="1">
            <a:spLocks noGrp="1"/>
          </p:cNvSpPr>
          <p:nvPr>
            <p:ph type="body" idx="1"/>
          </p:nvPr>
        </p:nvSpPr>
        <p:spPr>
          <a:xfrm>
            <a:off x="387900" y="1489824"/>
            <a:ext cx="8368200" cy="30789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24" name="Google Shape;24;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5"/>
        <p:cNvGrpSpPr/>
        <p:nvPr/>
      </p:nvGrpSpPr>
      <p:grpSpPr>
        <a:xfrm>
          <a:off x="0" y="0"/>
          <a:ext cx="0" cy="0"/>
          <a:chOff x="0" y="0"/>
          <a:chExt cx="0" cy="0"/>
        </a:xfrm>
      </p:grpSpPr>
      <p:cxnSp>
        <p:nvCxnSpPr>
          <p:cNvPr id="26" name="Google Shape;26;p5"/>
          <p:cNvCxnSpPr/>
          <p:nvPr/>
        </p:nvCxnSpPr>
        <p:spPr>
          <a:xfrm>
            <a:off x="492563" y="1260284"/>
            <a:ext cx="424800" cy="0"/>
          </a:xfrm>
          <a:prstGeom prst="straightConnector1">
            <a:avLst/>
          </a:prstGeom>
          <a:noFill/>
          <a:ln w="38100" cap="flat" cmpd="sng">
            <a:solidFill>
              <a:schemeClr val="accent4"/>
            </a:solidFill>
            <a:prstDash val="solid"/>
            <a:round/>
            <a:headEnd type="none" w="sm" len="sm"/>
            <a:tailEnd type="none" w="sm" len="sm"/>
          </a:ln>
        </p:spPr>
      </p:cxnSp>
      <p:sp>
        <p:nvSpPr>
          <p:cNvPr id="27" name="Google Shape;27;p5"/>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8" name="Google Shape;28;p5"/>
          <p:cNvSpPr txBox="1">
            <a:spLocks noGrp="1"/>
          </p:cNvSpPr>
          <p:nvPr>
            <p:ph type="body" idx="1"/>
          </p:nvPr>
        </p:nvSpPr>
        <p:spPr>
          <a:xfrm>
            <a:off x="387900" y="1489825"/>
            <a:ext cx="3999900" cy="30789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9" name="Google Shape;29;p5"/>
          <p:cNvSpPr txBox="1">
            <a:spLocks noGrp="1"/>
          </p:cNvSpPr>
          <p:nvPr>
            <p:ph type="body" idx="2"/>
          </p:nvPr>
        </p:nvSpPr>
        <p:spPr>
          <a:xfrm>
            <a:off x="4756200" y="1489825"/>
            <a:ext cx="3999900" cy="30789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0" name="Google Shape;30;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1"/>
        <p:cNvGrpSpPr/>
        <p:nvPr/>
      </p:nvGrpSpPr>
      <p:grpSpPr>
        <a:xfrm>
          <a:off x="0" y="0"/>
          <a:ext cx="0" cy="0"/>
          <a:chOff x="0" y="0"/>
          <a:chExt cx="0" cy="0"/>
        </a:xfrm>
      </p:grpSpPr>
      <p:sp>
        <p:nvSpPr>
          <p:cNvPr id="32" name="Google Shape;32;p6"/>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3" name="Google Shape;33;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4"/>
        <p:cNvGrpSpPr/>
        <p:nvPr/>
      </p:nvGrpSpPr>
      <p:grpSpPr>
        <a:xfrm>
          <a:off x="0" y="0"/>
          <a:ext cx="0" cy="0"/>
          <a:chOff x="0" y="0"/>
          <a:chExt cx="0" cy="0"/>
        </a:xfrm>
      </p:grpSpPr>
      <p:cxnSp>
        <p:nvCxnSpPr>
          <p:cNvPr id="35" name="Google Shape;35;p7"/>
          <p:cNvCxnSpPr/>
          <p:nvPr/>
        </p:nvCxnSpPr>
        <p:spPr>
          <a:xfrm>
            <a:off x="489218" y="1412277"/>
            <a:ext cx="331500" cy="0"/>
          </a:xfrm>
          <a:prstGeom prst="straightConnector1">
            <a:avLst/>
          </a:prstGeom>
          <a:noFill/>
          <a:ln w="38100" cap="flat" cmpd="sng">
            <a:solidFill>
              <a:schemeClr val="accent4"/>
            </a:solidFill>
            <a:prstDash val="solid"/>
            <a:round/>
            <a:headEnd type="none" w="sm" len="sm"/>
            <a:tailEnd type="none" w="sm" len="sm"/>
          </a:ln>
        </p:spPr>
      </p:cxnSp>
      <p:sp>
        <p:nvSpPr>
          <p:cNvPr id="36" name="Google Shape;36;p7"/>
          <p:cNvSpPr txBox="1">
            <a:spLocks noGrp="1"/>
          </p:cNvSpPr>
          <p:nvPr>
            <p:ph type="title"/>
          </p:nvPr>
        </p:nvSpPr>
        <p:spPr>
          <a:xfrm>
            <a:off x="3879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7" name="Google Shape;37;p7"/>
          <p:cNvSpPr txBox="1">
            <a:spLocks noGrp="1"/>
          </p:cNvSpPr>
          <p:nvPr>
            <p:ph type="body" idx="1"/>
          </p:nvPr>
        </p:nvSpPr>
        <p:spPr>
          <a:xfrm>
            <a:off x="387900" y="1594025"/>
            <a:ext cx="2808000" cy="26811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8" name="Google Shape;38;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9"/>
        <p:cNvGrpSpPr/>
        <p:nvPr/>
      </p:nvGrpSpPr>
      <p:grpSpPr>
        <a:xfrm>
          <a:off x="0" y="0"/>
          <a:ext cx="0" cy="0"/>
          <a:chOff x="0" y="0"/>
          <a:chExt cx="0" cy="0"/>
        </a:xfrm>
      </p:grpSpPr>
      <p:sp>
        <p:nvSpPr>
          <p:cNvPr id="40" name="Google Shape;40;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41" name="Google Shape;41;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2"/>
        <p:cNvGrpSpPr/>
        <p:nvPr/>
      </p:nvGrpSpPr>
      <p:grpSpPr>
        <a:xfrm>
          <a:off x="0" y="0"/>
          <a:ext cx="0" cy="0"/>
          <a:chOff x="0" y="0"/>
          <a:chExt cx="0" cy="0"/>
        </a:xfrm>
      </p:grpSpPr>
      <p:sp>
        <p:nvSpPr>
          <p:cNvPr id="43" name="Google Shape;43;p9"/>
          <p:cNvSpPr/>
          <p:nvPr/>
        </p:nvSpPr>
        <p:spPr>
          <a:xfrm>
            <a:off x="4572000" y="-75"/>
            <a:ext cx="45720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4" name="Google Shape;44;p9"/>
          <p:cNvCxnSpPr/>
          <p:nvPr/>
        </p:nvCxnSpPr>
        <p:spPr>
          <a:xfrm>
            <a:off x="5029675" y="4495503"/>
            <a:ext cx="540900" cy="0"/>
          </a:xfrm>
          <a:prstGeom prst="straightConnector1">
            <a:avLst/>
          </a:prstGeom>
          <a:noFill/>
          <a:ln w="38100" cap="flat" cmpd="sng">
            <a:solidFill>
              <a:schemeClr val="accent5"/>
            </a:solidFill>
            <a:prstDash val="solid"/>
            <a:round/>
            <a:headEnd type="none" w="sm" len="sm"/>
            <a:tailEnd type="none" w="sm" len="sm"/>
          </a:ln>
        </p:spPr>
      </p:cxnSp>
      <p:sp>
        <p:nvSpPr>
          <p:cNvPr id="45" name="Google Shape;45;p9"/>
          <p:cNvSpPr txBox="1">
            <a:spLocks noGrp="1"/>
          </p:cNvSpPr>
          <p:nvPr>
            <p:ph type="title"/>
          </p:nvPr>
        </p:nvSpPr>
        <p:spPr>
          <a:xfrm>
            <a:off x="265500" y="1209075"/>
            <a:ext cx="4045200" cy="1506300"/>
          </a:xfrm>
          <a:prstGeom prst="rect">
            <a:avLst/>
          </a:prstGeom>
        </p:spPr>
        <p:txBody>
          <a:bodyPr spcFirstLastPara="1" wrap="square" lIns="91425" tIns="91425" rIns="91425" bIns="91425" anchor="b" anchorCtr="0">
            <a:no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46" name="Google Shape;46;p9"/>
          <p:cNvSpPr txBox="1">
            <a:spLocks noGrp="1"/>
          </p:cNvSpPr>
          <p:nvPr>
            <p:ph type="subTitle" idx="1"/>
          </p:nvPr>
        </p:nvSpPr>
        <p:spPr>
          <a:xfrm>
            <a:off x="265500" y="2769001"/>
            <a:ext cx="4045200" cy="13455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a:endParaRPr/>
          </a:p>
        </p:txBody>
      </p:sp>
      <p:sp>
        <p:nvSpPr>
          <p:cNvPr id="47" name="Google Shape;47;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8" name="Google Shape;48;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9"/>
        <p:cNvGrpSpPr/>
        <p:nvPr/>
      </p:nvGrpSpPr>
      <p:grpSpPr>
        <a:xfrm>
          <a:off x="0" y="0"/>
          <a:ext cx="0" cy="0"/>
          <a:chOff x="0" y="0"/>
          <a:chExt cx="0" cy="0"/>
        </a:xfrm>
      </p:grpSpPr>
      <p:sp>
        <p:nvSpPr>
          <p:cNvPr id="50" name="Google Shape;50;p10"/>
          <p:cNvSpPr txBox="1">
            <a:spLocks noGrp="1"/>
          </p:cNvSpPr>
          <p:nvPr>
            <p:ph type="body" idx="1"/>
          </p:nvPr>
        </p:nvSpPr>
        <p:spPr>
          <a:xfrm>
            <a:off x="319500" y="4233725"/>
            <a:ext cx="5998800" cy="598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Font typeface="Roboto Slab"/>
              <a:buNone/>
              <a:defRPr>
                <a:latin typeface="Roboto Slab"/>
                <a:ea typeface="Roboto Slab"/>
                <a:cs typeface="Roboto Slab"/>
                <a:sym typeface="Roboto Slab"/>
              </a:defRPr>
            </a:lvl1pPr>
          </a:lstStyle>
          <a:p>
            <a:endParaRPr/>
          </a:p>
        </p:txBody>
      </p:sp>
      <p:sp>
        <p:nvSpPr>
          <p:cNvPr id="51" name="Google Shape;51;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2"/>
        <p:cNvGrpSpPr/>
        <p:nvPr/>
      </p:nvGrpSpPr>
      <p:grpSpPr>
        <a:xfrm>
          <a:off x="0" y="0"/>
          <a:ext cx="0" cy="0"/>
          <a:chOff x="0" y="0"/>
          <a:chExt cx="0" cy="0"/>
        </a:xfrm>
      </p:grpSpPr>
      <p:sp>
        <p:nvSpPr>
          <p:cNvPr id="53" name="Google Shape;53;p11"/>
          <p:cNvSpPr/>
          <p:nvPr/>
        </p:nvSpPr>
        <p:spPr>
          <a:xfrm>
            <a:off x="150" y="5076825"/>
            <a:ext cx="9143700" cy="666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11"/>
          <p:cNvSpPr txBox="1">
            <a:spLocks noGrp="1"/>
          </p:cNvSpPr>
          <p:nvPr>
            <p:ph type="title" hasCustomPrompt="1"/>
          </p:nvPr>
        </p:nvSpPr>
        <p:spPr>
          <a:xfrm>
            <a:off x="387900" y="1152450"/>
            <a:ext cx="8368200" cy="15384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accent5"/>
              </a:buClr>
              <a:buSzPts val="13000"/>
              <a:buNone/>
              <a:defRPr sz="13000">
                <a:solidFill>
                  <a:schemeClr val="accent5"/>
                </a:solidFill>
              </a:defRPr>
            </a:lvl1pPr>
            <a:lvl2pPr lvl="1" algn="ctr">
              <a:spcBef>
                <a:spcPts val="0"/>
              </a:spcBef>
              <a:spcAft>
                <a:spcPts val="0"/>
              </a:spcAft>
              <a:buClr>
                <a:schemeClr val="accent5"/>
              </a:buClr>
              <a:buSzPts val="13000"/>
              <a:buNone/>
              <a:defRPr sz="13000">
                <a:solidFill>
                  <a:schemeClr val="accent5"/>
                </a:solidFill>
              </a:defRPr>
            </a:lvl2pPr>
            <a:lvl3pPr lvl="2" algn="ctr">
              <a:spcBef>
                <a:spcPts val="0"/>
              </a:spcBef>
              <a:spcAft>
                <a:spcPts val="0"/>
              </a:spcAft>
              <a:buClr>
                <a:schemeClr val="accent5"/>
              </a:buClr>
              <a:buSzPts val="13000"/>
              <a:buNone/>
              <a:defRPr sz="13000">
                <a:solidFill>
                  <a:schemeClr val="accent5"/>
                </a:solidFill>
              </a:defRPr>
            </a:lvl3pPr>
            <a:lvl4pPr lvl="3" algn="ctr">
              <a:spcBef>
                <a:spcPts val="0"/>
              </a:spcBef>
              <a:spcAft>
                <a:spcPts val="0"/>
              </a:spcAft>
              <a:buClr>
                <a:schemeClr val="accent5"/>
              </a:buClr>
              <a:buSzPts val="13000"/>
              <a:buNone/>
              <a:defRPr sz="13000">
                <a:solidFill>
                  <a:schemeClr val="accent5"/>
                </a:solidFill>
              </a:defRPr>
            </a:lvl4pPr>
            <a:lvl5pPr lvl="4" algn="ctr">
              <a:spcBef>
                <a:spcPts val="0"/>
              </a:spcBef>
              <a:spcAft>
                <a:spcPts val="0"/>
              </a:spcAft>
              <a:buClr>
                <a:schemeClr val="accent5"/>
              </a:buClr>
              <a:buSzPts val="13000"/>
              <a:buNone/>
              <a:defRPr sz="13000">
                <a:solidFill>
                  <a:schemeClr val="accent5"/>
                </a:solidFill>
              </a:defRPr>
            </a:lvl5pPr>
            <a:lvl6pPr lvl="5" algn="ctr">
              <a:spcBef>
                <a:spcPts val="0"/>
              </a:spcBef>
              <a:spcAft>
                <a:spcPts val="0"/>
              </a:spcAft>
              <a:buClr>
                <a:schemeClr val="accent5"/>
              </a:buClr>
              <a:buSzPts val="13000"/>
              <a:buNone/>
              <a:defRPr sz="13000">
                <a:solidFill>
                  <a:schemeClr val="accent5"/>
                </a:solidFill>
              </a:defRPr>
            </a:lvl6pPr>
            <a:lvl7pPr lvl="6" algn="ctr">
              <a:spcBef>
                <a:spcPts val="0"/>
              </a:spcBef>
              <a:spcAft>
                <a:spcPts val="0"/>
              </a:spcAft>
              <a:buClr>
                <a:schemeClr val="accent5"/>
              </a:buClr>
              <a:buSzPts val="13000"/>
              <a:buNone/>
              <a:defRPr sz="13000">
                <a:solidFill>
                  <a:schemeClr val="accent5"/>
                </a:solidFill>
              </a:defRPr>
            </a:lvl7pPr>
            <a:lvl8pPr lvl="7" algn="ctr">
              <a:spcBef>
                <a:spcPts val="0"/>
              </a:spcBef>
              <a:spcAft>
                <a:spcPts val="0"/>
              </a:spcAft>
              <a:buClr>
                <a:schemeClr val="accent5"/>
              </a:buClr>
              <a:buSzPts val="13000"/>
              <a:buNone/>
              <a:defRPr sz="13000">
                <a:solidFill>
                  <a:schemeClr val="accent5"/>
                </a:solidFill>
              </a:defRPr>
            </a:lvl8pPr>
            <a:lvl9pPr lvl="8" algn="ctr">
              <a:spcBef>
                <a:spcPts val="0"/>
              </a:spcBef>
              <a:spcAft>
                <a:spcPts val="0"/>
              </a:spcAft>
              <a:buClr>
                <a:schemeClr val="accent5"/>
              </a:buClr>
              <a:buSzPts val="13000"/>
              <a:buNone/>
              <a:defRPr sz="13000">
                <a:solidFill>
                  <a:schemeClr val="accent5"/>
                </a:solidFill>
              </a:defRPr>
            </a:lvl9pPr>
          </a:lstStyle>
          <a:p>
            <a:r>
              <a:t>xx%</a:t>
            </a:r>
          </a:p>
        </p:txBody>
      </p:sp>
      <p:sp>
        <p:nvSpPr>
          <p:cNvPr id="55" name="Google Shape;55;p11"/>
          <p:cNvSpPr txBox="1">
            <a:spLocks noGrp="1"/>
          </p:cNvSpPr>
          <p:nvPr>
            <p:ph type="body" idx="1"/>
          </p:nvPr>
        </p:nvSpPr>
        <p:spPr>
          <a:xfrm>
            <a:off x="387900" y="2919450"/>
            <a:ext cx="8368200" cy="10716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56" name="Google Shape;56;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7"/>
        <p:cNvGrpSpPr/>
        <p:nvPr/>
      </p:nvGrpSpPr>
      <p:grpSpPr>
        <a:xfrm>
          <a:off x="0" y="0"/>
          <a:ext cx="0" cy="0"/>
          <a:chOff x="0" y="0"/>
          <a:chExt cx="0" cy="0"/>
        </a:xfrm>
      </p:grpSpPr>
      <p:sp>
        <p:nvSpPr>
          <p:cNvPr id="58" name="Google Shape;58;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rina">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87900" y="458025"/>
            <a:ext cx="8368200" cy="6861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1pPr>
            <a:lvl2pPr lvl="1">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2pPr>
            <a:lvl3pPr lvl="2">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3pPr>
            <a:lvl4pPr lvl="3">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4pPr>
            <a:lvl5pPr lvl="4">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5pPr>
            <a:lvl6pPr lvl="5">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6pPr>
            <a:lvl7pPr lvl="6">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7pPr>
            <a:lvl8pPr lvl="7">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8pPr>
            <a:lvl9pPr lvl="8">
              <a:spcBef>
                <a:spcPts val="0"/>
              </a:spcBef>
              <a:spcAft>
                <a:spcPts val="0"/>
              </a:spcAft>
              <a:buClr>
                <a:schemeClr val="dk1"/>
              </a:buClr>
              <a:buSzPts val="3000"/>
              <a:buFont typeface="Roboto Slab"/>
              <a:buNone/>
              <a:defRPr sz="3000">
                <a:solidFill>
                  <a:schemeClr val="dk1"/>
                </a:solidFill>
                <a:latin typeface="Roboto Slab"/>
                <a:ea typeface="Roboto Slab"/>
                <a:cs typeface="Roboto Slab"/>
                <a:sym typeface="Roboto Slab"/>
              </a:defRPr>
            </a:lvl9pPr>
          </a:lstStyle>
          <a:p>
            <a:endParaRPr/>
          </a:p>
        </p:txBody>
      </p:sp>
      <p:sp>
        <p:nvSpPr>
          <p:cNvPr id="7" name="Google Shape;7;p1"/>
          <p:cNvSpPr txBox="1">
            <a:spLocks noGrp="1"/>
          </p:cNvSpPr>
          <p:nvPr>
            <p:ph type="body" idx="1"/>
          </p:nvPr>
        </p:nvSpPr>
        <p:spPr>
          <a:xfrm>
            <a:off x="387900" y="1489824"/>
            <a:ext cx="8368200" cy="30789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1pPr>
            <a:lvl2pPr marL="914400" lvl="1"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2pPr>
            <a:lvl3pPr marL="1371600" lvl="2"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3pPr>
            <a:lvl4pPr marL="1828800" lvl="3"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4pPr>
            <a:lvl5pPr marL="2286000" lvl="4"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5pPr>
            <a:lvl6pPr marL="2743200" lvl="5"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6pPr>
            <a:lvl7pPr marL="3200400" lvl="6"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7pPr>
            <a:lvl8pPr marL="3657600" lvl="7" indent="-317500">
              <a:lnSpc>
                <a:spcPct val="115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8pPr>
            <a:lvl9pPr marL="4114800" lvl="8" indent="-317500">
              <a:lnSpc>
                <a:spcPct val="115000"/>
              </a:lnSpc>
              <a:spcBef>
                <a:spcPts val="1600"/>
              </a:spcBef>
              <a:spcAft>
                <a:spcPts val="1600"/>
              </a:spcAft>
              <a:buClr>
                <a:schemeClr val="dk1"/>
              </a:buClr>
              <a:buSzPts val="1400"/>
              <a:buFont typeface="Roboto"/>
              <a:buChar char="■"/>
              <a:defRPr>
                <a:solidFill>
                  <a:schemeClr val="dk1"/>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1"/>
                </a:solidFill>
                <a:latin typeface="Roboto"/>
                <a:ea typeface="Roboto"/>
                <a:cs typeface="Roboto"/>
                <a:sym typeface="Roboto"/>
              </a:defRPr>
            </a:lvl1pPr>
            <a:lvl2pPr lvl="1" algn="r">
              <a:buNone/>
              <a:defRPr sz="1000">
                <a:solidFill>
                  <a:schemeClr val="dk1"/>
                </a:solidFill>
                <a:latin typeface="Roboto"/>
                <a:ea typeface="Roboto"/>
                <a:cs typeface="Roboto"/>
                <a:sym typeface="Roboto"/>
              </a:defRPr>
            </a:lvl2pPr>
            <a:lvl3pPr lvl="2" algn="r">
              <a:buNone/>
              <a:defRPr sz="1000">
                <a:solidFill>
                  <a:schemeClr val="dk1"/>
                </a:solidFill>
                <a:latin typeface="Roboto"/>
                <a:ea typeface="Roboto"/>
                <a:cs typeface="Roboto"/>
                <a:sym typeface="Roboto"/>
              </a:defRPr>
            </a:lvl3pPr>
            <a:lvl4pPr lvl="3" algn="r">
              <a:buNone/>
              <a:defRPr sz="1000">
                <a:solidFill>
                  <a:schemeClr val="dk1"/>
                </a:solidFill>
                <a:latin typeface="Roboto"/>
                <a:ea typeface="Roboto"/>
                <a:cs typeface="Roboto"/>
                <a:sym typeface="Roboto"/>
              </a:defRPr>
            </a:lvl4pPr>
            <a:lvl5pPr lvl="4" algn="r">
              <a:buNone/>
              <a:defRPr sz="1000">
                <a:solidFill>
                  <a:schemeClr val="dk1"/>
                </a:solidFill>
                <a:latin typeface="Roboto"/>
                <a:ea typeface="Roboto"/>
                <a:cs typeface="Roboto"/>
                <a:sym typeface="Roboto"/>
              </a:defRPr>
            </a:lvl5pPr>
            <a:lvl6pPr lvl="5" algn="r">
              <a:buNone/>
              <a:defRPr sz="1000">
                <a:solidFill>
                  <a:schemeClr val="dk1"/>
                </a:solidFill>
                <a:latin typeface="Roboto"/>
                <a:ea typeface="Roboto"/>
                <a:cs typeface="Roboto"/>
                <a:sym typeface="Roboto"/>
              </a:defRPr>
            </a:lvl6pPr>
            <a:lvl7pPr lvl="6" algn="r">
              <a:buNone/>
              <a:defRPr sz="1000">
                <a:solidFill>
                  <a:schemeClr val="dk1"/>
                </a:solidFill>
                <a:latin typeface="Roboto"/>
                <a:ea typeface="Roboto"/>
                <a:cs typeface="Roboto"/>
                <a:sym typeface="Roboto"/>
              </a:defRPr>
            </a:lvl7pPr>
            <a:lvl8pPr lvl="7" algn="r">
              <a:buNone/>
              <a:defRPr sz="1000">
                <a:solidFill>
                  <a:schemeClr val="dk1"/>
                </a:solidFill>
                <a:latin typeface="Roboto"/>
                <a:ea typeface="Roboto"/>
                <a:cs typeface="Roboto"/>
                <a:sym typeface="Roboto"/>
              </a:defRPr>
            </a:lvl8pPr>
            <a:lvl9pPr lvl="8" algn="r">
              <a:buNone/>
              <a:defRPr sz="1000">
                <a:solidFill>
                  <a:schemeClr val="dk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limited-company-formation"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3"/>
          <p:cNvSpPr txBox="1">
            <a:spLocks noGrp="1"/>
          </p:cNvSpPr>
          <p:nvPr>
            <p:ph type="ctrTitle"/>
          </p:nvPr>
        </p:nvSpPr>
        <p:spPr>
          <a:xfrm>
            <a:off x="1680302" y="1188925"/>
            <a:ext cx="5783400" cy="14574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Business Transition Work</a:t>
            </a:r>
            <a:endParaRPr/>
          </a:p>
        </p:txBody>
      </p:sp>
      <p:sp>
        <p:nvSpPr>
          <p:cNvPr id="64" name="Google Shape;64;p13"/>
          <p:cNvSpPr txBox="1">
            <a:spLocks noGrp="1"/>
          </p:cNvSpPr>
          <p:nvPr>
            <p:ph type="subTitle" idx="1"/>
          </p:nvPr>
        </p:nvSpPr>
        <p:spPr>
          <a:xfrm>
            <a:off x="1680302" y="3049450"/>
            <a:ext cx="5783400" cy="9090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4"/>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p>
        </p:txBody>
      </p:sp>
      <p:sp>
        <p:nvSpPr>
          <p:cNvPr id="70" name="Google Shape;70;p14"/>
          <p:cNvSpPr txBox="1">
            <a:spLocks noGrp="1"/>
          </p:cNvSpPr>
          <p:nvPr>
            <p:ph type="body" idx="1"/>
          </p:nvPr>
        </p:nvSpPr>
        <p:spPr>
          <a:xfrm>
            <a:off x="387900" y="1489824"/>
            <a:ext cx="8368200" cy="30789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3000">
                <a:latin typeface="Roboto Slab"/>
                <a:ea typeface="Roboto Slab"/>
                <a:cs typeface="Roboto Slab"/>
                <a:sym typeface="Roboto Slab"/>
              </a:rPr>
              <a:t>The following activities will help you with your Business assignments in Y12.</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a:off x="387900" y="458025"/>
            <a:ext cx="8368200" cy="955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Activity 1 - Create a document to answer the following:</a:t>
            </a:r>
            <a:endParaRPr/>
          </a:p>
        </p:txBody>
      </p:sp>
      <p:sp>
        <p:nvSpPr>
          <p:cNvPr id="76" name="Google Shape;76;p15"/>
          <p:cNvSpPr txBox="1">
            <a:spLocks noGrp="1"/>
          </p:cNvSpPr>
          <p:nvPr>
            <p:ph type="body" idx="1"/>
          </p:nvPr>
        </p:nvSpPr>
        <p:spPr>
          <a:xfrm>
            <a:off x="387900" y="1489824"/>
            <a:ext cx="8368200" cy="3078900"/>
          </a:xfrm>
          <a:prstGeom prst="rect">
            <a:avLst/>
          </a:prstGeom>
        </p:spPr>
        <p:txBody>
          <a:bodyPr spcFirstLastPara="1" wrap="square" lIns="91425" tIns="91425" rIns="91425" bIns="91425" anchor="t" anchorCtr="0">
            <a:noAutofit/>
          </a:bodyPr>
          <a:lstStyle/>
          <a:p>
            <a:pPr marL="457200" lvl="0" indent="-342900" algn="l" rtl="0">
              <a:lnSpc>
                <a:spcPct val="107916"/>
              </a:lnSpc>
              <a:spcBef>
                <a:spcPts val="0"/>
              </a:spcBef>
              <a:spcAft>
                <a:spcPts val="0"/>
              </a:spcAft>
              <a:buClr>
                <a:srgbClr val="FFFFFF"/>
              </a:buClr>
              <a:buSzPts val="1800"/>
              <a:buChar char="●"/>
            </a:pPr>
            <a:r>
              <a:rPr lang="en">
                <a:solidFill>
                  <a:srgbClr val="FFFFFF"/>
                </a:solidFill>
              </a:rPr>
              <a:t>Find out the difference between the private and public sector. Write this down.</a:t>
            </a:r>
            <a:endParaRPr>
              <a:solidFill>
                <a:srgbClr val="FFFFFF"/>
              </a:solidFill>
            </a:endParaRPr>
          </a:p>
          <a:p>
            <a:pPr marL="457200" lvl="0" indent="-342900" algn="l" rtl="0">
              <a:lnSpc>
                <a:spcPct val="107916"/>
              </a:lnSpc>
              <a:spcBef>
                <a:spcPts val="0"/>
              </a:spcBef>
              <a:spcAft>
                <a:spcPts val="0"/>
              </a:spcAft>
              <a:buClr>
                <a:srgbClr val="FFFFFF"/>
              </a:buClr>
              <a:buSzPts val="1800"/>
              <a:buChar char="●"/>
            </a:pPr>
            <a:r>
              <a:rPr lang="en">
                <a:solidFill>
                  <a:srgbClr val="FFFFFF"/>
                </a:solidFill>
              </a:rPr>
              <a:t>Find out what a not-for-profit organisation is.</a:t>
            </a:r>
            <a:endParaRPr>
              <a:solidFill>
                <a:srgbClr val="FFFFFF"/>
              </a:solidFill>
            </a:endParaRPr>
          </a:p>
          <a:p>
            <a:pPr marL="457200" lvl="0" indent="-342900" algn="l" rtl="0">
              <a:lnSpc>
                <a:spcPct val="107916"/>
              </a:lnSpc>
              <a:spcBef>
                <a:spcPts val="0"/>
              </a:spcBef>
              <a:spcAft>
                <a:spcPts val="0"/>
              </a:spcAft>
              <a:buClr>
                <a:srgbClr val="FFFFFF"/>
              </a:buClr>
              <a:buSzPts val="1800"/>
              <a:buChar char="●"/>
            </a:pPr>
            <a:r>
              <a:rPr lang="en">
                <a:solidFill>
                  <a:srgbClr val="FFFFFF"/>
                </a:solidFill>
              </a:rPr>
              <a:t>List 5 examples of each (private sector business, public sector organisation and not-for-profit organisation).</a:t>
            </a:r>
            <a:endParaRPr>
              <a:solidFill>
                <a:srgbClr val="FFFFFF"/>
              </a:solidFill>
            </a:endParaRPr>
          </a:p>
          <a:p>
            <a:pPr marL="457200" lvl="0" indent="-342900" algn="l" rtl="0">
              <a:lnSpc>
                <a:spcPct val="107916"/>
              </a:lnSpc>
              <a:spcBef>
                <a:spcPts val="0"/>
              </a:spcBef>
              <a:spcAft>
                <a:spcPts val="0"/>
              </a:spcAft>
              <a:buClr>
                <a:srgbClr val="FFFFFF"/>
              </a:buClr>
              <a:buSzPts val="1800"/>
              <a:buChar char="●"/>
            </a:pPr>
            <a:r>
              <a:rPr lang="en">
                <a:solidFill>
                  <a:srgbClr val="FFFFFF"/>
                </a:solidFill>
              </a:rPr>
              <a:t>Pick an example from each and write a case study, deciding what features are similar and which ones are different.  Consider things such as their activities, number of people working there, their size, where they operate, how they are funded, what they spend their money on, what they aim to do, how successful they are, how you have measured their success.This can be put in a table. See example on next slide.</a:t>
            </a:r>
            <a:endParaRPr>
              <a:solidFill>
                <a:srgbClr val="FFFFFF"/>
              </a:solidFill>
            </a:endParaRPr>
          </a:p>
          <a:p>
            <a:pPr marL="0" lvl="0" indent="0" algn="l" rtl="0">
              <a:lnSpc>
                <a:spcPct val="107916"/>
              </a:lnSpc>
              <a:spcBef>
                <a:spcPts val="800"/>
              </a:spcBef>
              <a:spcAft>
                <a:spcPts val="0"/>
              </a:spcAft>
              <a:buNone/>
            </a:pPr>
            <a:endParaRPr>
              <a:solidFill>
                <a:srgbClr val="FFFFFF"/>
              </a:solidFill>
            </a:endParaRPr>
          </a:p>
          <a:p>
            <a:pPr marL="0" lvl="0" indent="0" algn="l" rtl="0">
              <a:lnSpc>
                <a:spcPct val="107916"/>
              </a:lnSpc>
              <a:spcBef>
                <a:spcPts val="800"/>
              </a:spcBef>
              <a:spcAft>
                <a:spcPts val="0"/>
              </a:spcAft>
              <a:buNone/>
            </a:pPr>
            <a:endParaRPr>
              <a:solidFill>
                <a:srgbClr val="FFFFFF"/>
              </a:solidFill>
            </a:endParaRPr>
          </a:p>
          <a:p>
            <a:pPr marL="0" lvl="0" indent="0" algn="l" rtl="0">
              <a:lnSpc>
                <a:spcPct val="100000"/>
              </a:lnSpc>
              <a:spcBef>
                <a:spcPts val="800"/>
              </a:spcBef>
              <a:spcAft>
                <a:spcPts val="0"/>
              </a:spcAft>
              <a:buNone/>
            </a:pPr>
            <a:endParaRPr>
              <a:solidFill>
                <a:srgbClr val="FFFFFF"/>
              </a:solidFill>
            </a:endParaRPr>
          </a:p>
          <a:p>
            <a:pPr marL="0" lvl="0" indent="0" algn="l" rtl="0">
              <a:spcBef>
                <a:spcPts val="0"/>
              </a:spcBef>
              <a:spcAft>
                <a:spcPts val="1600"/>
              </a:spcAft>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6"/>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Example of a table you could use</a:t>
            </a:r>
            <a:endParaRPr/>
          </a:p>
        </p:txBody>
      </p:sp>
      <p:graphicFrame>
        <p:nvGraphicFramePr>
          <p:cNvPr id="82" name="Google Shape;82;p16"/>
          <p:cNvGraphicFramePr/>
          <p:nvPr/>
        </p:nvGraphicFramePr>
        <p:xfrm>
          <a:off x="448825" y="1489825"/>
          <a:ext cx="7982125" cy="3323550"/>
        </p:xfrm>
        <a:graphic>
          <a:graphicData uri="http://schemas.openxmlformats.org/drawingml/2006/table">
            <a:tbl>
              <a:tblPr>
                <a:noFill/>
                <a:tableStyleId>{8BBEBF51-DD92-4A46-9614-D885CD776E2D}</a:tableStyleId>
              </a:tblPr>
              <a:tblGrid>
                <a:gridCol w="2378400">
                  <a:extLst>
                    <a:ext uri="{9D8B030D-6E8A-4147-A177-3AD203B41FA5}">
                      <a16:colId xmlns:a16="http://schemas.microsoft.com/office/drawing/2014/main" val="20000"/>
                    </a:ext>
                  </a:extLst>
                </a:gridCol>
                <a:gridCol w="2630400">
                  <a:extLst>
                    <a:ext uri="{9D8B030D-6E8A-4147-A177-3AD203B41FA5}">
                      <a16:colId xmlns:a16="http://schemas.microsoft.com/office/drawing/2014/main" val="20001"/>
                    </a:ext>
                  </a:extLst>
                </a:gridCol>
                <a:gridCol w="2973325">
                  <a:extLst>
                    <a:ext uri="{9D8B030D-6E8A-4147-A177-3AD203B41FA5}">
                      <a16:colId xmlns:a16="http://schemas.microsoft.com/office/drawing/2014/main" val="20002"/>
                    </a:ext>
                  </a:extLst>
                </a:gridCol>
              </a:tblGrid>
              <a:tr h="545850">
                <a:tc>
                  <a:txBody>
                    <a:bodyPr/>
                    <a:lstStyle/>
                    <a:p>
                      <a:pPr marL="0" lvl="0" indent="0" algn="l" rtl="0">
                        <a:spcBef>
                          <a:spcPts val="0"/>
                        </a:spcBef>
                        <a:spcAft>
                          <a:spcPts val="0"/>
                        </a:spcAft>
                        <a:buNone/>
                      </a:pPr>
                      <a:r>
                        <a:rPr lang="en">
                          <a:solidFill>
                            <a:srgbClr val="FFFFFF"/>
                          </a:solidFill>
                        </a:rPr>
                        <a:t>Pick an example of each</a:t>
                      </a:r>
                      <a:endParaRPr>
                        <a:solidFill>
                          <a:srgbClr val="FFFFFF"/>
                        </a:solidFill>
                      </a:endParaRPr>
                    </a:p>
                  </a:txBody>
                  <a:tcPr marL="91425" marR="91425" marT="91425" marB="91425"/>
                </a:tc>
                <a:tc>
                  <a:txBody>
                    <a:bodyPr/>
                    <a:lstStyle/>
                    <a:p>
                      <a:pPr marL="0" lvl="0" indent="0" algn="l" rtl="0">
                        <a:spcBef>
                          <a:spcPts val="0"/>
                        </a:spcBef>
                        <a:spcAft>
                          <a:spcPts val="0"/>
                        </a:spcAft>
                        <a:buNone/>
                      </a:pPr>
                      <a:r>
                        <a:rPr lang="en">
                          <a:solidFill>
                            <a:srgbClr val="FFFFFF"/>
                          </a:solidFill>
                        </a:rPr>
                        <a:t>similarities</a:t>
                      </a:r>
                      <a:endParaRPr>
                        <a:solidFill>
                          <a:srgbClr val="FFFFFF"/>
                        </a:solidFill>
                      </a:endParaRPr>
                    </a:p>
                  </a:txBody>
                  <a:tcPr marL="91425" marR="91425" marT="91425" marB="91425"/>
                </a:tc>
                <a:tc>
                  <a:txBody>
                    <a:bodyPr/>
                    <a:lstStyle/>
                    <a:p>
                      <a:pPr marL="0" lvl="0" indent="0" algn="l" rtl="0">
                        <a:spcBef>
                          <a:spcPts val="0"/>
                        </a:spcBef>
                        <a:spcAft>
                          <a:spcPts val="0"/>
                        </a:spcAft>
                        <a:buNone/>
                      </a:pPr>
                      <a:r>
                        <a:rPr lang="en">
                          <a:solidFill>
                            <a:srgbClr val="FFFFFF"/>
                          </a:solidFill>
                        </a:rPr>
                        <a:t>differences</a:t>
                      </a:r>
                      <a:endParaRPr>
                        <a:solidFill>
                          <a:srgbClr val="FFFFFF"/>
                        </a:solidFill>
                      </a:endParaRPr>
                    </a:p>
                  </a:txBody>
                  <a:tcPr marL="91425" marR="91425" marT="91425" marB="91425"/>
                </a:tc>
                <a:extLst>
                  <a:ext uri="{0D108BD9-81ED-4DB2-BD59-A6C34878D82A}">
                    <a16:rowId xmlns:a16="http://schemas.microsoft.com/office/drawing/2014/main" val="10000"/>
                  </a:ext>
                </a:extLst>
              </a:tr>
              <a:tr h="925900">
                <a:tc>
                  <a:txBody>
                    <a:bodyPr/>
                    <a:lstStyle/>
                    <a:p>
                      <a:pPr marL="0" lvl="0" indent="0" algn="l" rtl="0">
                        <a:spcBef>
                          <a:spcPts val="0"/>
                        </a:spcBef>
                        <a:spcAft>
                          <a:spcPts val="0"/>
                        </a:spcAft>
                        <a:buNone/>
                      </a:pPr>
                      <a:r>
                        <a:rPr lang="en">
                          <a:solidFill>
                            <a:srgbClr val="FFFFFF"/>
                          </a:solidFill>
                        </a:rPr>
                        <a:t>Private sector business </a:t>
                      </a:r>
                      <a:endParaRPr>
                        <a:solidFill>
                          <a:srgbClr val="FFFFFF"/>
                        </a:solidFill>
                      </a:endParaRPr>
                    </a:p>
                    <a:p>
                      <a:pPr marL="0" lvl="0" indent="0" algn="l" rtl="0">
                        <a:spcBef>
                          <a:spcPts val="0"/>
                        </a:spcBef>
                        <a:spcAft>
                          <a:spcPts val="0"/>
                        </a:spcAft>
                        <a:buNone/>
                      </a:pPr>
                      <a:endParaRPr>
                        <a:solidFill>
                          <a:srgbClr val="FFFFFF"/>
                        </a:solidFill>
                      </a:endParaRPr>
                    </a:p>
                    <a:p>
                      <a:pPr marL="0" lvl="0" indent="0" algn="l" rtl="0">
                        <a:spcBef>
                          <a:spcPts val="0"/>
                        </a:spcBef>
                        <a:spcAft>
                          <a:spcPts val="0"/>
                        </a:spcAft>
                        <a:buNone/>
                      </a:pPr>
                      <a:endParaRPr>
                        <a:solidFill>
                          <a:srgbClr val="FFFFFF"/>
                        </a:solidFill>
                      </a:endParaRPr>
                    </a:p>
                  </a:txBody>
                  <a:tcPr marL="91425" marR="91425" marT="91425" marB="91425"/>
                </a:tc>
                <a:tc>
                  <a:txBody>
                    <a:bodyPr/>
                    <a:lstStyle/>
                    <a:p>
                      <a:pPr marL="0" lvl="0" indent="0" algn="l" rtl="0">
                        <a:spcBef>
                          <a:spcPts val="0"/>
                        </a:spcBef>
                        <a:spcAft>
                          <a:spcPts val="0"/>
                        </a:spcAft>
                        <a:buNone/>
                      </a:pPr>
                      <a:endParaRPr>
                        <a:solidFill>
                          <a:srgbClr val="FFFFFF"/>
                        </a:solidFill>
                      </a:endParaRPr>
                    </a:p>
                  </a:txBody>
                  <a:tcPr marL="91425" marR="91425" marT="91425" marB="91425"/>
                </a:tc>
                <a:tc>
                  <a:txBody>
                    <a:bodyPr/>
                    <a:lstStyle/>
                    <a:p>
                      <a:pPr marL="0" lvl="0" indent="0" algn="l" rtl="0">
                        <a:spcBef>
                          <a:spcPts val="0"/>
                        </a:spcBef>
                        <a:spcAft>
                          <a:spcPts val="0"/>
                        </a:spcAft>
                        <a:buNone/>
                      </a:pPr>
                      <a:endParaRPr>
                        <a:solidFill>
                          <a:srgbClr val="FFFFFF"/>
                        </a:solidFill>
                      </a:endParaRPr>
                    </a:p>
                  </a:txBody>
                  <a:tcPr marL="91425" marR="91425" marT="91425" marB="91425"/>
                </a:tc>
                <a:extLst>
                  <a:ext uri="{0D108BD9-81ED-4DB2-BD59-A6C34878D82A}">
                    <a16:rowId xmlns:a16="http://schemas.microsoft.com/office/drawing/2014/main" val="10001"/>
                  </a:ext>
                </a:extLst>
              </a:tr>
              <a:tr h="925900">
                <a:tc>
                  <a:txBody>
                    <a:bodyPr/>
                    <a:lstStyle/>
                    <a:p>
                      <a:pPr marL="0" lvl="0" indent="0" algn="l" rtl="0">
                        <a:spcBef>
                          <a:spcPts val="0"/>
                        </a:spcBef>
                        <a:spcAft>
                          <a:spcPts val="0"/>
                        </a:spcAft>
                        <a:buNone/>
                      </a:pPr>
                      <a:r>
                        <a:rPr lang="en">
                          <a:solidFill>
                            <a:srgbClr val="FFFFFF"/>
                          </a:solidFill>
                        </a:rPr>
                        <a:t>public  sector organisation</a:t>
                      </a:r>
                      <a:endParaRPr>
                        <a:solidFill>
                          <a:srgbClr val="FFFFFF"/>
                        </a:solidFill>
                      </a:endParaRPr>
                    </a:p>
                    <a:p>
                      <a:pPr marL="0" lvl="0" indent="0" algn="l" rtl="0">
                        <a:spcBef>
                          <a:spcPts val="0"/>
                        </a:spcBef>
                        <a:spcAft>
                          <a:spcPts val="0"/>
                        </a:spcAft>
                        <a:buNone/>
                      </a:pPr>
                      <a:endParaRPr>
                        <a:solidFill>
                          <a:srgbClr val="FFFFFF"/>
                        </a:solidFill>
                      </a:endParaRPr>
                    </a:p>
                    <a:p>
                      <a:pPr marL="0" lvl="0" indent="0" algn="l" rtl="0">
                        <a:spcBef>
                          <a:spcPts val="0"/>
                        </a:spcBef>
                        <a:spcAft>
                          <a:spcPts val="0"/>
                        </a:spcAft>
                        <a:buNone/>
                      </a:pPr>
                      <a:endParaRPr>
                        <a:solidFill>
                          <a:srgbClr val="FFFFFF"/>
                        </a:solidFill>
                      </a:endParaRPr>
                    </a:p>
                  </a:txBody>
                  <a:tcPr marL="91425" marR="91425" marT="91425" marB="91425"/>
                </a:tc>
                <a:tc>
                  <a:txBody>
                    <a:bodyPr/>
                    <a:lstStyle/>
                    <a:p>
                      <a:pPr marL="0" lvl="0" indent="0" algn="l" rtl="0">
                        <a:spcBef>
                          <a:spcPts val="0"/>
                        </a:spcBef>
                        <a:spcAft>
                          <a:spcPts val="0"/>
                        </a:spcAft>
                        <a:buNone/>
                      </a:pPr>
                      <a:endParaRPr>
                        <a:solidFill>
                          <a:srgbClr val="FFFFFF"/>
                        </a:solidFill>
                      </a:endParaRPr>
                    </a:p>
                  </a:txBody>
                  <a:tcPr marL="91425" marR="91425" marT="91425" marB="91425"/>
                </a:tc>
                <a:tc>
                  <a:txBody>
                    <a:bodyPr/>
                    <a:lstStyle/>
                    <a:p>
                      <a:pPr marL="0" lvl="0" indent="0" algn="l" rtl="0">
                        <a:spcBef>
                          <a:spcPts val="0"/>
                        </a:spcBef>
                        <a:spcAft>
                          <a:spcPts val="0"/>
                        </a:spcAft>
                        <a:buNone/>
                      </a:pPr>
                      <a:endParaRPr>
                        <a:solidFill>
                          <a:srgbClr val="FFFFFF"/>
                        </a:solidFill>
                      </a:endParaRPr>
                    </a:p>
                  </a:txBody>
                  <a:tcPr marL="91425" marR="91425" marT="91425" marB="91425"/>
                </a:tc>
                <a:extLst>
                  <a:ext uri="{0D108BD9-81ED-4DB2-BD59-A6C34878D82A}">
                    <a16:rowId xmlns:a16="http://schemas.microsoft.com/office/drawing/2014/main" val="10002"/>
                  </a:ext>
                </a:extLst>
              </a:tr>
              <a:tr h="925900">
                <a:tc>
                  <a:txBody>
                    <a:bodyPr/>
                    <a:lstStyle/>
                    <a:p>
                      <a:pPr marL="0" lvl="0" indent="0" algn="l" rtl="0">
                        <a:spcBef>
                          <a:spcPts val="0"/>
                        </a:spcBef>
                        <a:spcAft>
                          <a:spcPts val="0"/>
                        </a:spcAft>
                        <a:buNone/>
                      </a:pPr>
                      <a:r>
                        <a:rPr lang="en">
                          <a:solidFill>
                            <a:srgbClr val="FFFFFF"/>
                          </a:solidFill>
                        </a:rPr>
                        <a:t>Not for profit organisation</a:t>
                      </a:r>
                      <a:endParaRPr>
                        <a:solidFill>
                          <a:srgbClr val="FFFFFF"/>
                        </a:solidFill>
                      </a:endParaRPr>
                    </a:p>
                    <a:p>
                      <a:pPr marL="0" lvl="0" indent="0" algn="l" rtl="0">
                        <a:spcBef>
                          <a:spcPts val="0"/>
                        </a:spcBef>
                        <a:spcAft>
                          <a:spcPts val="0"/>
                        </a:spcAft>
                        <a:buNone/>
                      </a:pPr>
                      <a:endParaRPr>
                        <a:solidFill>
                          <a:srgbClr val="FFFFFF"/>
                        </a:solidFill>
                      </a:endParaRPr>
                    </a:p>
                    <a:p>
                      <a:pPr marL="0" lvl="0" indent="0" algn="l" rtl="0">
                        <a:spcBef>
                          <a:spcPts val="0"/>
                        </a:spcBef>
                        <a:spcAft>
                          <a:spcPts val="0"/>
                        </a:spcAft>
                        <a:buNone/>
                      </a:pPr>
                      <a:endParaRPr>
                        <a:solidFill>
                          <a:srgbClr val="FFFFFF"/>
                        </a:solidFill>
                      </a:endParaRPr>
                    </a:p>
                  </a:txBody>
                  <a:tcPr marL="91425" marR="91425" marT="91425" marB="91425"/>
                </a:tc>
                <a:tc>
                  <a:txBody>
                    <a:bodyPr/>
                    <a:lstStyle/>
                    <a:p>
                      <a:pPr marL="0" lvl="0" indent="0" algn="l" rtl="0">
                        <a:spcBef>
                          <a:spcPts val="0"/>
                        </a:spcBef>
                        <a:spcAft>
                          <a:spcPts val="0"/>
                        </a:spcAft>
                        <a:buNone/>
                      </a:pPr>
                      <a:endParaRPr>
                        <a:solidFill>
                          <a:srgbClr val="FFFFFF"/>
                        </a:solidFill>
                      </a:endParaRPr>
                    </a:p>
                  </a:txBody>
                  <a:tcPr marL="91425" marR="91425" marT="91425" marB="91425"/>
                </a:tc>
                <a:tc>
                  <a:txBody>
                    <a:bodyPr/>
                    <a:lstStyle/>
                    <a:p>
                      <a:pPr marL="0" lvl="0" indent="0" algn="l" rtl="0">
                        <a:spcBef>
                          <a:spcPts val="0"/>
                        </a:spcBef>
                        <a:spcAft>
                          <a:spcPts val="0"/>
                        </a:spcAft>
                        <a:buNone/>
                      </a:pPr>
                      <a:endParaRPr>
                        <a:solidFill>
                          <a:srgbClr val="FFFFFF"/>
                        </a:solidFill>
                      </a:endParaRPr>
                    </a:p>
                  </a:txBody>
                  <a:tcPr marL="91425" marR="91425" marT="91425" marB="91425"/>
                </a:tc>
                <a:extLst>
                  <a:ext uri="{0D108BD9-81ED-4DB2-BD59-A6C34878D82A}">
                    <a16:rowId xmlns:a16="http://schemas.microsoft.com/office/drawing/2014/main" val="10003"/>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7"/>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Activity 2 -Different types of Ownership</a:t>
            </a:r>
            <a:endParaRPr/>
          </a:p>
        </p:txBody>
      </p:sp>
      <p:sp>
        <p:nvSpPr>
          <p:cNvPr id="88" name="Google Shape;88;p17"/>
          <p:cNvSpPr txBox="1">
            <a:spLocks noGrp="1"/>
          </p:cNvSpPr>
          <p:nvPr>
            <p:ph type="body" idx="1"/>
          </p:nvPr>
        </p:nvSpPr>
        <p:spPr>
          <a:xfrm>
            <a:off x="387900" y="1489824"/>
            <a:ext cx="8368200" cy="3078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Find out about the different types of </a:t>
            </a:r>
            <a:r>
              <a:rPr lang="en" b="1" dirty="0"/>
              <a:t>ownership</a:t>
            </a:r>
            <a:r>
              <a:rPr lang="en" dirty="0"/>
              <a:t> a business can decide to have.</a:t>
            </a:r>
            <a:endParaRPr dirty="0"/>
          </a:p>
          <a:p>
            <a:pPr marL="0" lvl="0" indent="0" algn="l" rtl="0">
              <a:spcBef>
                <a:spcPts val="1600"/>
              </a:spcBef>
              <a:spcAft>
                <a:spcPts val="1600"/>
              </a:spcAft>
              <a:buNone/>
            </a:pPr>
            <a:r>
              <a:rPr lang="en" dirty="0"/>
              <a:t>Research the characteristics and different types of businesses that use it. List the advantages and disadvantages of each type. Put this in a table. See the example on the next slide.  </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18"/>
          <p:cNvSpPr txBox="1">
            <a:spLocks noGrp="1"/>
          </p:cNvSpPr>
          <p:nvPr>
            <p:ph type="title"/>
          </p:nvPr>
        </p:nvSpPr>
        <p:spPr>
          <a:xfrm>
            <a:off x="387900" y="193450"/>
            <a:ext cx="8612700" cy="950700"/>
          </a:xfrm>
          <a:prstGeom prst="rect">
            <a:avLst/>
          </a:prstGeom>
        </p:spPr>
        <p:txBody>
          <a:bodyPr spcFirstLastPara="1" wrap="square" lIns="91425" tIns="91425" rIns="91425" bIns="91425" anchor="b" anchorCtr="0">
            <a:noAutofit/>
          </a:bodyPr>
          <a:lstStyle/>
          <a:p>
            <a:pPr marL="0" lvl="0" indent="0" algn="l" rtl="0">
              <a:lnSpc>
                <a:spcPct val="107916"/>
              </a:lnSpc>
              <a:spcBef>
                <a:spcPts val="0"/>
              </a:spcBef>
              <a:spcAft>
                <a:spcPts val="800"/>
              </a:spcAft>
              <a:buNone/>
            </a:pPr>
            <a:r>
              <a:rPr lang="en" sz="2400" b="1">
                <a:solidFill>
                  <a:srgbClr val="FFFFFF"/>
                </a:solidFill>
                <a:latin typeface="Century Gothic"/>
                <a:ea typeface="Century Gothic"/>
                <a:cs typeface="Century Gothic"/>
                <a:sym typeface="Century Gothic"/>
              </a:rPr>
              <a:t>Write down the characteristics, advantages and disadvantages of different types of ownership.</a:t>
            </a:r>
            <a:endParaRPr sz="2400">
              <a:latin typeface="Century Gothic"/>
              <a:ea typeface="Century Gothic"/>
              <a:cs typeface="Century Gothic"/>
              <a:sym typeface="Century Gothic"/>
            </a:endParaRPr>
          </a:p>
        </p:txBody>
      </p:sp>
      <p:graphicFrame>
        <p:nvGraphicFramePr>
          <p:cNvPr id="94" name="Google Shape;94;p18"/>
          <p:cNvGraphicFramePr/>
          <p:nvPr/>
        </p:nvGraphicFramePr>
        <p:xfrm>
          <a:off x="143513" y="1387750"/>
          <a:ext cx="8856975" cy="3535680"/>
        </p:xfrm>
        <a:graphic>
          <a:graphicData uri="http://schemas.openxmlformats.org/drawingml/2006/table">
            <a:tbl>
              <a:tblPr bandRow="1">
                <a:noFill/>
                <a:tableStyleId>{A974EA4B-032C-4607-9840-26F1FACC626A}</a:tableStyleId>
              </a:tblPr>
              <a:tblGrid>
                <a:gridCol w="1527175">
                  <a:extLst>
                    <a:ext uri="{9D8B030D-6E8A-4147-A177-3AD203B41FA5}">
                      <a16:colId xmlns:a16="http://schemas.microsoft.com/office/drawing/2014/main" val="20000"/>
                    </a:ext>
                  </a:extLst>
                </a:gridCol>
                <a:gridCol w="2610475">
                  <a:extLst>
                    <a:ext uri="{9D8B030D-6E8A-4147-A177-3AD203B41FA5}">
                      <a16:colId xmlns:a16="http://schemas.microsoft.com/office/drawing/2014/main" val="20001"/>
                    </a:ext>
                  </a:extLst>
                </a:gridCol>
                <a:gridCol w="2505075">
                  <a:extLst>
                    <a:ext uri="{9D8B030D-6E8A-4147-A177-3AD203B41FA5}">
                      <a16:colId xmlns:a16="http://schemas.microsoft.com/office/drawing/2014/main" val="20002"/>
                    </a:ext>
                  </a:extLst>
                </a:gridCol>
                <a:gridCol w="2214250">
                  <a:extLst>
                    <a:ext uri="{9D8B030D-6E8A-4147-A177-3AD203B41FA5}">
                      <a16:colId xmlns:a16="http://schemas.microsoft.com/office/drawing/2014/main" val="20003"/>
                    </a:ext>
                  </a:extLst>
                </a:gridCol>
              </a:tblGrid>
              <a:tr h="0">
                <a:tc>
                  <a:txBody>
                    <a:bodyPr/>
                    <a:lstStyle/>
                    <a:p>
                      <a:pPr marL="0" lvl="0" indent="0" algn="l" rtl="0">
                        <a:spcBef>
                          <a:spcPts val="0"/>
                        </a:spcBef>
                        <a:spcAft>
                          <a:spcPts val="0"/>
                        </a:spcAft>
                        <a:buNone/>
                      </a:pPr>
                      <a:r>
                        <a:rPr lang="en" b="1">
                          <a:solidFill>
                            <a:srgbClr val="FFFFFF"/>
                          </a:solidFill>
                          <a:latin typeface="Century Gothic"/>
                          <a:ea typeface="Century Gothic"/>
                          <a:cs typeface="Century Gothic"/>
                          <a:sym typeface="Century Gothic"/>
                        </a:rPr>
                        <a:t>Type of ownership</a:t>
                      </a:r>
                      <a:endParaRPr b="1">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r>
                        <a:rPr lang="en" b="1">
                          <a:solidFill>
                            <a:srgbClr val="FFFFFF"/>
                          </a:solidFill>
                          <a:latin typeface="Century Gothic"/>
                          <a:ea typeface="Century Gothic"/>
                          <a:cs typeface="Century Gothic"/>
                          <a:sym typeface="Century Gothic"/>
                        </a:rPr>
                        <a:t>Characteristics and types of business that use it</a:t>
                      </a:r>
                      <a:endParaRPr b="1">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r>
                        <a:rPr lang="en" b="1">
                          <a:solidFill>
                            <a:srgbClr val="FFFFFF"/>
                          </a:solidFill>
                          <a:latin typeface="Century Gothic"/>
                          <a:ea typeface="Century Gothic"/>
                          <a:cs typeface="Century Gothic"/>
                          <a:sym typeface="Century Gothic"/>
                        </a:rPr>
                        <a:t>advantages</a:t>
                      </a:r>
                      <a:endParaRPr b="1">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r>
                        <a:rPr lang="en" b="1">
                          <a:solidFill>
                            <a:srgbClr val="FFFFFF"/>
                          </a:solidFill>
                          <a:latin typeface="Century Gothic"/>
                          <a:ea typeface="Century Gothic"/>
                          <a:cs typeface="Century Gothic"/>
                          <a:sym typeface="Century Gothic"/>
                        </a:rPr>
                        <a:t>disadvantages</a:t>
                      </a:r>
                      <a:endParaRPr b="1">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extLst>
                  <a:ext uri="{0D108BD9-81ED-4DB2-BD59-A6C34878D82A}">
                    <a16:rowId xmlns:a16="http://schemas.microsoft.com/office/drawing/2014/main" val="10000"/>
                  </a:ext>
                </a:extLst>
              </a:tr>
              <a:tr h="0">
                <a:tc>
                  <a:txBody>
                    <a:bodyPr/>
                    <a:lstStyle/>
                    <a:p>
                      <a:pPr marL="0" lvl="0" indent="0" algn="l" rtl="0">
                        <a:spcBef>
                          <a:spcPts val="0"/>
                        </a:spcBef>
                        <a:spcAft>
                          <a:spcPts val="0"/>
                        </a:spcAft>
                        <a:buNone/>
                      </a:pPr>
                      <a:endParaRPr b="1">
                        <a:solidFill>
                          <a:srgbClr val="FFFFFF"/>
                        </a:solidFill>
                        <a:latin typeface="Century Gothic"/>
                        <a:ea typeface="Century Gothic"/>
                        <a:cs typeface="Century Gothic"/>
                        <a:sym typeface="Century Gothic"/>
                      </a:endParaRPr>
                    </a:p>
                    <a:p>
                      <a:pPr marL="0" lvl="0" indent="0" algn="l" rtl="0">
                        <a:spcBef>
                          <a:spcPts val="0"/>
                        </a:spcBef>
                        <a:spcAft>
                          <a:spcPts val="0"/>
                        </a:spcAft>
                        <a:buNone/>
                      </a:pPr>
                      <a:r>
                        <a:rPr lang="en" b="1">
                          <a:solidFill>
                            <a:srgbClr val="FFFFFF"/>
                          </a:solidFill>
                          <a:latin typeface="Century Gothic"/>
                          <a:ea typeface="Century Gothic"/>
                          <a:cs typeface="Century Gothic"/>
                          <a:sym typeface="Century Gothic"/>
                        </a:rPr>
                        <a:t>Sole trader</a:t>
                      </a:r>
                      <a:endParaRPr b="1">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extLst>
                  <a:ext uri="{0D108BD9-81ED-4DB2-BD59-A6C34878D82A}">
                    <a16:rowId xmlns:a16="http://schemas.microsoft.com/office/drawing/2014/main" val="10001"/>
                  </a:ext>
                </a:extLst>
              </a:tr>
              <a:tr h="0">
                <a:tc>
                  <a:txBody>
                    <a:bodyPr/>
                    <a:lstStyle/>
                    <a:p>
                      <a:pPr marL="0" lvl="0" indent="0" algn="l" rtl="0">
                        <a:spcBef>
                          <a:spcPts val="0"/>
                        </a:spcBef>
                        <a:spcAft>
                          <a:spcPts val="0"/>
                        </a:spcAft>
                        <a:buNone/>
                      </a:pPr>
                      <a:endParaRPr b="1">
                        <a:solidFill>
                          <a:srgbClr val="FFFFFF"/>
                        </a:solidFill>
                        <a:latin typeface="Century Gothic"/>
                        <a:ea typeface="Century Gothic"/>
                        <a:cs typeface="Century Gothic"/>
                        <a:sym typeface="Century Gothic"/>
                      </a:endParaRPr>
                    </a:p>
                    <a:p>
                      <a:pPr marL="0" lvl="0" indent="0" algn="l" rtl="0">
                        <a:spcBef>
                          <a:spcPts val="0"/>
                        </a:spcBef>
                        <a:spcAft>
                          <a:spcPts val="0"/>
                        </a:spcAft>
                        <a:buNone/>
                      </a:pPr>
                      <a:r>
                        <a:rPr lang="en" b="1">
                          <a:solidFill>
                            <a:srgbClr val="FFFFFF"/>
                          </a:solidFill>
                          <a:latin typeface="Century Gothic"/>
                          <a:ea typeface="Century Gothic"/>
                          <a:cs typeface="Century Gothic"/>
                          <a:sym typeface="Century Gothic"/>
                        </a:rPr>
                        <a:t>Partnership</a:t>
                      </a:r>
                      <a:endParaRPr b="1">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extLst>
                  <a:ext uri="{0D108BD9-81ED-4DB2-BD59-A6C34878D82A}">
                    <a16:rowId xmlns:a16="http://schemas.microsoft.com/office/drawing/2014/main" val="10002"/>
                  </a:ext>
                </a:extLst>
              </a:tr>
              <a:tr h="0">
                <a:tc>
                  <a:txBody>
                    <a:bodyPr/>
                    <a:lstStyle/>
                    <a:p>
                      <a:pPr marL="0" lvl="0" indent="0" algn="l" rtl="0">
                        <a:spcBef>
                          <a:spcPts val="0"/>
                        </a:spcBef>
                        <a:spcAft>
                          <a:spcPts val="0"/>
                        </a:spcAft>
                        <a:buNone/>
                      </a:pPr>
                      <a:endParaRPr b="1">
                        <a:solidFill>
                          <a:srgbClr val="FFFFFF"/>
                        </a:solidFill>
                        <a:latin typeface="Century Gothic"/>
                        <a:ea typeface="Century Gothic"/>
                        <a:cs typeface="Century Gothic"/>
                        <a:sym typeface="Century Gothic"/>
                      </a:endParaRPr>
                    </a:p>
                    <a:p>
                      <a:pPr marL="0" lvl="0" indent="0" algn="l" rtl="0">
                        <a:spcBef>
                          <a:spcPts val="0"/>
                        </a:spcBef>
                        <a:spcAft>
                          <a:spcPts val="0"/>
                        </a:spcAft>
                        <a:buNone/>
                      </a:pPr>
                      <a:r>
                        <a:rPr lang="en" b="1">
                          <a:solidFill>
                            <a:srgbClr val="FFFFFF"/>
                          </a:solidFill>
                          <a:latin typeface="Century Gothic"/>
                          <a:ea typeface="Century Gothic"/>
                          <a:cs typeface="Century Gothic"/>
                          <a:sym typeface="Century Gothic"/>
                        </a:rPr>
                        <a:t>Private limited company</a:t>
                      </a:r>
                      <a:endParaRPr b="1">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extLst>
                  <a:ext uri="{0D108BD9-81ED-4DB2-BD59-A6C34878D82A}">
                    <a16:rowId xmlns:a16="http://schemas.microsoft.com/office/drawing/2014/main" val="10003"/>
                  </a:ext>
                </a:extLst>
              </a:tr>
              <a:tr h="0">
                <a:tc>
                  <a:txBody>
                    <a:bodyPr/>
                    <a:lstStyle/>
                    <a:p>
                      <a:pPr marL="0" lvl="0" indent="0" algn="l" rtl="0">
                        <a:spcBef>
                          <a:spcPts val="0"/>
                        </a:spcBef>
                        <a:spcAft>
                          <a:spcPts val="0"/>
                        </a:spcAft>
                        <a:buNone/>
                      </a:pPr>
                      <a:endParaRPr b="1">
                        <a:solidFill>
                          <a:srgbClr val="FFFFFF"/>
                        </a:solidFill>
                        <a:latin typeface="Century Gothic"/>
                        <a:ea typeface="Century Gothic"/>
                        <a:cs typeface="Century Gothic"/>
                        <a:sym typeface="Century Gothic"/>
                      </a:endParaRPr>
                    </a:p>
                    <a:p>
                      <a:pPr marL="0" lvl="0" indent="0" algn="l" rtl="0">
                        <a:spcBef>
                          <a:spcPts val="0"/>
                        </a:spcBef>
                        <a:spcAft>
                          <a:spcPts val="0"/>
                        </a:spcAft>
                        <a:buNone/>
                      </a:pPr>
                      <a:r>
                        <a:rPr lang="en" b="1">
                          <a:solidFill>
                            <a:srgbClr val="FFFFFF"/>
                          </a:solidFill>
                          <a:latin typeface="Century Gothic"/>
                          <a:ea typeface="Century Gothic"/>
                          <a:cs typeface="Century Gothic"/>
                          <a:sym typeface="Century Gothic"/>
                        </a:rPr>
                        <a:t>Public limited company</a:t>
                      </a:r>
                      <a:endParaRPr b="1">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extLst>
                  <a:ext uri="{0D108BD9-81ED-4DB2-BD59-A6C34878D82A}">
                    <a16:rowId xmlns:a16="http://schemas.microsoft.com/office/drawing/2014/main" val="10004"/>
                  </a:ext>
                </a:extLst>
              </a:tr>
              <a:tr h="0">
                <a:tc>
                  <a:txBody>
                    <a:bodyPr/>
                    <a:lstStyle/>
                    <a:p>
                      <a:pPr marL="0" lvl="0" indent="0" algn="l" rtl="0">
                        <a:spcBef>
                          <a:spcPts val="0"/>
                        </a:spcBef>
                        <a:spcAft>
                          <a:spcPts val="0"/>
                        </a:spcAft>
                        <a:buNone/>
                      </a:pPr>
                      <a:endParaRPr b="1">
                        <a:solidFill>
                          <a:srgbClr val="FFFFFF"/>
                        </a:solidFill>
                        <a:latin typeface="Century Gothic"/>
                        <a:ea typeface="Century Gothic"/>
                        <a:cs typeface="Century Gothic"/>
                        <a:sym typeface="Century Gothic"/>
                      </a:endParaRPr>
                    </a:p>
                    <a:p>
                      <a:pPr marL="0" lvl="0" indent="0" algn="l" rtl="0">
                        <a:spcBef>
                          <a:spcPts val="0"/>
                        </a:spcBef>
                        <a:spcAft>
                          <a:spcPts val="0"/>
                        </a:spcAft>
                        <a:buNone/>
                      </a:pPr>
                      <a:r>
                        <a:rPr lang="en" b="1">
                          <a:solidFill>
                            <a:srgbClr val="FFFFFF"/>
                          </a:solidFill>
                          <a:latin typeface="Century Gothic"/>
                          <a:ea typeface="Century Gothic"/>
                          <a:cs typeface="Century Gothic"/>
                          <a:sym typeface="Century Gothic"/>
                        </a:rPr>
                        <a:t>Franchise</a:t>
                      </a:r>
                      <a:endParaRPr b="1">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highlight>
                          <a:srgbClr val="FFFFFF"/>
                        </a:highlight>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tc>
                  <a:txBody>
                    <a:bodyPr/>
                    <a:lstStyle/>
                    <a:p>
                      <a:pPr marL="0" lvl="0" indent="0" algn="l" rtl="0">
                        <a:spcBef>
                          <a:spcPts val="0"/>
                        </a:spcBef>
                        <a:spcAft>
                          <a:spcPts val="0"/>
                        </a:spcAft>
                        <a:buNone/>
                      </a:pPr>
                      <a:endParaRPr sz="800">
                        <a:solidFill>
                          <a:srgbClr val="FFFFFF"/>
                        </a:solidFill>
                        <a:latin typeface="Century Gothic"/>
                        <a:ea typeface="Century Gothic"/>
                        <a:cs typeface="Century Gothic"/>
                        <a:sym typeface="Century Gothic"/>
                      </a:endParaRPr>
                    </a:p>
                  </a:txBody>
                  <a:tcPr marL="68575" marR="68575" marT="0" marB="0">
                    <a:lnL w="6350" cap="flat" cmpd="sng">
                      <a:solidFill>
                        <a:srgbClr val="FFFFFF"/>
                      </a:solidFill>
                      <a:prstDash val="solid"/>
                      <a:round/>
                      <a:headEnd type="none" w="sm" len="sm"/>
                      <a:tailEnd type="none" w="sm" len="sm"/>
                    </a:lnL>
                    <a:lnR w="6350" cap="flat" cmpd="sng">
                      <a:solidFill>
                        <a:srgbClr val="FFFFFF"/>
                      </a:solidFill>
                      <a:prstDash val="solid"/>
                      <a:round/>
                      <a:headEnd type="none" w="sm" len="sm"/>
                      <a:tailEnd type="none" w="sm" len="sm"/>
                    </a:lnR>
                    <a:lnT w="6350" cap="flat" cmpd="sng">
                      <a:solidFill>
                        <a:srgbClr val="FFFFFF"/>
                      </a:solidFill>
                      <a:prstDash val="solid"/>
                      <a:round/>
                      <a:headEnd type="none" w="sm" len="sm"/>
                      <a:tailEnd type="none" w="sm" len="sm"/>
                    </a:lnT>
                    <a:lnB w="6350" cap="flat" cmpd="sng">
                      <a:solidFill>
                        <a:srgbClr val="FFFFFF"/>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19"/>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Activity 3 - how to set up a limited company</a:t>
            </a:r>
            <a:endParaRPr/>
          </a:p>
        </p:txBody>
      </p:sp>
      <p:sp>
        <p:nvSpPr>
          <p:cNvPr id="100" name="Google Shape;100;p19"/>
          <p:cNvSpPr txBox="1">
            <a:spLocks noGrp="1"/>
          </p:cNvSpPr>
          <p:nvPr>
            <p:ph type="body" idx="1"/>
          </p:nvPr>
        </p:nvSpPr>
        <p:spPr>
          <a:xfrm>
            <a:off x="387900" y="1489824"/>
            <a:ext cx="8368200" cy="3078900"/>
          </a:xfrm>
          <a:prstGeom prst="rect">
            <a:avLst/>
          </a:prstGeom>
        </p:spPr>
        <p:txBody>
          <a:bodyPr spcFirstLastPara="1" wrap="square" lIns="91425" tIns="91425" rIns="91425" bIns="91425" anchor="t" anchorCtr="0">
            <a:noAutofit/>
          </a:bodyPr>
          <a:lstStyle/>
          <a:p>
            <a:pPr marL="457200" lvl="0" indent="-342900" algn="l" rtl="0">
              <a:spcBef>
                <a:spcPts val="0"/>
              </a:spcBef>
              <a:spcAft>
                <a:spcPts val="0"/>
              </a:spcAft>
              <a:buSzPts val="1800"/>
              <a:buChar char="●"/>
            </a:pPr>
            <a:r>
              <a:rPr lang="en"/>
              <a:t>Use the government website to create a factfile on how to set up a limited company.  </a:t>
            </a:r>
            <a:r>
              <a:rPr lang="en" u="sng">
                <a:solidFill>
                  <a:srgbClr val="FFFFFF"/>
                </a:solidFill>
                <a:latin typeface="Arial"/>
                <a:ea typeface="Arial"/>
                <a:cs typeface="Arial"/>
                <a:sym typeface="Arial"/>
                <a:hlinkClick r:id="rId3"/>
              </a:rPr>
              <a:t>https://www.gov.uk/limited-company-formation</a:t>
            </a:r>
            <a:endParaRPr>
              <a:solidFill>
                <a:srgbClr val="FFFFFF"/>
              </a:solidFill>
            </a:endParaRPr>
          </a:p>
          <a:p>
            <a:pPr marL="457200" lvl="0" indent="-342900" algn="l" rtl="0">
              <a:spcBef>
                <a:spcPts val="0"/>
              </a:spcBef>
              <a:spcAft>
                <a:spcPts val="0"/>
              </a:spcAft>
              <a:buClr>
                <a:srgbClr val="FFFFFF"/>
              </a:buClr>
              <a:buSzPts val="1800"/>
              <a:buChar char="●"/>
            </a:pPr>
            <a:r>
              <a:rPr lang="en">
                <a:solidFill>
                  <a:srgbClr val="FFFFFF"/>
                </a:solidFill>
              </a:rPr>
              <a:t>Explain the difference between a company limited by shares and a company limited by guarantee.</a:t>
            </a:r>
            <a:endParaRPr>
              <a:solidFill>
                <a:srgbClr val="FFFFFF"/>
              </a:solidFill>
            </a:endParaRPr>
          </a:p>
          <a:p>
            <a:pPr marL="457200" lvl="0" indent="-342900" algn="l" rtl="0">
              <a:spcBef>
                <a:spcPts val="0"/>
              </a:spcBef>
              <a:spcAft>
                <a:spcPts val="0"/>
              </a:spcAft>
              <a:buClr>
                <a:srgbClr val="FFFFFF"/>
              </a:buClr>
              <a:buSzPts val="1800"/>
              <a:buChar char="●"/>
            </a:pPr>
            <a:r>
              <a:rPr lang="en">
                <a:solidFill>
                  <a:srgbClr val="FFFFFF"/>
                </a:solidFill>
              </a:rPr>
              <a:t>Include the  7 steps the government suggest you take when you set up a limited company.</a:t>
            </a:r>
            <a:endParaRPr>
              <a:solidFill>
                <a:srgbClr val="FFFFFF"/>
              </a:solidFill>
            </a:endParaRPr>
          </a:p>
          <a:p>
            <a:pPr marL="457200" lvl="0" indent="-342900" algn="l" rtl="0">
              <a:spcBef>
                <a:spcPts val="0"/>
              </a:spcBef>
              <a:spcAft>
                <a:spcPts val="0"/>
              </a:spcAft>
              <a:buClr>
                <a:srgbClr val="FFFFFF"/>
              </a:buClr>
              <a:buSzPts val="1800"/>
              <a:buChar char="●"/>
            </a:pPr>
            <a:r>
              <a:rPr lang="en">
                <a:solidFill>
                  <a:srgbClr val="FFFFFF"/>
                </a:solidFill>
              </a:rPr>
              <a:t>Give some more details about each stage such as the documents you have to create to set up the business (memorandum of association and articles of association, the financial records you will have to keep)</a:t>
            </a:r>
            <a:endParaRPr>
              <a:solidFill>
                <a:srgbClr val="FFFFFF"/>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20"/>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Activity 4 -Aims and Objectives</a:t>
            </a:r>
            <a:endParaRPr/>
          </a:p>
        </p:txBody>
      </p:sp>
      <p:sp>
        <p:nvSpPr>
          <p:cNvPr id="106" name="Google Shape;106;p20"/>
          <p:cNvSpPr txBox="1">
            <a:spLocks noGrp="1"/>
          </p:cNvSpPr>
          <p:nvPr>
            <p:ph type="body" idx="1"/>
          </p:nvPr>
        </p:nvSpPr>
        <p:spPr>
          <a:xfrm>
            <a:off x="387900" y="1489824"/>
            <a:ext cx="8368200" cy="3078900"/>
          </a:xfrm>
          <a:prstGeom prst="rect">
            <a:avLst/>
          </a:prstGeom>
        </p:spPr>
        <p:txBody>
          <a:bodyPr spcFirstLastPara="1" wrap="square" lIns="91425" tIns="91425" rIns="91425" bIns="91425" anchor="t" anchorCtr="0">
            <a:noAutofit/>
          </a:bodyPr>
          <a:lstStyle/>
          <a:p>
            <a:pPr marL="457200" lvl="0" indent="-381000" algn="l" rtl="0">
              <a:spcBef>
                <a:spcPts val="0"/>
              </a:spcBef>
              <a:spcAft>
                <a:spcPts val="0"/>
              </a:spcAft>
              <a:buSzPts val="2400"/>
              <a:buChar char="●"/>
            </a:pPr>
            <a:r>
              <a:rPr lang="en" sz="2400"/>
              <a:t>Find out what a mission statement is. List the mission statements of 5 different organisations.</a:t>
            </a:r>
            <a:endParaRPr sz="2400"/>
          </a:p>
          <a:p>
            <a:pPr marL="457200" lvl="0" indent="-381000" algn="l" rtl="0">
              <a:spcBef>
                <a:spcPts val="0"/>
              </a:spcBef>
              <a:spcAft>
                <a:spcPts val="0"/>
              </a:spcAft>
              <a:buSzPts val="2400"/>
              <a:buChar char="●"/>
            </a:pPr>
            <a:r>
              <a:rPr lang="en" sz="2400"/>
              <a:t>List the different financial and non-financial aims a business may have. </a:t>
            </a:r>
            <a:endParaRPr sz="2400"/>
          </a:p>
          <a:p>
            <a:pPr marL="457200" lvl="0" indent="-381000" algn="l" rtl="0">
              <a:spcBef>
                <a:spcPts val="0"/>
              </a:spcBef>
              <a:spcAft>
                <a:spcPts val="0"/>
              </a:spcAft>
              <a:buSzPts val="2400"/>
              <a:buChar char="●"/>
            </a:pPr>
            <a:r>
              <a:rPr lang="en" sz="2400"/>
              <a:t>Find out what a SMART objective is.</a:t>
            </a:r>
            <a:endParaRPr sz="2400"/>
          </a:p>
          <a:p>
            <a:pPr marL="457200" lvl="0" indent="-381000" algn="l" rtl="0">
              <a:spcBef>
                <a:spcPts val="0"/>
              </a:spcBef>
              <a:spcAft>
                <a:spcPts val="0"/>
              </a:spcAft>
              <a:buSzPts val="2400"/>
              <a:buChar char="●"/>
            </a:pPr>
            <a:r>
              <a:rPr lang="en" sz="2400"/>
              <a:t>Give some examples of SMART objectives for a business.</a:t>
            </a:r>
            <a:endParaRPr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1"/>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Activity 5- Stakeholders</a:t>
            </a:r>
            <a:endParaRPr/>
          </a:p>
        </p:txBody>
      </p:sp>
      <p:sp>
        <p:nvSpPr>
          <p:cNvPr id="112" name="Google Shape;112;p21"/>
          <p:cNvSpPr txBox="1">
            <a:spLocks noGrp="1"/>
          </p:cNvSpPr>
          <p:nvPr>
            <p:ph type="body" idx="1"/>
          </p:nvPr>
        </p:nvSpPr>
        <p:spPr>
          <a:xfrm>
            <a:off x="387900" y="1489824"/>
            <a:ext cx="8368200" cy="3078900"/>
          </a:xfrm>
          <a:prstGeom prst="rect">
            <a:avLst/>
          </a:prstGeom>
        </p:spPr>
        <p:txBody>
          <a:bodyPr spcFirstLastPara="1" wrap="square" lIns="91425" tIns="91425" rIns="91425" bIns="91425" anchor="t" anchorCtr="0">
            <a:noAutofit/>
          </a:bodyPr>
          <a:lstStyle/>
          <a:p>
            <a:pPr marL="457200" lvl="0" indent="-381000" algn="l" rtl="0">
              <a:spcBef>
                <a:spcPts val="0"/>
              </a:spcBef>
              <a:spcAft>
                <a:spcPts val="0"/>
              </a:spcAft>
              <a:buSzPts val="2400"/>
              <a:buChar char="●"/>
            </a:pPr>
            <a:r>
              <a:rPr lang="en" sz="2400"/>
              <a:t>Find out what a stakeholder is.</a:t>
            </a:r>
            <a:endParaRPr sz="2400"/>
          </a:p>
          <a:p>
            <a:pPr marL="457200" lvl="0" indent="-381000" algn="l" rtl="0">
              <a:spcBef>
                <a:spcPts val="0"/>
              </a:spcBef>
              <a:spcAft>
                <a:spcPts val="0"/>
              </a:spcAft>
              <a:buSzPts val="2400"/>
              <a:buChar char="●"/>
            </a:pPr>
            <a:r>
              <a:rPr lang="en" sz="2400"/>
              <a:t>Identify the different stakeholders a business may have.</a:t>
            </a:r>
            <a:endParaRPr sz="2400"/>
          </a:p>
          <a:p>
            <a:pPr marL="457200" lvl="0" indent="-381000" algn="l" rtl="0">
              <a:spcBef>
                <a:spcPts val="0"/>
              </a:spcBef>
              <a:spcAft>
                <a:spcPts val="0"/>
              </a:spcAft>
              <a:buSzPts val="2400"/>
              <a:buChar char="●"/>
            </a:pPr>
            <a:r>
              <a:rPr lang="en" sz="2400"/>
              <a:t>Explain what each one would want out of a business.</a:t>
            </a:r>
            <a:endParaRPr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DF71B-0C74-EF0F-695B-BA4C27AFE37C}"/>
              </a:ext>
            </a:extLst>
          </p:cNvPr>
          <p:cNvSpPr>
            <a:spLocks noGrp="1"/>
          </p:cNvSpPr>
          <p:nvPr>
            <p:ph type="title"/>
          </p:nvPr>
        </p:nvSpPr>
        <p:spPr/>
        <p:txBody>
          <a:bodyPr/>
          <a:lstStyle/>
          <a:p>
            <a:r>
              <a:rPr lang="en-GB" dirty="0"/>
              <a:t>Activity 6 – Marketing materials</a:t>
            </a:r>
          </a:p>
        </p:txBody>
      </p:sp>
      <p:sp>
        <p:nvSpPr>
          <p:cNvPr id="3" name="Text Placeholder 2">
            <a:extLst>
              <a:ext uri="{FF2B5EF4-FFF2-40B4-BE49-F238E27FC236}">
                <a16:creationId xmlns:a16="http://schemas.microsoft.com/office/drawing/2014/main" id="{CF2ABDC6-A5BC-A142-9CB8-B002C632242B}"/>
              </a:ext>
            </a:extLst>
          </p:cNvPr>
          <p:cNvSpPr>
            <a:spLocks noGrp="1"/>
          </p:cNvSpPr>
          <p:nvPr>
            <p:ph type="body" idx="1"/>
          </p:nvPr>
        </p:nvSpPr>
        <p:spPr/>
        <p:txBody>
          <a:bodyPr/>
          <a:lstStyle/>
          <a:p>
            <a:endParaRPr lang="en-GB" sz="2400" dirty="0"/>
          </a:p>
          <a:p>
            <a:pPr marL="114300" indent="0">
              <a:buNone/>
            </a:pPr>
            <a:r>
              <a:rPr lang="en-GB" sz="2400" dirty="0"/>
              <a:t>Please write a 500 word essay based on the question below:</a:t>
            </a:r>
          </a:p>
          <a:p>
            <a:pPr marL="114300" indent="0" algn="ctr">
              <a:buNone/>
            </a:pPr>
            <a:endParaRPr lang="en-GB" sz="2400" dirty="0"/>
          </a:p>
          <a:p>
            <a:pPr marL="114300" indent="0" algn="ctr">
              <a:buNone/>
            </a:pPr>
            <a:r>
              <a:rPr lang="en-GB" sz="2400" dirty="0"/>
              <a:t>How can brands increase customer loyalty?</a:t>
            </a:r>
          </a:p>
          <a:p>
            <a:pPr marL="114300" indent="0">
              <a:buNone/>
            </a:pPr>
            <a:endParaRPr lang="en-GB" dirty="0"/>
          </a:p>
          <a:p>
            <a:pPr marL="114300" indent="0">
              <a:buNone/>
            </a:pPr>
            <a:endParaRPr lang="en-GB" dirty="0"/>
          </a:p>
          <a:p>
            <a:pPr marL="114300" indent="0">
              <a:buNone/>
            </a:pPr>
            <a:endParaRPr lang="en-GB" dirty="0"/>
          </a:p>
          <a:p>
            <a:pPr marL="114300" indent="0">
              <a:buNone/>
            </a:pPr>
            <a:endParaRPr lang="en-GB" dirty="0"/>
          </a:p>
        </p:txBody>
      </p:sp>
    </p:spTree>
    <p:extLst>
      <p:ext uri="{BB962C8B-B14F-4D97-AF65-F5344CB8AC3E}">
        <p14:creationId xmlns:p14="http://schemas.microsoft.com/office/powerpoint/2010/main" val="1310248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2"/>
          <p:cNvSpPr txBox="1">
            <a:spLocks noGrp="1"/>
          </p:cNvSpPr>
          <p:nvPr>
            <p:ph type="title"/>
          </p:nvPr>
        </p:nvSpPr>
        <p:spPr>
          <a:xfrm>
            <a:off x="387900" y="458025"/>
            <a:ext cx="8368200" cy="6861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Activity 6- Growth market</a:t>
            </a:r>
            <a:endParaRPr dirty="0"/>
          </a:p>
        </p:txBody>
      </p:sp>
      <p:sp>
        <p:nvSpPr>
          <p:cNvPr id="118" name="Google Shape;118;p22"/>
          <p:cNvSpPr txBox="1">
            <a:spLocks noGrp="1"/>
          </p:cNvSpPr>
          <p:nvPr>
            <p:ph type="body" idx="1"/>
          </p:nvPr>
        </p:nvSpPr>
        <p:spPr>
          <a:xfrm>
            <a:off x="387900" y="1489825"/>
            <a:ext cx="8368200" cy="3438000"/>
          </a:xfrm>
          <a:prstGeom prst="rect">
            <a:avLst/>
          </a:prstGeom>
        </p:spPr>
        <p:txBody>
          <a:bodyPr spcFirstLastPara="1" wrap="square" lIns="91425" tIns="91425" rIns="91425" bIns="91425" anchor="t" anchorCtr="0">
            <a:noAutofit/>
          </a:bodyPr>
          <a:lstStyle/>
          <a:p>
            <a:pPr marL="457200" lvl="0" indent="0" algn="ctr" rtl="0">
              <a:lnSpc>
                <a:spcPct val="100000"/>
              </a:lnSpc>
              <a:spcBef>
                <a:spcPts val="0"/>
              </a:spcBef>
              <a:spcAft>
                <a:spcPts val="0"/>
              </a:spcAft>
              <a:buNone/>
            </a:pPr>
            <a:r>
              <a:rPr lang="en-GB" dirty="0">
                <a:solidFill>
                  <a:srgbClr val="FFFFFF"/>
                </a:solidFill>
                <a:latin typeface="Arial"/>
                <a:ea typeface="Arial"/>
                <a:cs typeface="Arial"/>
                <a:sym typeface="Arial"/>
              </a:rPr>
              <a:t>Consider a product/service or industry that you believe will be grow in the next few years. Please come with your suggestion in September.</a:t>
            </a:r>
            <a:endParaRPr dirty="0">
              <a:solidFill>
                <a:srgbClr val="FFFFFF"/>
              </a:solidFill>
              <a:latin typeface="Arial"/>
              <a:ea typeface="Arial"/>
              <a:cs typeface="Arial"/>
              <a:sym typeface="Arial"/>
            </a:endParaRPr>
          </a:p>
          <a:p>
            <a:pPr marL="0" lvl="0" indent="0" algn="l" rtl="0">
              <a:spcBef>
                <a:spcPts val="0"/>
              </a:spcBef>
              <a:spcAft>
                <a:spcPts val="1600"/>
              </a:spcAft>
              <a:buNone/>
            </a:pPr>
            <a:endParaRPr dirty="0"/>
          </a:p>
        </p:txBody>
      </p:sp>
    </p:spTree>
  </p:cSld>
  <p:clrMapOvr>
    <a:masterClrMapping/>
  </p:clrMapOvr>
</p:sld>
</file>

<file path=ppt/theme/theme1.xml><?xml version="1.0" encoding="utf-8"?>
<a:theme xmlns:a="http://schemas.openxmlformats.org/drawingml/2006/main" name="Marina">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3BC4799C171584BB8ECF02FFBB8A296" ma:contentTypeVersion="13" ma:contentTypeDescription="Create a new document." ma:contentTypeScope="" ma:versionID="b7d52f252b9b61028c9fa9b70b8181dd">
  <xsd:schema xmlns:xsd="http://www.w3.org/2001/XMLSchema" xmlns:xs="http://www.w3.org/2001/XMLSchema" xmlns:p="http://schemas.microsoft.com/office/2006/metadata/properties" xmlns:ns2="7f01ef6e-962e-4536-b5d5-6c5f1e1583dd" xmlns:ns3="dc5079b6-c6b4-4f27-820e-96eb85551f53" targetNamespace="http://schemas.microsoft.com/office/2006/metadata/properties" ma:root="true" ma:fieldsID="beaca411a2798e4ce0d8ba00d6d6aea1" ns2:_="" ns3:_="">
    <xsd:import namespace="7f01ef6e-962e-4536-b5d5-6c5f1e1583dd"/>
    <xsd:import namespace="dc5079b6-c6b4-4f27-820e-96eb85551f5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01ef6e-962e-4536-b5d5-6c5f1e1583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97be678-8edf-4455-8b93-08bcba26e62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c5079b6-c6b4-4f27-820e-96eb85551f5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6e684103-8ace-4e0d-a0c8-362e449a1c08}" ma:internalName="TaxCatchAll" ma:showField="CatchAllData" ma:web="dc5079b6-c6b4-4f27-820e-96eb85551f5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dc5079b6-c6b4-4f27-820e-96eb85551f53" xsi:nil="true"/>
    <lcf76f155ced4ddcb4097134ff3c332f xmlns="7f01ef6e-962e-4536-b5d5-6c5f1e1583d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0049E5C-E1E3-4A74-AEBF-AD1BB3B2F645}"/>
</file>

<file path=customXml/itemProps2.xml><?xml version="1.0" encoding="utf-8"?>
<ds:datastoreItem xmlns:ds="http://schemas.openxmlformats.org/officeDocument/2006/customXml" ds:itemID="{EFB206F3-5C57-4855-8869-BAC0FF042DCB}"/>
</file>

<file path=customXml/itemProps3.xml><?xml version="1.0" encoding="utf-8"?>
<ds:datastoreItem xmlns:ds="http://schemas.openxmlformats.org/officeDocument/2006/customXml" ds:itemID="{8F329367-CF03-48C7-832B-44FABA3F4C34}"/>
</file>

<file path=docProps/app.xml><?xml version="1.0" encoding="utf-8"?>
<Properties xmlns="http://schemas.openxmlformats.org/officeDocument/2006/extended-properties" xmlns:vt="http://schemas.openxmlformats.org/officeDocument/2006/docPropsVTypes">
  <TotalTime>11</TotalTime>
  <Words>516</Words>
  <Application>Microsoft Office PowerPoint</Application>
  <PresentationFormat>On-screen Show (16:9)</PresentationFormat>
  <Paragraphs>72</Paragraphs>
  <Slides>11</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Roboto</vt:lpstr>
      <vt:lpstr>Century Gothic</vt:lpstr>
      <vt:lpstr>Arial</vt:lpstr>
      <vt:lpstr>Roboto Slab</vt:lpstr>
      <vt:lpstr>Marina</vt:lpstr>
      <vt:lpstr>Business Transition Work</vt:lpstr>
      <vt:lpstr>PowerPoint Presentation</vt:lpstr>
      <vt:lpstr>Activity 1 - Create a document to answer the following:</vt:lpstr>
      <vt:lpstr>Example of a table you could use</vt:lpstr>
      <vt:lpstr>Activity 2 -Different types of Ownership</vt:lpstr>
      <vt:lpstr>Write down the characteristics, advantages and disadvantages of different types of ownership.</vt:lpstr>
      <vt:lpstr>Activity 3 - how to set up a limited company</vt:lpstr>
      <vt:lpstr>Activity 4 -Aims and Objectives</vt:lpstr>
      <vt:lpstr>Activity 5- Stakeholders</vt:lpstr>
      <vt:lpstr>Activity 6 – Marketing materials</vt:lpstr>
      <vt:lpstr>Activity 6- Growth market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 Transition Work</dc:title>
  <dc:creator>Geeta Nayer</dc:creator>
  <cp:lastModifiedBy>WARD T</cp:lastModifiedBy>
  <cp:revision>4</cp:revision>
  <dcterms:modified xsi:type="dcterms:W3CDTF">2024-06-21T06:38:39Z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0x01010033BC4799C171584BB8ECF02FFBB8A296</vt:lpwstr>
  </property>
</Properties>
</file>