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6" r:id="rId5"/>
    <p:sldId id="257" r:id="rId6"/>
    <p:sldId id="286" r:id="rId7"/>
    <p:sldId id="292" r:id="rId8"/>
    <p:sldId id="310" r:id="rId9"/>
    <p:sldId id="288" r:id="rId10"/>
    <p:sldId id="289" r:id="rId11"/>
    <p:sldId id="296" r:id="rId12"/>
    <p:sldId id="297" r:id="rId13"/>
    <p:sldId id="295" r:id="rId14"/>
    <p:sldId id="309" r:id="rId15"/>
    <p:sldId id="287" r:id="rId16"/>
    <p:sldId id="290" r:id="rId17"/>
    <p:sldId id="301" r:id="rId18"/>
    <p:sldId id="299" r:id="rId19"/>
    <p:sldId id="308" r:id="rId20"/>
    <p:sldId id="302" r:id="rId21"/>
    <p:sldId id="303" r:id="rId22"/>
    <p:sldId id="311" r:id="rId23"/>
    <p:sldId id="300" r:id="rId24"/>
    <p:sldId id="294" r:id="rId25"/>
    <p:sldId id="304" r:id="rId26"/>
    <p:sldId id="305" r:id="rId27"/>
    <p:sldId id="306" r:id="rId28"/>
    <p:sldId id="307" r:id="rId29"/>
    <p:sldId id="293" r:id="rId30"/>
    <p:sldId id="298" r:id="rId31"/>
    <p:sldId id="291" r:id="rId32"/>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864"/>
    <a:srgbClr val="DEEBF7"/>
    <a:srgbClr val="E6E6E6"/>
    <a:srgbClr val="9DC3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C317A6-B0D8-340D-1E44-E5F4D1EA2AAF}" v="44" dt="2026-06-09T08:14:07.176"/>
    <p1510:client id="{D2887317-01A2-4B09-A61E-A195E77CE6FA}" v="1" dt="2026-06-09T08:16:16.1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7" d="100"/>
          <a:sy n="47" d="100"/>
        </p:scale>
        <p:origin x="252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90073DE7-8B8D-4004-B7EC-45C389FE10EF}" type="datetimeFigureOut">
              <a:rPr lang="en-GB" smtClean="0"/>
              <a:t>09/06/2026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37545-FF7D-4F49-9E89-B24DBD6B9BBC}" type="slidenum">
              <a:rPr lang="en-GB" smtClean="0"/>
              <a:t>‹#›</a:t>
            </a:fld>
            <a:endParaRPr lang="en-GB"/>
          </a:p>
        </p:txBody>
      </p:sp>
    </p:spTree>
    <p:extLst>
      <p:ext uri="{BB962C8B-B14F-4D97-AF65-F5344CB8AC3E}">
        <p14:creationId xmlns:p14="http://schemas.microsoft.com/office/powerpoint/2010/main" val="22971767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0073DE7-8B8D-4004-B7EC-45C389FE10EF}" type="datetimeFigureOut">
              <a:rPr lang="en-GB" smtClean="0"/>
              <a:t>09/06/2026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37545-FF7D-4F49-9E89-B24DBD6B9BBC}" type="slidenum">
              <a:rPr lang="en-GB" smtClean="0"/>
              <a:t>‹#›</a:t>
            </a:fld>
            <a:endParaRPr lang="en-GB"/>
          </a:p>
        </p:txBody>
      </p:sp>
    </p:spTree>
    <p:extLst>
      <p:ext uri="{BB962C8B-B14F-4D97-AF65-F5344CB8AC3E}">
        <p14:creationId xmlns:p14="http://schemas.microsoft.com/office/powerpoint/2010/main" val="4256616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0073DE7-8B8D-4004-B7EC-45C389FE10EF}" type="datetimeFigureOut">
              <a:rPr lang="en-GB" smtClean="0"/>
              <a:t>09/06/2026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37545-FF7D-4F49-9E89-B24DBD6B9BBC}" type="slidenum">
              <a:rPr lang="en-GB" smtClean="0"/>
              <a:t>‹#›</a:t>
            </a:fld>
            <a:endParaRPr lang="en-GB"/>
          </a:p>
        </p:txBody>
      </p:sp>
    </p:spTree>
    <p:extLst>
      <p:ext uri="{BB962C8B-B14F-4D97-AF65-F5344CB8AC3E}">
        <p14:creationId xmlns:p14="http://schemas.microsoft.com/office/powerpoint/2010/main" val="4025177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0073DE7-8B8D-4004-B7EC-45C389FE10EF}" type="datetimeFigureOut">
              <a:rPr lang="en-GB" smtClean="0"/>
              <a:t>09/06/2026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37545-FF7D-4F49-9E89-B24DBD6B9BBC}" type="slidenum">
              <a:rPr lang="en-GB" smtClean="0"/>
              <a:t>‹#›</a:t>
            </a:fld>
            <a:endParaRPr lang="en-GB"/>
          </a:p>
        </p:txBody>
      </p:sp>
    </p:spTree>
    <p:extLst>
      <p:ext uri="{BB962C8B-B14F-4D97-AF65-F5344CB8AC3E}">
        <p14:creationId xmlns:p14="http://schemas.microsoft.com/office/powerpoint/2010/main" val="2424928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0073DE7-8B8D-4004-B7EC-45C389FE10EF}" type="datetimeFigureOut">
              <a:rPr lang="en-GB" smtClean="0"/>
              <a:t>09/06/2026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E337545-FF7D-4F49-9E89-B24DBD6B9BBC}" type="slidenum">
              <a:rPr lang="en-GB" smtClean="0"/>
              <a:t>‹#›</a:t>
            </a:fld>
            <a:endParaRPr lang="en-GB"/>
          </a:p>
        </p:txBody>
      </p:sp>
    </p:spTree>
    <p:extLst>
      <p:ext uri="{BB962C8B-B14F-4D97-AF65-F5344CB8AC3E}">
        <p14:creationId xmlns:p14="http://schemas.microsoft.com/office/powerpoint/2010/main" val="35672052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0073DE7-8B8D-4004-B7EC-45C389FE10EF}" type="datetimeFigureOut">
              <a:rPr lang="en-GB" smtClean="0"/>
              <a:t>09/06/2026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337545-FF7D-4F49-9E89-B24DBD6B9BBC}" type="slidenum">
              <a:rPr lang="en-GB" smtClean="0"/>
              <a:t>‹#›</a:t>
            </a:fld>
            <a:endParaRPr lang="en-GB"/>
          </a:p>
        </p:txBody>
      </p:sp>
    </p:spTree>
    <p:extLst>
      <p:ext uri="{BB962C8B-B14F-4D97-AF65-F5344CB8AC3E}">
        <p14:creationId xmlns:p14="http://schemas.microsoft.com/office/powerpoint/2010/main" val="37855163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073DE7-8B8D-4004-B7EC-45C389FE10EF}" type="datetimeFigureOut">
              <a:rPr lang="en-GB" smtClean="0"/>
              <a:t>09/06/2026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E337545-FF7D-4F49-9E89-B24DBD6B9BBC}" type="slidenum">
              <a:rPr lang="en-GB" smtClean="0"/>
              <a:t>‹#›</a:t>
            </a:fld>
            <a:endParaRPr lang="en-GB"/>
          </a:p>
        </p:txBody>
      </p:sp>
    </p:spTree>
    <p:extLst>
      <p:ext uri="{BB962C8B-B14F-4D97-AF65-F5344CB8AC3E}">
        <p14:creationId xmlns:p14="http://schemas.microsoft.com/office/powerpoint/2010/main" val="42327308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90073DE7-8B8D-4004-B7EC-45C389FE10EF}" type="datetimeFigureOut">
              <a:rPr lang="en-GB" smtClean="0"/>
              <a:t>09/06/2026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37545-FF7D-4F49-9E89-B24DBD6B9BBC}" type="slidenum">
              <a:rPr lang="en-GB" smtClean="0"/>
              <a:t>‹#›</a:t>
            </a:fld>
            <a:endParaRPr lang="en-GB"/>
          </a:p>
        </p:txBody>
      </p:sp>
    </p:spTree>
    <p:extLst>
      <p:ext uri="{BB962C8B-B14F-4D97-AF65-F5344CB8AC3E}">
        <p14:creationId xmlns:p14="http://schemas.microsoft.com/office/powerpoint/2010/main" val="17211317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90073DE7-8B8D-4004-B7EC-45C389FE10EF}" type="datetimeFigureOut">
              <a:rPr lang="en-GB" smtClean="0"/>
              <a:t>09/06/2026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37545-FF7D-4F49-9E89-B24DBD6B9BBC}" type="slidenum">
              <a:rPr lang="en-GB" smtClean="0"/>
              <a:t>‹#›</a:t>
            </a:fld>
            <a:endParaRPr lang="en-GB"/>
          </a:p>
        </p:txBody>
      </p:sp>
    </p:spTree>
    <p:extLst>
      <p:ext uri="{BB962C8B-B14F-4D97-AF65-F5344CB8AC3E}">
        <p14:creationId xmlns:p14="http://schemas.microsoft.com/office/powerpoint/2010/main" val="19388975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0073DE7-8B8D-4004-B7EC-45C389FE10EF}" type="datetimeFigureOut">
              <a:rPr lang="en-GB" smtClean="0"/>
              <a:t>09/06/2026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37545-FF7D-4F49-9E89-B24DBD6B9BBC}" type="slidenum">
              <a:rPr lang="en-GB" smtClean="0"/>
              <a:t>‹#›</a:t>
            </a:fld>
            <a:endParaRPr lang="en-GB"/>
          </a:p>
        </p:txBody>
      </p:sp>
    </p:spTree>
    <p:extLst>
      <p:ext uri="{BB962C8B-B14F-4D97-AF65-F5344CB8AC3E}">
        <p14:creationId xmlns:p14="http://schemas.microsoft.com/office/powerpoint/2010/main" val="1999874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0073DE7-8B8D-4004-B7EC-45C389FE10EF}" type="datetimeFigureOut">
              <a:rPr lang="en-GB" smtClean="0"/>
              <a:t>09/06/2026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37545-FF7D-4F49-9E89-B24DBD6B9BBC}" type="slidenum">
              <a:rPr lang="en-GB" smtClean="0"/>
              <a:t>‹#›</a:t>
            </a:fld>
            <a:endParaRPr lang="en-GB"/>
          </a:p>
        </p:txBody>
      </p:sp>
    </p:spTree>
    <p:extLst>
      <p:ext uri="{BB962C8B-B14F-4D97-AF65-F5344CB8AC3E}">
        <p14:creationId xmlns:p14="http://schemas.microsoft.com/office/powerpoint/2010/main" val="25333337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90073DE7-8B8D-4004-B7EC-45C389FE10EF}" type="datetimeFigureOut">
              <a:rPr lang="en-GB" smtClean="0"/>
              <a:t>09/06/2026</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0E337545-FF7D-4F49-9E89-B24DBD6B9BBC}" type="slidenum">
              <a:rPr lang="en-GB" smtClean="0"/>
              <a:t>‹#›</a:t>
            </a:fld>
            <a:endParaRPr lang="en-GB"/>
          </a:p>
        </p:txBody>
      </p:sp>
    </p:spTree>
    <p:extLst>
      <p:ext uri="{BB962C8B-B14F-4D97-AF65-F5344CB8AC3E}">
        <p14:creationId xmlns:p14="http://schemas.microsoft.com/office/powerpoint/2010/main" val="136560859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hedustonschool.org/page/?title=Extra%2DCurricular&amp;pid=65" TargetMode="Externa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s://www.thedustonschool.org/page/?title=Attendance&amp;pid=629"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hyperlink" Target="mailto:office@thedustonschool.org"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9576" y="5202944"/>
            <a:ext cx="5143500" cy="2391656"/>
          </a:xfrm>
        </p:spPr>
        <p:txBody>
          <a:bodyPr/>
          <a:lstStyle/>
          <a:p>
            <a:endParaRPr lang="en-GB"/>
          </a:p>
        </p:txBody>
      </p:sp>
      <p:sp>
        <p:nvSpPr>
          <p:cNvPr id="4" name="Rectangle 3"/>
          <p:cNvSpPr/>
          <p:nvPr/>
        </p:nvSpPr>
        <p:spPr>
          <a:xfrm>
            <a:off x="0" y="0"/>
            <a:ext cx="6858000" cy="9906000"/>
          </a:xfrm>
          <a:prstGeom prst="rect">
            <a:avLst/>
          </a:prstGeom>
          <a:gradFill flip="none" rotWithShape="1">
            <a:gsLst>
              <a:gs pos="30000">
                <a:schemeClr val="accent1">
                  <a:lumMod val="50000"/>
                  <a:shade val="30000"/>
                  <a:satMod val="115000"/>
                </a:schemeClr>
              </a:gs>
              <a:gs pos="50000">
                <a:schemeClr val="accent1">
                  <a:lumMod val="50000"/>
                  <a:shade val="67500"/>
                  <a:satMod val="115000"/>
                </a:schemeClr>
              </a:gs>
              <a:gs pos="69000">
                <a:schemeClr val="accent1">
                  <a:lumMod val="50000"/>
                  <a:shade val="100000"/>
                  <a:satMod val="115000"/>
                </a:schemeClr>
              </a:gs>
            </a:gsLst>
            <a:lin ang="135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6" name="TextBox 5"/>
          <p:cNvSpPr txBox="1"/>
          <p:nvPr/>
        </p:nvSpPr>
        <p:spPr>
          <a:xfrm>
            <a:off x="602920" y="9374858"/>
            <a:ext cx="6255079" cy="392415"/>
          </a:xfrm>
          <a:prstGeom prst="rect">
            <a:avLst/>
          </a:prstGeom>
          <a:noFill/>
        </p:spPr>
        <p:txBody>
          <a:bodyPr wrap="square" rtlCol="0">
            <a:spAutoFit/>
          </a:bodyPr>
          <a:lstStyle/>
          <a:p>
            <a:pPr algn="ctr"/>
            <a:r>
              <a:rPr lang="en-GB" sz="1950">
                <a:solidFill>
                  <a:schemeClr val="bg1"/>
                </a:solidFill>
                <a:latin typeface="Century Gothic" panose="020B0502020202020204" pitchFamily="34" charset="0"/>
              </a:rPr>
              <a:t>Resilience, Respect and Aspiration</a:t>
            </a:r>
          </a:p>
        </p:txBody>
      </p:sp>
      <p:sp>
        <p:nvSpPr>
          <p:cNvPr id="9" name="TextBox 8"/>
          <p:cNvSpPr txBox="1"/>
          <p:nvPr/>
        </p:nvSpPr>
        <p:spPr>
          <a:xfrm>
            <a:off x="1060800" y="3696247"/>
            <a:ext cx="4974468" cy="1142620"/>
          </a:xfrm>
          <a:prstGeom prst="rect">
            <a:avLst/>
          </a:prstGeom>
          <a:noFill/>
        </p:spPr>
        <p:txBody>
          <a:bodyPr wrap="square" lIns="91440" tIns="45720" rIns="91440" bIns="45720" rtlCol="0" anchor="t">
            <a:spAutoFit/>
          </a:bodyPr>
          <a:lstStyle/>
          <a:p>
            <a:pPr algn="ctr"/>
            <a:r>
              <a:rPr lang="en-US" sz="2275">
                <a:solidFill>
                  <a:schemeClr val="bg1"/>
                </a:solidFill>
                <a:latin typeface="Century Gothic" panose="020B0502020202020204" pitchFamily="34" charset="0"/>
              </a:rPr>
              <a:t>The Duston School                    Family Guide</a:t>
            </a:r>
          </a:p>
          <a:p>
            <a:pPr algn="ctr"/>
            <a:r>
              <a:rPr lang="en-US" sz="2250">
                <a:solidFill>
                  <a:schemeClr val="bg1"/>
                </a:solidFill>
                <a:latin typeface="Century Gothic"/>
              </a:rPr>
              <a:t>2026/7</a:t>
            </a:r>
            <a:endParaRPr lang="en-GB" sz="2275">
              <a:solidFill>
                <a:schemeClr val="bg1"/>
              </a:solidFill>
              <a:latin typeface="Century Gothic" panose="020B0502020202020204" pitchFamily="34" charset="0"/>
            </a:endParaRPr>
          </a:p>
        </p:txBody>
      </p:sp>
      <p:cxnSp>
        <p:nvCxnSpPr>
          <p:cNvPr id="11" name="Straight Connector 10"/>
          <p:cNvCxnSpPr/>
          <p:nvPr/>
        </p:nvCxnSpPr>
        <p:spPr>
          <a:xfrm>
            <a:off x="195494" y="0"/>
            <a:ext cx="0" cy="9906000"/>
          </a:xfrm>
          <a:prstGeom prst="line">
            <a:avLst/>
          </a:prstGeom>
          <a:ln w="1587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H="1" flipV="1">
            <a:off x="-66583" y="9101297"/>
            <a:ext cx="6936615" cy="30671"/>
          </a:xfrm>
          <a:prstGeom prst="line">
            <a:avLst/>
          </a:prstGeom>
          <a:ln w="1587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399207" y="0"/>
            <a:ext cx="0" cy="9906000"/>
          </a:xfrm>
          <a:prstGeom prst="line">
            <a:avLst/>
          </a:prstGeom>
          <a:ln w="952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2119262" y="4957365"/>
            <a:ext cx="2857933" cy="0"/>
          </a:xfrm>
          <a:prstGeom prst="line">
            <a:avLst/>
          </a:prstGeom>
          <a:ln w="317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566971" y="1557"/>
            <a:ext cx="0" cy="9906000"/>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pic>
        <p:nvPicPr>
          <p:cNvPr id="29" name="Picture 28"/>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2005336" y="1731107"/>
            <a:ext cx="3096584" cy="1140304"/>
          </a:xfrm>
          <a:prstGeom prst="rect">
            <a:avLst/>
          </a:prstGeom>
        </p:spPr>
      </p:pic>
    </p:spTree>
    <p:extLst>
      <p:ext uri="{BB962C8B-B14F-4D97-AF65-F5344CB8AC3E}">
        <p14:creationId xmlns:p14="http://schemas.microsoft.com/office/powerpoint/2010/main" val="26512826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381869" y="6793222"/>
            <a:ext cx="2040990" cy="256077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4" name="Rectangle 3"/>
          <p:cNvSpPr/>
          <p:nvPr/>
        </p:nvSpPr>
        <p:spPr>
          <a:xfrm>
            <a:off x="0" y="0"/>
            <a:ext cx="6858000" cy="1170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5" name="Rectangle 14"/>
          <p:cNvSpPr/>
          <p:nvPr/>
        </p:nvSpPr>
        <p:spPr>
          <a:xfrm>
            <a:off x="0" y="119758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cxnSp>
        <p:nvCxnSpPr>
          <p:cNvPr id="16" name="Straight Connector 15"/>
          <p:cNvCxnSpPr/>
          <p:nvPr/>
        </p:nvCxnSpPr>
        <p:spPr>
          <a:xfrm flipV="1">
            <a:off x="-4316" y="1170000"/>
            <a:ext cx="6862316" cy="16891"/>
          </a:xfrm>
          <a:prstGeom prst="line">
            <a:avLst/>
          </a:prstGeom>
          <a:ln w="889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24"/>
          <p:cNvPicPr>
            <a:picLocks noChangeAspect="1"/>
          </p:cNvPicPr>
          <p:nvPr/>
        </p:nvPicPr>
        <p:blipFill>
          <a:blip r:embed="rId3" cstate="print">
            <a:biLevel thresh="25000"/>
            <a:extLst>
              <a:ext uri="{28A0092B-C50C-407E-A947-70E740481C1C}">
                <a14:useLocalDpi xmlns:a14="http://schemas.microsoft.com/office/drawing/2010/main" val="0"/>
              </a:ext>
            </a:extLst>
          </a:blip>
          <a:stretch>
            <a:fillRect/>
          </a:stretch>
        </p:blipFill>
        <p:spPr>
          <a:xfrm>
            <a:off x="4688296" y="264826"/>
            <a:ext cx="1738918" cy="640349"/>
          </a:xfrm>
          <a:prstGeom prst="rect">
            <a:avLst/>
          </a:prstGeom>
        </p:spPr>
      </p:pic>
      <p:sp>
        <p:nvSpPr>
          <p:cNvPr id="9" name="TextBox 8"/>
          <p:cNvSpPr txBox="1"/>
          <p:nvPr/>
        </p:nvSpPr>
        <p:spPr>
          <a:xfrm>
            <a:off x="281456" y="564488"/>
            <a:ext cx="4601496" cy="400110"/>
          </a:xfrm>
          <a:prstGeom prst="rect">
            <a:avLst/>
          </a:prstGeom>
          <a:noFill/>
        </p:spPr>
        <p:txBody>
          <a:bodyPr wrap="square" rtlCol="0">
            <a:spAutoFit/>
          </a:bodyPr>
          <a:lstStyle/>
          <a:p>
            <a:r>
              <a:rPr lang="en-GB" sz="2000">
                <a:solidFill>
                  <a:schemeClr val="bg1"/>
                </a:solidFill>
                <a:latin typeface="Century Gothic" panose="020B0502020202020204" pitchFamily="34" charset="0"/>
              </a:rPr>
              <a:t>Principal’s Welcome</a:t>
            </a:r>
          </a:p>
        </p:txBody>
      </p:sp>
      <p:sp>
        <p:nvSpPr>
          <p:cNvPr id="19" name="TextBox 18"/>
          <p:cNvSpPr txBox="1"/>
          <p:nvPr/>
        </p:nvSpPr>
        <p:spPr>
          <a:xfrm>
            <a:off x="281456" y="6147639"/>
            <a:ext cx="4137280" cy="3526350"/>
          </a:xfrm>
          <a:prstGeom prst="rect">
            <a:avLst/>
          </a:prstGeom>
          <a:noFill/>
        </p:spPr>
        <p:txBody>
          <a:bodyPr wrap="square" lIns="91440" tIns="45720" rIns="91440" bIns="45720" rtlCol="0" anchor="t">
            <a:spAutoFit/>
          </a:bodyPr>
          <a:lstStyle/>
          <a:p>
            <a:pPr>
              <a:lnSpc>
                <a:spcPts val="1275"/>
              </a:lnSpc>
              <a:spcAft>
                <a:spcPts val="750"/>
              </a:spcAft>
            </a:pPr>
            <a:r>
              <a:rPr lang="en-GB" sz="1200" kern="1400">
                <a:solidFill>
                  <a:srgbClr val="000000"/>
                </a:solidFill>
                <a:cs typeface="Arial"/>
              </a:rPr>
              <a:t>A key factor in ensuring your child is successful at The Duston School is the level of overall co-operation and communication between the parental body and the school. We will endeavour to communicate successes, both holistically and on an individual pupil level, whenever we can. Underpinning all that we do are incredibly high expectations and we will, via an array of channels, directly communicate any issues with you. A crucial person in your child’s school career is their form tutor and I would encourage all parents to develop a professional working relationship with this key advocate for your child.</a:t>
            </a:r>
          </a:p>
          <a:p>
            <a:pPr>
              <a:lnSpc>
                <a:spcPts val="1275"/>
              </a:lnSpc>
              <a:spcAft>
                <a:spcPts val="750"/>
              </a:spcAft>
            </a:pPr>
            <a:r>
              <a:rPr lang="en-GB" sz="1200" kern="1400">
                <a:solidFill>
                  <a:srgbClr val="000000"/>
                </a:solidFill>
                <a:cs typeface="Arial"/>
              </a:rPr>
              <a:t>I look forward to meeting and welcoming you to the school.</a:t>
            </a:r>
            <a:endParaRPr lang="en-GB" sz="1200" kern="1400">
              <a:solidFill>
                <a:srgbClr val="000000"/>
              </a:solidFill>
              <a:ea typeface="Calibri"/>
              <a:cs typeface="Arial"/>
            </a:endParaRPr>
          </a:p>
          <a:p>
            <a:pPr>
              <a:lnSpc>
                <a:spcPct val="119000"/>
              </a:lnSpc>
              <a:spcAft>
                <a:spcPts val="600"/>
              </a:spcAft>
            </a:pPr>
            <a:r>
              <a:rPr lang="en-US" sz="1200" kern="1400" err="1">
                <a:solidFill>
                  <a:srgbClr val="000000"/>
                </a:solidFill>
                <a:cs typeface="Arial"/>
              </a:rPr>
              <a:t>Mr</a:t>
            </a:r>
            <a:r>
              <a:rPr lang="en-US" sz="1200" kern="1400">
                <a:solidFill>
                  <a:srgbClr val="000000"/>
                </a:solidFill>
                <a:cs typeface="Arial"/>
              </a:rPr>
              <a:t> S Strickland                                                                                                                                     </a:t>
            </a:r>
            <a:r>
              <a:rPr lang="en-US" sz="1200" b="1" kern="1400">
                <a:solidFill>
                  <a:srgbClr val="000000"/>
                </a:solidFill>
                <a:cs typeface="Arial"/>
              </a:rPr>
              <a:t>Principal /CEO The Duston School </a:t>
            </a:r>
            <a:endParaRPr lang="en-US" sz="1200" kern="1400">
              <a:solidFill>
                <a:srgbClr val="000000"/>
              </a:solidFill>
              <a:cs typeface="Arial"/>
            </a:endParaRPr>
          </a:p>
          <a:p>
            <a:pPr>
              <a:lnSpc>
                <a:spcPct val="119000"/>
              </a:lnSpc>
              <a:spcAft>
                <a:spcPts val="600"/>
              </a:spcAft>
            </a:pPr>
            <a:endParaRPr lang="en-US" sz="1100" kern="1400">
              <a:solidFill>
                <a:srgbClr val="000000"/>
              </a:solidFill>
              <a:latin typeface="Calibri" panose="020F0502020204030204" pitchFamily="34" charset="0"/>
            </a:endParaRPr>
          </a:p>
          <a:p>
            <a:endParaRPr lang="en-US" sz="975">
              <a:solidFill>
                <a:srgbClr val="203864"/>
              </a:solidFill>
              <a:latin typeface="Century Gothic" panose="020B0502020202020204" pitchFamily="34" charset="0"/>
            </a:endParaRPr>
          </a:p>
          <a:p>
            <a:endParaRPr lang="en-US" sz="975">
              <a:solidFill>
                <a:srgbClr val="203864"/>
              </a:solidFill>
              <a:latin typeface="Century Gothic" panose="020B0502020202020204" pitchFamily="34" charset="0"/>
            </a:endParaRPr>
          </a:p>
          <a:p>
            <a:endParaRPr lang="en-GB" sz="975">
              <a:solidFill>
                <a:srgbClr val="203864"/>
              </a:solidFill>
              <a:latin typeface="Century Gothic" panose="020B0502020202020204" pitchFamily="34" charset="0"/>
            </a:endParaRPr>
          </a:p>
          <a:p>
            <a:endParaRPr lang="en-GB" sz="975">
              <a:solidFill>
                <a:srgbClr val="203864"/>
              </a:solidFill>
              <a:latin typeface="Century Gothic" panose="020B0502020202020204" pitchFamily="34" charset="0"/>
            </a:endParaRPr>
          </a:p>
        </p:txBody>
      </p:sp>
      <p:sp>
        <p:nvSpPr>
          <p:cNvPr id="3" name="Rectangle 2"/>
          <p:cNvSpPr/>
          <p:nvPr/>
        </p:nvSpPr>
        <p:spPr>
          <a:xfrm>
            <a:off x="281457" y="1734488"/>
            <a:ext cx="6097632" cy="4567917"/>
          </a:xfrm>
          <a:prstGeom prst="rect">
            <a:avLst/>
          </a:prstGeom>
        </p:spPr>
        <p:txBody>
          <a:bodyPr wrap="square" lIns="91440" tIns="45720" rIns="91440" bIns="45720" anchor="t">
            <a:spAutoFit/>
          </a:bodyPr>
          <a:lstStyle/>
          <a:p>
            <a:pPr>
              <a:lnSpc>
                <a:spcPts val="1275"/>
              </a:lnSpc>
              <a:spcAft>
                <a:spcPts val="750"/>
              </a:spcAft>
            </a:pPr>
            <a:r>
              <a:rPr lang="en-GB" sz="1200" kern="1400">
                <a:solidFill>
                  <a:srgbClr val="000000"/>
                </a:solidFill>
                <a:cs typeface="Arial"/>
              </a:rPr>
              <a:t>I thank you for selecting The Duston School and entrusting me and my staff with your child and their educational development. I warmly welcome you to The Duston School, which is part of The Luminara Education Trust. As Principal I take great pride in leading the school and supporting your child in their educational journey. The school mantra, ‘Knowledge itself is power,’ sits at the core of my own educational philosophy and influences all that we do. As a staffing body, we seek to get to know our pupils fully and the school community views itself as a family. I also firmly believe, as a parent myself, that if something is not good enough for my children then it certainly is not good enough for yours. As a parent your children are central to your life and, as a school, they carry just as much importance to us.</a:t>
            </a:r>
          </a:p>
          <a:p>
            <a:pPr>
              <a:lnSpc>
                <a:spcPts val="1275"/>
              </a:lnSpc>
              <a:spcAft>
                <a:spcPts val="750"/>
              </a:spcAft>
            </a:pPr>
            <a:r>
              <a:rPr lang="en-GB" sz="1200" kern="1400">
                <a:solidFill>
                  <a:srgbClr val="000000"/>
                </a:solidFill>
                <a:cs typeface="Arial"/>
              </a:rPr>
              <a:t>The Duston School’s educational philosophy is encapsulated by our mission statement, which is our aspiration for all of our pupils:</a:t>
            </a:r>
            <a:endParaRPr lang="en-GB" sz="1200" kern="1400">
              <a:solidFill>
                <a:srgbClr val="000000"/>
              </a:solidFill>
              <a:ea typeface="Calibri"/>
              <a:cs typeface="Arial"/>
            </a:endParaRPr>
          </a:p>
          <a:p>
            <a:pPr>
              <a:lnSpc>
                <a:spcPts val="1275"/>
              </a:lnSpc>
              <a:spcAft>
                <a:spcPts val="750"/>
              </a:spcAft>
            </a:pPr>
            <a:r>
              <a:rPr lang="en-GB" sz="1200" b="1" i="1" kern="1400">
                <a:solidFill>
                  <a:srgbClr val="000000"/>
                </a:solidFill>
                <a:cs typeface="Arial"/>
              </a:rPr>
              <a:t>‘Our core aim is to help pupils climb the tree of knowledge so they can access University, Higher Education, Employment or an Apprenticeship and be the very best edit of themselves. All pupils are inspired to Dream – Believe – Achieve.’</a:t>
            </a:r>
            <a:endParaRPr lang="en-GB" sz="1200" b="1" i="1" kern="1400">
              <a:solidFill>
                <a:srgbClr val="000000"/>
              </a:solidFill>
              <a:ea typeface="Calibri"/>
              <a:cs typeface="Arial"/>
            </a:endParaRPr>
          </a:p>
          <a:p>
            <a:pPr>
              <a:lnSpc>
                <a:spcPts val="1275"/>
              </a:lnSpc>
              <a:spcAft>
                <a:spcPts val="750"/>
              </a:spcAft>
            </a:pPr>
            <a:r>
              <a:rPr lang="en-GB" sz="1200" kern="1400">
                <a:solidFill>
                  <a:srgbClr val="000000"/>
                </a:solidFill>
                <a:cs typeface="Arial"/>
              </a:rPr>
              <a:t>We believe that education should provide our young people with both the currency and character to succeed. We work relentlessly to nurture our pupils to unlock and achieve their potential. Our pupils are actively encouraged to make a valuable contribution to society and thrive in a mutually supportive environment. All of our pupils are educated to enter the adult world with a strong moral compass, a real sense of resilience and to be armed with the key transferable skills that will allow them to succeed in an ever changing and fast paced globalised labour market. Our curriculum is broadly traditional in nature and built upon the premise that knowledge is the ultimate key to academic success. We endeavour to help our pupils gain the highest qualifications, acquire flexible life-long learning skills, and be ready to act responsibly as global citizens. We also promote the character development of our pupils, with a real focus on values and virtues that will support them through their school journey and into adult life. </a:t>
            </a:r>
            <a:endParaRPr lang="en-GB" sz="1200" kern="1400">
              <a:solidFill>
                <a:srgbClr val="000000"/>
              </a:solidFill>
              <a:ea typeface="Calibri"/>
              <a:cs typeface="Arial" panose="020B0604020202020204" pitchFamily="34" charset="0"/>
            </a:endParaRPr>
          </a:p>
        </p:txBody>
      </p:sp>
    </p:spTree>
    <p:extLst>
      <p:ext uri="{BB962C8B-B14F-4D97-AF65-F5344CB8AC3E}">
        <p14:creationId xmlns:p14="http://schemas.microsoft.com/office/powerpoint/2010/main" val="41226918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6858000" cy="1170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5" name="Rectangle 14"/>
          <p:cNvSpPr/>
          <p:nvPr/>
        </p:nvSpPr>
        <p:spPr>
          <a:xfrm>
            <a:off x="0" y="119758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cxnSp>
        <p:nvCxnSpPr>
          <p:cNvPr id="16" name="Straight Connector 15"/>
          <p:cNvCxnSpPr/>
          <p:nvPr/>
        </p:nvCxnSpPr>
        <p:spPr>
          <a:xfrm flipV="1">
            <a:off x="-4316" y="1170000"/>
            <a:ext cx="6862316" cy="16891"/>
          </a:xfrm>
          <a:prstGeom prst="line">
            <a:avLst/>
          </a:prstGeom>
          <a:ln w="889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24"/>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4688296" y="264826"/>
            <a:ext cx="1738918" cy="640349"/>
          </a:xfrm>
          <a:prstGeom prst="rect">
            <a:avLst/>
          </a:prstGeom>
        </p:spPr>
      </p:pic>
      <p:sp>
        <p:nvSpPr>
          <p:cNvPr id="9" name="TextBox 8"/>
          <p:cNvSpPr txBox="1"/>
          <p:nvPr/>
        </p:nvSpPr>
        <p:spPr>
          <a:xfrm>
            <a:off x="281456" y="564488"/>
            <a:ext cx="4601496" cy="1015663"/>
          </a:xfrm>
          <a:prstGeom prst="rect">
            <a:avLst/>
          </a:prstGeom>
          <a:noFill/>
        </p:spPr>
        <p:txBody>
          <a:bodyPr wrap="square" rtlCol="0">
            <a:spAutoFit/>
          </a:bodyPr>
          <a:lstStyle/>
          <a:p>
            <a:r>
              <a:rPr lang="en-GB" sz="2000">
                <a:solidFill>
                  <a:schemeClr val="bg1"/>
                </a:solidFill>
                <a:latin typeface="Century Gothic" panose="020B0502020202020204" pitchFamily="34" charset="0"/>
              </a:rPr>
              <a:t>TDS Ethos &amp; Values</a:t>
            </a: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19" name="TextBox 18"/>
          <p:cNvSpPr txBox="1"/>
          <p:nvPr/>
        </p:nvSpPr>
        <p:spPr>
          <a:xfrm>
            <a:off x="281455" y="1637137"/>
            <a:ext cx="6263723" cy="7825219"/>
          </a:xfrm>
          <a:prstGeom prst="rect">
            <a:avLst/>
          </a:prstGeom>
          <a:noFill/>
        </p:spPr>
        <p:txBody>
          <a:bodyPr wrap="square" lIns="91440" tIns="45720" rIns="91440" bIns="45720" rtlCol="0" anchor="t">
            <a:spAutoFit/>
          </a:bodyPr>
          <a:lstStyle/>
          <a:p>
            <a:pPr algn="just">
              <a:lnSpc>
                <a:spcPts val="1275"/>
              </a:lnSpc>
              <a:spcAft>
                <a:spcPts val="750"/>
              </a:spcAft>
            </a:pPr>
            <a:r>
              <a:rPr lang="en-GB" sz="1200" kern="1400">
                <a:solidFill>
                  <a:srgbClr val="000000"/>
                </a:solidFill>
                <a:cs typeface="Arial"/>
              </a:rPr>
              <a:t>At The Duston School a heavy emphasis is placed on the role of the tutor, who pupils meet every day. The tutor acts as the primary advocate for their tutees and, in many respects, acts as their Duston School parent. This is the person that parents/guardians will primarily have contact with to discuss their child's education.</a:t>
            </a:r>
            <a:endParaRPr lang="en-US"/>
          </a:p>
          <a:p>
            <a:pPr algn="just">
              <a:lnSpc>
                <a:spcPts val="1275"/>
              </a:lnSpc>
              <a:spcAft>
                <a:spcPts val="750"/>
              </a:spcAft>
            </a:pPr>
            <a:r>
              <a:rPr lang="en-GB" sz="1200" kern="1400">
                <a:solidFill>
                  <a:srgbClr val="000000"/>
                </a:solidFill>
                <a:cs typeface="Arial"/>
              </a:rPr>
              <a:t>The Duston School is built upon three core values: Resilience, Respect and Aspiration. We expect all of our pupils to exhibit and display these core traits in their daily life at the school, within the wider community and as they move into the next phase of their life once they leave our educational setting.</a:t>
            </a:r>
            <a:endParaRPr lang="en-GB" sz="1200" kern="1400">
              <a:solidFill>
                <a:srgbClr val="000000"/>
              </a:solidFill>
              <a:ea typeface="Calibri"/>
              <a:cs typeface="Arial"/>
            </a:endParaRPr>
          </a:p>
          <a:p>
            <a:pPr algn="just">
              <a:lnSpc>
                <a:spcPts val="1275"/>
              </a:lnSpc>
              <a:spcAft>
                <a:spcPts val="750"/>
              </a:spcAft>
            </a:pPr>
            <a:r>
              <a:rPr lang="en-GB" sz="1200" kern="1400">
                <a:solidFill>
                  <a:srgbClr val="000000"/>
                </a:solidFill>
                <a:cs typeface="Arial"/>
              </a:rPr>
              <a:t>The Duston School community was canvassed to help create our school mantra, ‘Knowledge itself is power.’ This echoes the words of Kofi Annan, “Knowledge is power. Information is liberating. Education is the premise of progress, in every society, in every family.” Knowledge provides us with the power to help others, in a variety of ways. It is also something that is good for our own self-esteem. In addition, knowledge imbues us with authority and enables us to act and interact with others in a more moral way. </a:t>
            </a:r>
            <a:endParaRPr lang="en-GB" sz="1200" kern="1400">
              <a:solidFill>
                <a:srgbClr val="000000"/>
              </a:solidFill>
              <a:ea typeface="Calibri"/>
              <a:cs typeface="Arial"/>
            </a:endParaRPr>
          </a:p>
          <a:p>
            <a:pPr algn="just">
              <a:lnSpc>
                <a:spcPts val="1275"/>
              </a:lnSpc>
              <a:spcAft>
                <a:spcPts val="750"/>
              </a:spcAft>
            </a:pPr>
            <a:r>
              <a:rPr lang="en-GB" sz="1200" kern="1400">
                <a:solidFill>
                  <a:srgbClr val="000000"/>
                </a:solidFill>
                <a:ea typeface="Calibri"/>
                <a:cs typeface="Arial"/>
              </a:rPr>
              <a:t>The Duston School is a highly successful establishment, that has consistently performed well on a national scale. Its successes are built upon a number of core foundations, notably:</a:t>
            </a:r>
            <a:endParaRPr lang="en-GB" sz="1200" kern="1400">
              <a:solidFill>
                <a:srgbClr val="000000"/>
              </a:solidFill>
              <a:ea typeface="Calibri" panose="020F0502020204030204"/>
              <a:cs typeface="Arial" panose="020B0604020202020204" pitchFamily="34" charset="0"/>
            </a:endParaRPr>
          </a:p>
          <a:p>
            <a:pPr algn="just">
              <a:lnSpc>
                <a:spcPts val="1275"/>
              </a:lnSpc>
              <a:spcAft>
                <a:spcPts val="750"/>
              </a:spcAft>
            </a:pPr>
            <a:endParaRPr lang="en-GB" sz="1200" kern="1400">
              <a:solidFill>
                <a:srgbClr val="000000"/>
              </a:solidFill>
              <a:ea typeface="Calibri" panose="020F0502020204030204"/>
              <a:cs typeface="Arial" panose="020B0604020202020204" pitchFamily="34" charset="0"/>
            </a:endParaRPr>
          </a:p>
          <a:p>
            <a:r>
              <a:rPr lang="en-GB" sz="1200" kern="1400">
                <a:solidFill>
                  <a:srgbClr val="000000"/>
                </a:solidFill>
                <a:latin typeface="Calibri"/>
                <a:ea typeface="Calibri" panose="020F0502020204030204"/>
                <a:cs typeface="Times New Roman"/>
              </a:rPr>
              <a:t>1. A strong emphasis on a knowledge-rich, academically rigorous curriculum, where pupils are challenged and supported to achieve their best, with a clear focus on preparation for further education and life beyond school.</a:t>
            </a:r>
            <a:endParaRPr lang="en-GB" sz="1200">
              <a:latin typeface="Calibri"/>
              <a:ea typeface="Calibri"/>
              <a:cs typeface="Calibri"/>
            </a:endParaRPr>
          </a:p>
          <a:p>
            <a:endParaRPr lang="en-GB" sz="1200">
              <a:ea typeface="Calibri"/>
              <a:cs typeface="Calibri"/>
            </a:endParaRPr>
          </a:p>
          <a:p>
            <a:r>
              <a:rPr lang="en-GB" sz="1200" kern="1400">
                <a:solidFill>
                  <a:srgbClr val="000000"/>
                </a:solidFill>
                <a:latin typeface="Calibri"/>
                <a:ea typeface="Calibri" panose="020F0502020204030204"/>
                <a:cs typeface="Times New Roman"/>
              </a:rPr>
              <a:t>2. High standards of behaviour, built upon a consistent and structured approach. Classrooms are calm and orderly, creating an atmosphere where learning can thrive and every child can focus without distraction.</a:t>
            </a:r>
            <a:endParaRPr lang="en-GB" sz="1200">
              <a:latin typeface="Calibri"/>
              <a:ea typeface="Calibri"/>
              <a:cs typeface="Calibri"/>
            </a:endParaRPr>
          </a:p>
          <a:p>
            <a:endParaRPr lang="en-GB" sz="1200">
              <a:ea typeface="Calibri"/>
              <a:cs typeface="Calibri"/>
            </a:endParaRPr>
          </a:p>
          <a:p>
            <a:r>
              <a:rPr lang="en-GB" sz="1200" kern="1400">
                <a:solidFill>
                  <a:srgbClr val="000000"/>
                </a:solidFill>
                <a:latin typeface="Calibri"/>
                <a:ea typeface="Calibri" panose="020F0502020204030204"/>
                <a:cs typeface="Times New Roman"/>
              </a:rPr>
              <a:t>3. A supportive environment for children and staff, built upon a positive approach to inclusion. This is underpinned by strong approaches to SEND and our internal Positive Impact Centre.</a:t>
            </a:r>
            <a:endParaRPr lang="en-GB" sz="1200" kern="1400">
              <a:latin typeface="Calibri"/>
              <a:ea typeface="Calibri"/>
              <a:cs typeface="Times New Roman"/>
            </a:endParaRPr>
          </a:p>
          <a:p>
            <a:endParaRPr lang="en-GB" sz="1200" kern="1400">
              <a:solidFill>
                <a:srgbClr val="000000"/>
              </a:solidFill>
              <a:latin typeface="Calibri"/>
              <a:ea typeface="Calibri" panose="020F0502020204030204"/>
              <a:cs typeface="Times New Roman"/>
            </a:endParaRPr>
          </a:p>
          <a:p>
            <a:r>
              <a:rPr lang="en-GB" sz="1200" kern="1400">
                <a:solidFill>
                  <a:srgbClr val="000000"/>
                </a:solidFill>
                <a:latin typeface="Calibri"/>
                <a:ea typeface="Calibri" panose="020F0502020204030204"/>
                <a:cs typeface="Times New Roman"/>
              </a:rPr>
              <a:t>4. The school places a strong emphasis on personal responsibility, resilience, and respect. Character education is embedded throughout the curriculum, preparing pupils to become thoughtful, engaged citizens.</a:t>
            </a:r>
            <a:endParaRPr lang="en-GB" sz="1200">
              <a:latin typeface="Calibri"/>
              <a:ea typeface="Calibri"/>
              <a:cs typeface="Calibri"/>
            </a:endParaRPr>
          </a:p>
          <a:p>
            <a:endParaRPr lang="en-GB" sz="1200">
              <a:ea typeface="Calibri"/>
              <a:cs typeface="Calibri"/>
            </a:endParaRPr>
          </a:p>
          <a:p>
            <a:r>
              <a:rPr lang="en-GB" sz="1200" kern="1400">
                <a:solidFill>
                  <a:srgbClr val="000000"/>
                </a:solidFill>
                <a:latin typeface="Calibri"/>
                <a:ea typeface="Calibri" panose="020F0502020204030204"/>
                <a:cs typeface="Times New Roman"/>
              </a:rPr>
              <a:t>5. A strong and clear vision, combined with consistent leadership. The Duston School is  recognised for its model of clarity, structure, and ambition.</a:t>
            </a:r>
            <a:endParaRPr lang="en-GB" sz="1200">
              <a:latin typeface="Calibri"/>
              <a:ea typeface="Calibri" panose="020F0502020204030204"/>
              <a:cs typeface="Calibri" panose="020F0502020204030204"/>
            </a:endParaRPr>
          </a:p>
          <a:p>
            <a:endParaRPr lang="en-GB" sz="1200">
              <a:ea typeface="Calibri" panose="020F0502020204030204"/>
              <a:cs typeface="Calibri" panose="020F0502020204030204"/>
            </a:endParaRPr>
          </a:p>
          <a:p>
            <a:r>
              <a:rPr lang="en-GB" sz="1200" kern="1400">
                <a:solidFill>
                  <a:srgbClr val="000000"/>
                </a:solidFill>
                <a:latin typeface="Calibri"/>
                <a:ea typeface="Calibri" panose="020F0502020204030204"/>
                <a:cs typeface="Times New Roman"/>
              </a:rPr>
              <a:t>6. A commitment to high standards has created a culture of aspiration and excellence for all.</a:t>
            </a:r>
            <a:endParaRPr lang="en-GB" sz="1200">
              <a:latin typeface="Calibri"/>
              <a:ea typeface="Calibri" panose="020F0502020204030204"/>
              <a:cs typeface="Calibri" panose="020F0502020204030204"/>
            </a:endParaRPr>
          </a:p>
          <a:p>
            <a:pPr>
              <a:lnSpc>
                <a:spcPts val="1275"/>
              </a:lnSpc>
              <a:spcAft>
                <a:spcPts val="750"/>
              </a:spcAft>
            </a:pPr>
            <a:endParaRPr lang="en-GB" sz="1200" kern="1400">
              <a:solidFill>
                <a:srgbClr val="000000"/>
              </a:solidFill>
              <a:ea typeface="Calibri" panose="020F0502020204030204"/>
              <a:cs typeface="Arial" panose="020B0604020202020204" pitchFamily="34" charset="0"/>
            </a:endParaRPr>
          </a:p>
          <a:p>
            <a:pPr>
              <a:lnSpc>
                <a:spcPts val="1275"/>
              </a:lnSpc>
              <a:spcAft>
                <a:spcPts val="750"/>
              </a:spcAft>
            </a:pPr>
            <a:endParaRPr lang="en-GB" sz="1200" kern="1400">
              <a:solidFill>
                <a:srgbClr val="000000"/>
              </a:solidFill>
              <a:ea typeface="Calibri" panose="020F0502020204030204"/>
              <a:cs typeface="Arial" panose="020B0604020202020204" pitchFamily="34" charset="0"/>
            </a:endParaRPr>
          </a:p>
          <a:p>
            <a:endParaRPr lang="en-US" sz="1000" kern="1400">
              <a:solidFill>
                <a:srgbClr val="000000"/>
              </a:solidFill>
              <a:ea typeface="Calibri"/>
              <a:cs typeface="Arial" panose="020B0604020202020204" pitchFamily="34" charset="0"/>
            </a:endParaRPr>
          </a:p>
        </p:txBody>
      </p:sp>
    </p:spTree>
    <p:extLst>
      <p:ext uri="{BB962C8B-B14F-4D97-AF65-F5344CB8AC3E}">
        <p14:creationId xmlns:p14="http://schemas.microsoft.com/office/powerpoint/2010/main" val="15354365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6858000" cy="1170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5" name="Rectangle 14"/>
          <p:cNvSpPr/>
          <p:nvPr/>
        </p:nvSpPr>
        <p:spPr>
          <a:xfrm>
            <a:off x="0" y="119758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cxnSp>
        <p:nvCxnSpPr>
          <p:cNvPr id="16" name="Straight Connector 15"/>
          <p:cNvCxnSpPr/>
          <p:nvPr/>
        </p:nvCxnSpPr>
        <p:spPr>
          <a:xfrm flipV="1">
            <a:off x="-4316" y="1170000"/>
            <a:ext cx="6862316" cy="16891"/>
          </a:xfrm>
          <a:prstGeom prst="line">
            <a:avLst/>
          </a:prstGeom>
          <a:ln w="889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24"/>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4688296" y="264826"/>
            <a:ext cx="1738918" cy="640349"/>
          </a:xfrm>
          <a:prstGeom prst="rect">
            <a:avLst/>
          </a:prstGeom>
        </p:spPr>
      </p:pic>
      <p:sp>
        <p:nvSpPr>
          <p:cNvPr id="9" name="TextBox 8"/>
          <p:cNvSpPr txBox="1"/>
          <p:nvPr/>
        </p:nvSpPr>
        <p:spPr>
          <a:xfrm>
            <a:off x="281456" y="564488"/>
            <a:ext cx="4601496" cy="1015663"/>
          </a:xfrm>
          <a:prstGeom prst="rect">
            <a:avLst/>
          </a:prstGeom>
          <a:noFill/>
        </p:spPr>
        <p:txBody>
          <a:bodyPr wrap="square" rtlCol="0">
            <a:spAutoFit/>
          </a:bodyPr>
          <a:lstStyle/>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19" name="TextBox 18"/>
          <p:cNvSpPr txBox="1"/>
          <p:nvPr/>
        </p:nvSpPr>
        <p:spPr>
          <a:xfrm>
            <a:off x="281455" y="1526773"/>
            <a:ext cx="6263723" cy="8015015"/>
          </a:xfrm>
          <a:prstGeom prst="rect">
            <a:avLst/>
          </a:prstGeom>
          <a:noFill/>
        </p:spPr>
        <p:txBody>
          <a:bodyPr wrap="square" lIns="91440" tIns="45720" rIns="91440" bIns="45720" rtlCol="0" anchor="t">
            <a:spAutoFit/>
          </a:bodyPr>
          <a:lstStyle/>
          <a:p>
            <a:r>
              <a:rPr lang="en-US" sz="1200" b="1">
                <a:solidFill>
                  <a:srgbClr val="383B41"/>
                </a:solidFill>
                <a:highlight>
                  <a:srgbClr val="FFFFFF"/>
                </a:highlight>
                <a:latin typeface="Lato"/>
                <a:ea typeface="Lato"/>
                <a:cs typeface="Lato"/>
              </a:rPr>
              <a:t>Why is Character Education Important?</a:t>
            </a:r>
            <a:endParaRPr lang="en-US"/>
          </a:p>
          <a:p>
            <a:endParaRPr lang="en-US" sz="1200" b="1">
              <a:solidFill>
                <a:srgbClr val="383B41"/>
              </a:solidFill>
              <a:highlight>
                <a:srgbClr val="FFFFFF"/>
              </a:highlight>
              <a:latin typeface="Lato"/>
              <a:ea typeface="Lato"/>
              <a:cs typeface="Lato"/>
            </a:endParaRPr>
          </a:p>
          <a:p>
            <a:r>
              <a:rPr lang="en-US" sz="1200">
                <a:solidFill>
                  <a:srgbClr val="383B41"/>
                </a:solidFill>
                <a:highlight>
                  <a:srgbClr val="FFFFFF"/>
                </a:highlight>
                <a:latin typeface="Lato"/>
                <a:ea typeface="Lato"/>
                <a:cs typeface="Lato"/>
              </a:rPr>
              <a:t>The choices an individual makes determines their future, and the purpose of developing good character is the ability to make good choices. Character allows us to flourish as individuals, and as a wider society. This is why the development of character, as well as achieving academic attainment, should be the purpose of education.</a:t>
            </a:r>
            <a:endParaRPr lang="en-US">
              <a:solidFill>
                <a:srgbClr val="000000"/>
              </a:solidFill>
              <a:latin typeface="Calibri" panose="020F0502020204030204"/>
              <a:ea typeface="Calibri" panose="020F0502020204030204"/>
              <a:cs typeface="Calibri" panose="020F0502020204030204"/>
            </a:endParaRPr>
          </a:p>
          <a:p>
            <a:br>
              <a:rPr lang="en-US" sz="1200">
                <a:highlight>
                  <a:srgbClr val="FFFFFF"/>
                </a:highlight>
                <a:latin typeface="Lato"/>
                <a:ea typeface="Lato"/>
                <a:cs typeface="Lato"/>
              </a:rPr>
            </a:br>
            <a:r>
              <a:rPr lang="en-US" sz="1200">
                <a:solidFill>
                  <a:srgbClr val="383B41"/>
                </a:solidFill>
                <a:highlight>
                  <a:srgbClr val="FFFFFF"/>
                </a:highlight>
                <a:latin typeface="Lato"/>
                <a:ea typeface="Lato"/>
                <a:cs typeface="Lato"/>
              </a:rPr>
              <a:t>“Character becomes your destiny,” Lao Tzu, Philosopher</a:t>
            </a:r>
            <a:endParaRPr lang="en-US">
              <a:ea typeface="Calibri"/>
              <a:cs typeface="Calibri"/>
            </a:endParaRPr>
          </a:p>
          <a:p>
            <a:endParaRPr lang="en-US" sz="1200">
              <a:solidFill>
                <a:srgbClr val="383B41"/>
              </a:solidFill>
              <a:highlight>
                <a:srgbClr val="FFFFFF"/>
              </a:highlight>
              <a:latin typeface="Lato"/>
              <a:ea typeface="Lato"/>
              <a:cs typeface="Lato"/>
            </a:endParaRPr>
          </a:p>
          <a:p>
            <a:r>
              <a:rPr lang="en-US" sz="1200">
                <a:solidFill>
                  <a:srgbClr val="383B41"/>
                </a:solidFill>
                <a:highlight>
                  <a:srgbClr val="FFFFFF"/>
                </a:highlight>
                <a:latin typeface="Lato"/>
                <a:ea typeface="Lato"/>
                <a:cs typeface="Lato"/>
              </a:rPr>
              <a:t>We believe that for a school to be rooted with Character it should be planned, intentional and fully embedded across the whole-school or </a:t>
            </a:r>
            <a:r>
              <a:rPr lang="en-US" sz="1200" err="1">
                <a:solidFill>
                  <a:srgbClr val="383B41"/>
                </a:solidFill>
                <a:highlight>
                  <a:srgbClr val="FFFFFF"/>
                </a:highlight>
                <a:latin typeface="Lato"/>
                <a:ea typeface="Lato"/>
                <a:cs typeface="Lato"/>
              </a:rPr>
              <a:t>organisation</a:t>
            </a:r>
            <a:r>
              <a:rPr lang="en-US" sz="1200">
                <a:solidFill>
                  <a:srgbClr val="383B41"/>
                </a:solidFill>
                <a:highlight>
                  <a:srgbClr val="FFFFFF"/>
                </a:highlight>
                <a:latin typeface="Lato"/>
                <a:ea typeface="Lato"/>
                <a:cs typeface="Lato"/>
              </a:rPr>
              <a:t>. We strive for character to be </a:t>
            </a:r>
            <a:r>
              <a:rPr lang="en-US" sz="1200" i="1">
                <a:solidFill>
                  <a:srgbClr val="383B41"/>
                </a:solidFill>
                <a:highlight>
                  <a:srgbClr val="FFFFFF"/>
                </a:highlight>
                <a:latin typeface="Lato"/>
                <a:ea typeface="Lato"/>
                <a:cs typeface="Lato"/>
              </a:rPr>
              <a:t>‘taught,’ ‘caught’, </a:t>
            </a:r>
            <a:r>
              <a:rPr lang="en-US" sz="1200">
                <a:solidFill>
                  <a:srgbClr val="383B41"/>
                </a:solidFill>
                <a:highlight>
                  <a:srgbClr val="FFFFFF"/>
                </a:highlight>
                <a:latin typeface="Lato"/>
                <a:ea typeface="Lato"/>
                <a:cs typeface="Lato"/>
              </a:rPr>
              <a:t>and</a:t>
            </a:r>
            <a:r>
              <a:rPr lang="en-US" sz="1200" i="1">
                <a:solidFill>
                  <a:srgbClr val="383B41"/>
                </a:solidFill>
                <a:highlight>
                  <a:srgbClr val="FFFFFF"/>
                </a:highlight>
                <a:latin typeface="Lato"/>
                <a:ea typeface="Lato"/>
                <a:cs typeface="Lato"/>
              </a:rPr>
              <a:t> ‘sought.’</a:t>
            </a:r>
            <a:endParaRPr lang="en-US"/>
          </a:p>
          <a:p>
            <a:endParaRPr lang="en-US" sz="1200" i="1">
              <a:solidFill>
                <a:srgbClr val="383B41"/>
              </a:solidFill>
              <a:highlight>
                <a:srgbClr val="FFFFFF"/>
              </a:highlight>
              <a:latin typeface="Lato"/>
              <a:ea typeface="Lato"/>
              <a:cs typeface="Lato"/>
            </a:endParaRPr>
          </a:p>
          <a:p>
            <a:endParaRPr lang="en-US" sz="1200" i="1">
              <a:solidFill>
                <a:srgbClr val="383B41"/>
              </a:solidFill>
              <a:highlight>
                <a:srgbClr val="FFFFFF"/>
              </a:highlight>
              <a:latin typeface="Lato"/>
              <a:ea typeface="Lato"/>
              <a:cs typeface="Lato"/>
            </a:endParaRPr>
          </a:p>
          <a:p>
            <a:endParaRPr lang="en-US" sz="1200" i="1">
              <a:solidFill>
                <a:srgbClr val="383B41"/>
              </a:solidFill>
              <a:highlight>
                <a:srgbClr val="FFFFFF"/>
              </a:highlight>
              <a:latin typeface="Lato"/>
              <a:ea typeface="Lato"/>
              <a:cs typeface="Lato"/>
            </a:endParaRPr>
          </a:p>
          <a:p>
            <a:endParaRPr lang="en-US" sz="1200" i="1">
              <a:solidFill>
                <a:srgbClr val="383B41"/>
              </a:solidFill>
              <a:highlight>
                <a:srgbClr val="FFFFFF"/>
              </a:highlight>
              <a:latin typeface="Lato"/>
              <a:ea typeface="Lato"/>
              <a:cs typeface="Lato"/>
            </a:endParaRPr>
          </a:p>
          <a:p>
            <a:endParaRPr lang="en-US" sz="1200" i="1">
              <a:solidFill>
                <a:srgbClr val="383B41"/>
              </a:solidFill>
              <a:highlight>
                <a:srgbClr val="FFFFFF"/>
              </a:highlight>
              <a:latin typeface="Lato"/>
              <a:ea typeface="Lato"/>
              <a:cs typeface="Lato"/>
            </a:endParaRPr>
          </a:p>
          <a:p>
            <a:endParaRPr lang="en-US" sz="1200" i="1">
              <a:solidFill>
                <a:srgbClr val="383B41"/>
              </a:solidFill>
              <a:highlight>
                <a:srgbClr val="FFFFFF"/>
              </a:highlight>
              <a:latin typeface="Lato"/>
              <a:ea typeface="Lato"/>
              <a:cs typeface="Lato"/>
            </a:endParaRPr>
          </a:p>
          <a:p>
            <a:endParaRPr lang="en-US" sz="1200" i="1">
              <a:solidFill>
                <a:srgbClr val="383B41"/>
              </a:solidFill>
              <a:highlight>
                <a:srgbClr val="FFFFFF"/>
              </a:highlight>
              <a:latin typeface="Lato"/>
              <a:ea typeface="Lato"/>
              <a:cs typeface="Lato"/>
            </a:endParaRPr>
          </a:p>
          <a:p>
            <a:endParaRPr lang="en-US" sz="1200" i="1">
              <a:solidFill>
                <a:srgbClr val="383B41"/>
              </a:solidFill>
              <a:highlight>
                <a:srgbClr val="FFFFFF"/>
              </a:highlight>
              <a:latin typeface="Lato"/>
              <a:ea typeface="Lato"/>
              <a:cs typeface="Lato"/>
            </a:endParaRPr>
          </a:p>
          <a:p>
            <a:endParaRPr lang="en-US" sz="1200" i="1">
              <a:solidFill>
                <a:srgbClr val="383B41"/>
              </a:solidFill>
              <a:highlight>
                <a:srgbClr val="FFFFFF"/>
              </a:highlight>
              <a:latin typeface="Lato"/>
              <a:ea typeface="Lato"/>
              <a:cs typeface="Lato"/>
            </a:endParaRPr>
          </a:p>
          <a:p>
            <a:endParaRPr lang="en-US" sz="1200" i="1">
              <a:solidFill>
                <a:srgbClr val="383B41"/>
              </a:solidFill>
              <a:highlight>
                <a:srgbClr val="FFFFFF"/>
              </a:highlight>
              <a:latin typeface="Lato"/>
              <a:ea typeface="Lato"/>
              <a:cs typeface="Lato"/>
            </a:endParaRPr>
          </a:p>
          <a:p>
            <a:endParaRPr lang="en-US" sz="1200" i="1">
              <a:solidFill>
                <a:srgbClr val="383B41"/>
              </a:solidFill>
              <a:highlight>
                <a:srgbClr val="FFFFFF"/>
              </a:highlight>
              <a:latin typeface="Lato"/>
              <a:ea typeface="Lato"/>
              <a:cs typeface="Lato"/>
            </a:endParaRPr>
          </a:p>
          <a:p>
            <a:endParaRPr lang="en-US" sz="1200" i="1">
              <a:solidFill>
                <a:srgbClr val="383B41"/>
              </a:solidFill>
              <a:highlight>
                <a:srgbClr val="FFFFFF"/>
              </a:highlight>
              <a:latin typeface="Lato"/>
              <a:ea typeface="Lato"/>
              <a:cs typeface="Lato"/>
            </a:endParaRPr>
          </a:p>
          <a:p>
            <a:endParaRPr lang="en-US" sz="1200" i="1">
              <a:solidFill>
                <a:srgbClr val="383B41"/>
              </a:solidFill>
              <a:highlight>
                <a:srgbClr val="FFFFFF"/>
              </a:highlight>
              <a:latin typeface="Lato"/>
              <a:ea typeface="Lato"/>
              <a:cs typeface="Lato"/>
            </a:endParaRPr>
          </a:p>
          <a:p>
            <a:endParaRPr lang="en-US" sz="1200" b="1">
              <a:solidFill>
                <a:srgbClr val="383B41"/>
              </a:solidFill>
              <a:highlight>
                <a:srgbClr val="FFFFFF"/>
              </a:highlight>
              <a:latin typeface="Lato"/>
              <a:ea typeface="Lato"/>
              <a:cs typeface="Lato"/>
            </a:endParaRPr>
          </a:p>
          <a:p>
            <a:r>
              <a:rPr lang="en-US" sz="1200" b="1">
                <a:solidFill>
                  <a:srgbClr val="383B41"/>
                </a:solidFill>
                <a:highlight>
                  <a:srgbClr val="FFFFFF"/>
                </a:highlight>
                <a:latin typeface="Lato"/>
                <a:ea typeface="Lato"/>
                <a:cs typeface="Lato"/>
              </a:rPr>
              <a:t>Where is The Duston School in our Character Journey?</a:t>
            </a:r>
            <a:endParaRPr lang="en-US">
              <a:ea typeface="Calibri"/>
              <a:cs typeface="Calibri"/>
            </a:endParaRPr>
          </a:p>
          <a:p>
            <a:r>
              <a:rPr lang="en-US" sz="1200">
                <a:solidFill>
                  <a:srgbClr val="383B41"/>
                </a:solidFill>
                <a:highlight>
                  <a:srgbClr val="FFFFFF"/>
                </a:highlight>
                <a:latin typeface="Lato"/>
                <a:ea typeface="Lato"/>
                <a:cs typeface="Lato"/>
              </a:rPr>
              <a:t>In 2020 we started our journey on instilling a greater degree of Character within our pupils.  We chose virtues that are relevant to our pupils. </a:t>
            </a:r>
            <a:endParaRPr lang="en-US"/>
          </a:p>
          <a:p>
            <a:endParaRPr lang="en-US" sz="1200">
              <a:solidFill>
                <a:srgbClr val="383B41"/>
              </a:solidFill>
              <a:highlight>
                <a:srgbClr val="FFFFFF"/>
              </a:highlight>
              <a:latin typeface="Lato"/>
              <a:ea typeface="Lato"/>
              <a:cs typeface="Lato"/>
            </a:endParaRPr>
          </a:p>
          <a:p>
            <a:endParaRPr lang="en-US" sz="1200" b="1">
              <a:solidFill>
                <a:srgbClr val="383B41"/>
              </a:solidFill>
              <a:highlight>
                <a:srgbClr val="FFFFFF"/>
              </a:highlight>
              <a:latin typeface="Lato"/>
              <a:ea typeface="Lato"/>
              <a:cs typeface="Lato"/>
            </a:endParaRPr>
          </a:p>
          <a:p>
            <a:r>
              <a:rPr lang="en-US" sz="1200">
                <a:solidFill>
                  <a:srgbClr val="383B41"/>
                </a:solidFill>
                <a:highlight>
                  <a:srgbClr val="FFFFFF"/>
                </a:highlight>
                <a:latin typeface="Lato"/>
                <a:ea typeface="Lato"/>
                <a:cs typeface="Lato"/>
              </a:rPr>
              <a:t>Within the </a:t>
            </a:r>
            <a:r>
              <a:rPr lang="en-US" sz="1200" b="1">
                <a:solidFill>
                  <a:srgbClr val="383B41"/>
                </a:solidFill>
                <a:highlight>
                  <a:srgbClr val="FFFFFF"/>
                </a:highlight>
                <a:latin typeface="Lato"/>
                <a:ea typeface="Lato"/>
                <a:cs typeface="Lato"/>
              </a:rPr>
              <a:t>Secondary</a:t>
            </a:r>
            <a:r>
              <a:rPr lang="en-US" sz="1200">
                <a:solidFill>
                  <a:srgbClr val="383B41"/>
                </a:solidFill>
                <a:highlight>
                  <a:srgbClr val="FFFFFF"/>
                </a:highlight>
                <a:latin typeface="Lato"/>
                <a:ea typeface="Lato"/>
                <a:cs typeface="Lato"/>
              </a:rPr>
              <a:t> phase of TDS our pupils strive to show:</a:t>
            </a:r>
            <a:endParaRPr lang="en-US"/>
          </a:p>
          <a:p>
            <a:r>
              <a:rPr lang="en-US" sz="1200">
                <a:solidFill>
                  <a:srgbClr val="383B41"/>
                </a:solidFill>
                <a:highlight>
                  <a:srgbClr val="FFFFFF"/>
                </a:highlight>
                <a:latin typeface="Lato"/>
                <a:ea typeface="Lato"/>
                <a:cs typeface="Lato"/>
              </a:rPr>
              <a:t>•</a:t>
            </a:r>
            <a:r>
              <a:rPr lang="en-US" sz="1200" b="1">
                <a:solidFill>
                  <a:srgbClr val="383B41"/>
                </a:solidFill>
                <a:highlight>
                  <a:srgbClr val="FFFFFF"/>
                </a:highlight>
                <a:latin typeface="Lato"/>
                <a:ea typeface="Lato"/>
                <a:cs typeface="Lato"/>
              </a:rPr>
              <a:t>Respect, Aspiration and Resilience</a:t>
            </a:r>
            <a:endParaRPr lang="en-US"/>
          </a:p>
          <a:p>
            <a:endParaRPr lang="en-US" sz="1200" b="1">
              <a:solidFill>
                <a:srgbClr val="383B41"/>
              </a:solidFill>
              <a:highlight>
                <a:srgbClr val="FFFFFF"/>
              </a:highlight>
              <a:latin typeface="Lato"/>
              <a:ea typeface="Lato"/>
              <a:cs typeface="Lato"/>
            </a:endParaRPr>
          </a:p>
          <a:p>
            <a:r>
              <a:rPr lang="en-US" sz="1200" b="1">
                <a:solidFill>
                  <a:srgbClr val="383B41"/>
                </a:solidFill>
                <a:highlight>
                  <a:srgbClr val="FFFFFF"/>
                </a:highlight>
                <a:latin typeface="Lato"/>
                <a:ea typeface="Lato"/>
                <a:cs typeface="Lato"/>
              </a:rPr>
              <a:t>How we deliver Character Education at The Duston School?</a:t>
            </a:r>
            <a:endParaRPr lang="en-US"/>
          </a:p>
          <a:p>
            <a:r>
              <a:rPr lang="en-US" sz="1200">
                <a:solidFill>
                  <a:srgbClr val="383B41"/>
                </a:solidFill>
                <a:highlight>
                  <a:srgbClr val="FFFFFF"/>
                </a:highlight>
                <a:latin typeface="Lato"/>
                <a:ea typeface="Lato"/>
                <a:cs typeface="Lato"/>
              </a:rPr>
              <a:t>The Duston School is founded on a clear mission statement and set of aims that inspire our pupils to ‘climb the tree of knowledge so they can access University, Higher Education, Employment or an Apprenticeship and be the very best edit of themselves.’ The school firmly believes in the power of over-communication and of visually displaying clear messaging across the entire school. The school’s mission statement is visible across the school.</a:t>
            </a:r>
            <a:endParaRPr lang="en-US"/>
          </a:p>
          <a:p>
            <a:endParaRPr lang="en-US" sz="1200" i="1">
              <a:solidFill>
                <a:srgbClr val="383B41"/>
              </a:solidFill>
              <a:highlight>
                <a:srgbClr val="FFFFFF"/>
              </a:highlight>
              <a:latin typeface="Lato"/>
              <a:ea typeface="Lato"/>
              <a:cs typeface="Lato"/>
            </a:endParaRPr>
          </a:p>
          <a:p>
            <a:pPr>
              <a:lnSpc>
                <a:spcPts val="1275"/>
              </a:lnSpc>
              <a:spcAft>
                <a:spcPts val="750"/>
              </a:spcAft>
            </a:pPr>
            <a:endParaRPr lang="en-US" sz="1200" b="1">
              <a:ea typeface="Calibri"/>
              <a:cs typeface="Calibri"/>
            </a:endParaRPr>
          </a:p>
        </p:txBody>
      </p:sp>
      <p:sp>
        <p:nvSpPr>
          <p:cNvPr id="20" name="TextBox 19"/>
          <p:cNvSpPr txBox="1"/>
          <p:nvPr/>
        </p:nvSpPr>
        <p:spPr>
          <a:xfrm>
            <a:off x="281456" y="546811"/>
            <a:ext cx="4601496" cy="1015663"/>
          </a:xfrm>
          <a:prstGeom prst="rect">
            <a:avLst/>
          </a:prstGeom>
          <a:noFill/>
        </p:spPr>
        <p:txBody>
          <a:bodyPr wrap="square" lIns="91440" tIns="45720" rIns="91440" bIns="45720" rtlCol="0" anchor="t">
            <a:spAutoFit/>
          </a:bodyPr>
          <a:lstStyle/>
          <a:p>
            <a:r>
              <a:rPr lang="en-GB" sz="2000">
                <a:solidFill>
                  <a:schemeClr val="bg1"/>
                </a:solidFill>
                <a:latin typeface="Century Gothic"/>
              </a:rPr>
              <a:t>Character Education</a:t>
            </a:r>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3" name="Control 1"/>
          <p:cNvSpPr>
            <a:spLocks noChangeArrowheads="1" noChangeShapeType="1"/>
          </p:cNvSpPr>
          <p:nvPr/>
        </p:nvSpPr>
        <p:spPr bwMode="auto">
          <a:xfrm>
            <a:off x="1006475" y="14862334"/>
            <a:ext cx="3570308" cy="2067590"/>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0" tIns="0" rIns="0" bIns="0" numCol="1" anchor="t" anchorCtr="0" compatLnSpc="1">
            <a:prstTxWarp prst="textNoShape">
              <a:avLst/>
            </a:prstTxWarp>
          </a:bodyPr>
          <a:lstStyle/>
          <a:p>
            <a:endParaRPr lang="en-GB"/>
          </a:p>
        </p:txBody>
      </p:sp>
      <p:pic>
        <p:nvPicPr>
          <p:cNvPr id="5" name="Picture 4" descr="A blue card with text and icons&#10;&#10;AI-generated content may be incorrect.">
            <a:extLst>
              <a:ext uri="{FF2B5EF4-FFF2-40B4-BE49-F238E27FC236}">
                <a16:creationId xmlns:a16="http://schemas.microsoft.com/office/drawing/2014/main" id="{BE78B180-272A-435A-DE63-B5A6D412E78E}"/>
              </a:ext>
            </a:extLst>
          </p:cNvPr>
          <p:cNvPicPr>
            <a:picLocks noChangeAspect="1"/>
          </p:cNvPicPr>
          <p:nvPr/>
        </p:nvPicPr>
        <p:blipFill>
          <a:blip r:embed="rId3"/>
          <a:stretch>
            <a:fillRect/>
          </a:stretch>
        </p:blipFill>
        <p:spPr>
          <a:xfrm>
            <a:off x="965294" y="3965985"/>
            <a:ext cx="4582209" cy="2266950"/>
          </a:xfrm>
          <a:prstGeom prst="rect">
            <a:avLst/>
          </a:prstGeom>
        </p:spPr>
      </p:pic>
    </p:spTree>
    <p:extLst>
      <p:ext uri="{BB962C8B-B14F-4D97-AF65-F5344CB8AC3E}">
        <p14:creationId xmlns:p14="http://schemas.microsoft.com/office/powerpoint/2010/main" val="39298564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140824-C2D0-A9CC-B486-6661A2D1A040}"/>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A1C00FB6-7679-29C9-CDA3-0524C961AD18}"/>
              </a:ext>
            </a:extLst>
          </p:cNvPr>
          <p:cNvSpPr/>
          <p:nvPr/>
        </p:nvSpPr>
        <p:spPr>
          <a:xfrm>
            <a:off x="0" y="0"/>
            <a:ext cx="6858000" cy="1170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5" name="Rectangle 14">
            <a:extLst>
              <a:ext uri="{FF2B5EF4-FFF2-40B4-BE49-F238E27FC236}">
                <a16:creationId xmlns:a16="http://schemas.microsoft.com/office/drawing/2014/main" id="{D10753F7-7252-4227-1BBC-70CFF3D68C4D}"/>
              </a:ext>
            </a:extLst>
          </p:cNvPr>
          <p:cNvSpPr/>
          <p:nvPr/>
        </p:nvSpPr>
        <p:spPr>
          <a:xfrm>
            <a:off x="0" y="119758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cxnSp>
        <p:nvCxnSpPr>
          <p:cNvPr id="16" name="Straight Connector 15">
            <a:extLst>
              <a:ext uri="{FF2B5EF4-FFF2-40B4-BE49-F238E27FC236}">
                <a16:creationId xmlns:a16="http://schemas.microsoft.com/office/drawing/2014/main" id="{AA9CEE10-1D51-3470-A9BF-5986142A3424}"/>
              </a:ext>
            </a:extLst>
          </p:cNvPr>
          <p:cNvCxnSpPr/>
          <p:nvPr/>
        </p:nvCxnSpPr>
        <p:spPr>
          <a:xfrm flipV="1">
            <a:off x="-4316" y="1170000"/>
            <a:ext cx="6862316" cy="16891"/>
          </a:xfrm>
          <a:prstGeom prst="line">
            <a:avLst/>
          </a:prstGeom>
          <a:ln w="889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24">
            <a:extLst>
              <a:ext uri="{FF2B5EF4-FFF2-40B4-BE49-F238E27FC236}">
                <a16:creationId xmlns:a16="http://schemas.microsoft.com/office/drawing/2014/main" id="{ABCB3C96-8F25-46FA-8A65-DAD5FA7EC32A}"/>
              </a:ext>
            </a:extLst>
          </p:cNvPr>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4688296" y="264826"/>
            <a:ext cx="1738918" cy="640349"/>
          </a:xfrm>
          <a:prstGeom prst="rect">
            <a:avLst/>
          </a:prstGeom>
        </p:spPr>
      </p:pic>
      <p:sp>
        <p:nvSpPr>
          <p:cNvPr id="9" name="TextBox 8">
            <a:extLst>
              <a:ext uri="{FF2B5EF4-FFF2-40B4-BE49-F238E27FC236}">
                <a16:creationId xmlns:a16="http://schemas.microsoft.com/office/drawing/2014/main" id="{B99C2356-B500-4762-B453-8FC3B4D4169D}"/>
              </a:ext>
            </a:extLst>
          </p:cNvPr>
          <p:cNvSpPr txBox="1"/>
          <p:nvPr/>
        </p:nvSpPr>
        <p:spPr>
          <a:xfrm>
            <a:off x="281456" y="564488"/>
            <a:ext cx="4601496" cy="1015663"/>
          </a:xfrm>
          <a:prstGeom prst="rect">
            <a:avLst/>
          </a:prstGeom>
          <a:noFill/>
        </p:spPr>
        <p:txBody>
          <a:bodyPr wrap="square" lIns="91440" tIns="45720" rIns="91440" bIns="45720" rtlCol="0" anchor="t">
            <a:spAutoFit/>
          </a:bodyPr>
          <a:lstStyle/>
          <a:p>
            <a:r>
              <a:rPr lang="en-GB" sz="2000">
                <a:solidFill>
                  <a:schemeClr val="bg1"/>
                </a:solidFill>
                <a:latin typeface="Century Gothic"/>
              </a:rPr>
              <a:t>The T</a:t>
            </a:r>
            <a:r>
              <a:rPr lang="en-GB" sz="2000" dirty="0">
                <a:solidFill>
                  <a:schemeClr val="bg1"/>
                </a:solidFill>
                <a:latin typeface="Century Gothic"/>
              </a:rPr>
              <a:t>ransition Process</a:t>
            </a:r>
            <a:endParaRPr lang="en-GB" sz="2000" dirty="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19" name="TextBox 18">
            <a:extLst>
              <a:ext uri="{FF2B5EF4-FFF2-40B4-BE49-F238E27FC236}">
                <a16:creationId xmlns:a16="http://schemas.microsoft.com/office/drawing/2014/main" id="{7A21DDFF-A650-E0AF-B53E-06A41303FE19}"/>
              </a:ext>
            </a:extLst>
          </p:cNvPr>
          <p:cNvSpPr txBox="1"/>
          <p:nvPr/>
        </p:nvSpPr>
        <p:spPr>
          <a:xfrm>
            <a:off x="144295" y="1588906"/>
            <a:ext cx="6556331" cy="7394332"/>
          </a:xfrm>
          <a:prstGeom prst="rect">
            <a:avLst/>
          </a:prstGeom>
          <a:noFill/>
        </p:spPr>
        <p:txBody>
          <a:bodyPr wrap="square" lIns="91440" tIns="45720" rIns="91440" bIns="45720" rtlCol="0" anchor="t">
            <a:spAutoFit/>
          </a:bodyPr>
          <a:lstStyle/>
          <a:p>
            <a:pPr algn="just"/>
            <a:r>
              <a:rPr lang="en-GB" sz="1100" kern="1400">
                <a:solidFill>
                  <a:srgbClr val="000000"/>
                </a:solidFill>
                <a:latin typeface="Segoe UI"/>
                <a:ea typeface="Calibri"/>
                <a:cs typeface="Segoe UI"/>
              </a:rPr>
              <a:t>The Duston School has a comprehensive transition programme designed to ensure we are fully </a:t>
            </a:r>
            <a:r>
              <a:rPr lang="en-GB" sz="1100" kern="1400" dirty="0">
                <a:solidFill>
                  <a:srgbClr val="000000"/>
                </a:solidFill>
                <a:latin typeface="Segoe UI"/>
                <a:ea typeface="Calibri"/>
                <a:cs typeface="Segoe UI"/>
              </a:rPr>
              <a:t>prepared to welcome your child into Year 7.</a:t>
            </a:r>
            <a:endParaRPr lang="en-US" dirty="0"/>
          </a:p>
          <a:p>
            <a:pPr algn="just"/>
            <a:endParaRPr lang="en-GB" sz="1100" kern="1400" dirty="0">
              <a:solidFill>
                <a:srgbClr val="000000"/>
              </a:solidFill>
              <a:latin typeface="Segoe UI"/>
              <a:ea typeface="Calibri"/>
              <a:cs typeface="Segoe UI"/>
            </a:endParaRPr>
          </a:p>
          <a:p>
            <a:pPr algn="just"/>
            <a:r>
              <a:rPr lang="en-GB" sz="1100" kern="1400">
                <a:solidFill>
                  <a:srgbClr val="000000"/>
                </a:solidFill>
                <a:latin typeface="Segoe UI"/>
                <a:ea typeface="Calibri"/>
                <a:cs typeface="Segoe UI"/>
              </a:rPr>
              <a:t>In the summer term, members of our Key Stage 3 team visit each primary school to meet Year 6 pupils and deliver a presentation introducing life at The Duston School. During these visits we also liaise with primary school staff to discuss each child in detail. In addition, our SENDCo visits schools to meet with staff and discuss pupils on the SEND register, allowing us to better understand and support their individual needs.</a:t>
            </a:r>
            <a:endParaRPr lang="en-GB"/>
          </a:p>
          <a:p>
            <a:pPr algn="just"/>
            <a:endParaRPr lang="en-GB" sz="1100" kern="1400" dirty="0">
              <a:solidFill>
                <a:srgbClr val="000000"/>
              </a:solidFill>
              <a:latin typeface="Segoe UI"/>
              <a:ea typeface="Calibri"/>
              <a:cs typeface="Segoe UI"/>
            </a:endParaRPr>
          </a:p>
          <a:p>
            <a:pPr algn="just"/>
            <a:r>
              <a:rPr lang="en-GB" sz="1100" kern="1400" dirty="0">
                <a:solidFill>
                  <a:srgbClr val="000000"/>
                </a:solidFill>
                <a:latin typeface="Segoe UI"/>
                <a:ea typeface="Calibri"/>
                <a:cs typeface="Segoe UI"/>
              </a:rPr>
              <a:t>Our first transition opportunity, known as </a:t>
            </a:r>
            <a:r>
              <a:rPr lang="en-GB" sz="1100" i="1" kern="1400" dirty="0">
                <a:solidFill>
                  <a:srgbClr val="000000"/>
                </a:solidFill>
                <a:latin typeface="Segoe UI"/>
                <a:ea typeface="Calibri"/>
                <a:cs typeface="Segoe UI"/>
              </a:rPr>
              <a:t>Factfinders</a:t>
            </a:r>
            <a:r>
              <a:rPr lang="en-GB" sz="1100" kern="1400" dirty="0">
                <a:solidFill>
                  <a:srgbClr val="000000"/>
                </a:solidFill>
                <a:latin typeface="Segoe UI"/>
                <a:ea typeface="Calibri"/>
                <a:cs typeface="Segoe UI"/>
              </a:rPr>
              <a:t>, takes place in June. This day is aimed at pupils identified by their primary schools as benefiting from an additional visit. Pupils attend alongside a member of their primary school staff and spend the day in our Positive Impact Centre, working within a small group alongside other Year 6 pupils. During the day, pupils will meet key members of The Duston School staff and take part in a guided tour of the school.</a:t>
            </a:r>
            <a:endParaRPr lang="en-GB" dirty="0"/>
          </a:p>
          <a:p>
            <a:pPr algn="just"/>
            <a:endParaRPr lang="en-GB" sz="1100" kern="1400" dirty="0">
              <a:solidFill>
                <a:srgbClr val="000000"/>
              </a:solidFill>
              <a:latin typeface="Segoe UI"/>
              <a:ea typeface="Calibri"/>
              <a:cs typeface="Segoe UI"/>
            </a:endParaRPr>
          </a:p>
          <a:p>
            <a:pPr algn="just"/>
            <a:r>
              <a:rPr lang="en-GB" sz="1100" kern="1400" dirty="0">
                <a:solidFill>
                  <a:srgbClr val="000000"/>
                </a:solidFill>
                <a:latin typeface="Segoe UI"/>
                <a:ea typeface="Calibri"/>
                <a:cs typeface="Segoe UI"/>
              </a:rPr>
              <a:t>The main transition days take place in July, when all incoming Year 7 pupils attend together. Upon arrival, pupils are placed into their tutor groups, where they are registered before being welcomed by the Principal in the main hall. Pupils then spend the morning with their form tutors, allowing them to build relationships, complete key activities, and receive important information about the school. This includes a school tour and a visit to the library.</a:t>
            </a:r>
            <a:endParaRPr lang="en-GB" dirty="0"/>
          </a:p>
          <a:p>
            <a:pPr algn="just"/>
            <a:endParaRPr lang="en-GB" sz="1100" kern="1400" dirty="0">
              <a:solidFill>
                <a:srgbClr val="000000"/>
              </a:solidFill>
              <a:latin typeface="Segoe UI"/>
              <a:ea typeface="Calibri"/>
              <a:cs typeface="Segoe UI"/>
            </a:endParaRPr>
          </a:p>
          <a:p>
            <a:pPr algn="just"/>
            <a:r>
              <a:rPr lang="en-GB" sz="1100" kern="1400" dirty="0">
                <a:solidFill>
                  <a:srgbClr val="000000"/>
                </a:solidFill>
                <a:latin typeface="Segoe UI"/>
                <a:ea typeface="Calibri"/>
                <a:cs typeface="Segoe UI"/>
              </a:rPr>
              <a:t>Each tutor group is supported by a Year 9 or Year 10 student ambassador. These older pupils play an important role in helping new students navigate the school, accompanying them to lessons, lunch areas, and other facilities. They are also a valuable source of support and reassurance, answering questions and sharing their own experiences of school life.</a:t>
            </a:r>
            <a:endParaRPr lang="en-GB" dirty="0"/>
          </a:p>
          <a:p>
            <a:pPr algn="just"/>
            <a:endParaRPr lang="en-GB" sz="1100" kern="1400" dirty="0">
              <a:solidFill>
                <a:srgbClr val="000000"/>
              </a:solidFill>
              <a:latin typeface="Segoe UI"/>
              <a:ea typeface="Calibri"/>
              <a:cs typeface="Segoe UI"/>
            </a:endParaRPr>
          </a:p>
          <a:p>
            <a:pPr algn="just"/>
            <a:r>
              <a:rPr lang="en-GB" sz="1100" kern="1400" dirty="0">
                <a:solidFill>
                  <a:srgbClr val="000000"/>
                </a:solidFill>
                <a:latin typeface="Segoe UI"/>
                <a:ea typeface="Calibri"/>
                <a:cs typeface="Segoe UI"/>
              </a:rPr>
              <a:t>In the afternoon, pupils take part in a range of subject lessons before returning to the hall at the end of the day for a reflection on their experiences. They attend again the following day, by which point many have already begun to form new friendships. During the transition period, parents are also invited into school for an evening presentation, where they will learn more about the school’s vision, culture and values and have the opportunity to meet key staff.</a:t>
            </a:r>
            <a:endParaRPr lang="en-GB" dirty="0"/>
          </a:p>
          <a:p>
            <a:pPr algn="just"/>
            <a:endParaRPr lang="en-GB" sz="1100" kern="1400" dirty="0">
              <a:solidFill>
                <a:srgbClr val="000000"/>
              </a:solidFill>
              <a:latin typeface="Segoe UI"/>
              <a:ea typeface="Calibri"/>
              <a:cs typeface="Segoe UI"/>
            </a:endParaRPr>
          </a:p>
          <a:p>
            <a:pPr algn="just"/>
            <a:r>
              <a:rPr lang="en-GB" sz="1100" kern="1400" dirty="0">
                <a:solidFill>
                  <a:srgbClr val="000000"/>
                </a:solidFill>
                <a:latin typeface="Segoe UI"/>
                <a:ea typeface="Calibri"/>
                <a:cs typeface="Segoe UI"/>
              </a:rPr>
              <a:t>Then, in September, Year 7 pupils begin the </a:t>
            </a:r>
            <a:r>
              <a:rPr lang="en-GB" sz="1100" kern="1400">
                <a:solidFill>
                  <a:srgbClr val="000000"/>
                </a:solidFill>
                <a:latin typeface="Segoe UI"/>
                <a:ea typeface="Calibri"/>
                <a:cs typeface="Segoe UI"/>
              </a:rPr>
              <a:t>term </a:t>
            </a:r>
            <a:r>
              <a:rPr lang="en-GB" sz="1100" kern="1400" dirty="0">
                <a:solidFill>
                  <a:srgbClr val="000000"/>
                </a:solidFill>
                <a:latin typeface="Segoe UI"/>
                <a:ea typeface="Calibri"/>
                <a:cs typeface="Segoe UI"/>
              </a:rPr>
              <a:t> two days before Years 8–11 return. This provides them with valuable time to settle in and become familiar with the school environment while it is quieter. They will also continue to receive support from older student ambassadors who generously volunteer their time.</a:t>
            </a:r>
            <a:endParaRPr lang="en-GB" dirty="0"/>
          </a:p>
          <a:p>
            <a:pPr algn="just"/>
            <a:endParaRPr lang="en-GB" sz="1100" kern="1400" dirty="0">
              <a:solidFill>
                <a:srgbClr val="000000"/>
              </a:solidFill>
              <a:latin typeface="Segoe UI"/>
              <a:ea typeface="Calibri"/>
              <a:cs typeface="Segoe UI"/>
            </a:endParaRPr>
          </a:p>
          <a:p>
            <a:pPr algn="just"/>
            <a:r>
              <a:rPr lang="en-GB" sz="1100" kern="1400">
                <a:solidFill>
                  <a:srgbClr val="000000"/>
                </a:solidFill>
                <a:latin typeface="Segoe UI"/>
                <a:ea typeface="Calibri"/>
                <a:cs typeface="Segoe UI"/>
              </a:rPr>
              <a:t>During the first term, we invite parents to attend an evening event to meet their child’s tutor and gain further insight into school life.</a:t>
            </a:r>
            <a:endParaRPr lang="en-GB"/>
          </a:p>
          <a:p>
            <a:pPr algn="just"/>
            <a:endParaRPr lang="en-GB"/>
          </a:p>
          <a:p>
            <a:pPr algn="just">
              <a:lnSpc>
                <a:spcPts val="1275"/>
              </a:lnSpc>
              <a:spcAft>
                <a:spcPts val="750"/>
              </a:spcAft>
            </a:pPr>
            <a:endParaRPr lang="en-GB" sz="1200" kern="1400" dirty="0">
              <a:solidFill>
                <a:srgbClr val="000000"/>
              </a:solidFill>
              <a:ea typeface="Calibri"/>
              <a:cs typeface="Arial" panose="020B0604020202020204" pitchFamily="34" charset="0"/>
            </a:endParaRPr>
          </a:p>
          <a:p>
            <a:endParaRPr lang="en-US" sz="1000" kern="1400">
              <a:solidFill>
                <a:srgbClr val="000000"/>
              </a:solidFill>
              <a:ea typeface="Calibri"/>
              <a:cs typeface="Arial" panose="020B0604020202020204" pitchFamily="34" charset="0"/>
            </a:endParaRPr>
          </a:p>
        </p:txBody>
      </p:sp>
    </p:spTree>
    <p:extLst>
      <p:ext uri="{BB962C8B-B14F-4D97-AF65-F5344CB8AC3E}">
        <p14:creationId xmlns:p14="http://schemas.microsoft.com/office/powerpoint/2010/main" val="20015195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6858000" cy="1170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5" name="Rectangle 14"/>
          <p:cNvSpPr/>
          <p:nvPr/>
        </p:nvSpPr>
        <p:spPr>
          <a:xfrm>
            <a:off x="0" y="119758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cxnSp>
        <p:nvCxnSpPr>
          <p:cNvPr id="16" name="Straight Connector 15"/>
          <p:cNvCxnSpPr/>
          <p:nvPr/>
        </p:nvCxnSpPr>
        <p:spPr>
          <a:xfrm flipV="1">
            <a:off x="-4316" y="1170000"/>
            <a:ext cx="6862316" cy="16891"/>
          </a:xfrm>
          <a:prstGeom prst="line">
            <a:avLst/>
          </a:prstGeom>
          <a:ln w="889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24"/>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4688296" y="264826"/>
            <a:ext cx="1738918" cy="640349"/>
          </a:xfrm>
          <a:prstGeom prst="rect">
            <a:avLst/>
          </a:prstGeom>
        </p:spPr>
      </p:pic>
      <p:sp>
        <p:nvSpPr>
          <p:cNvPr id="9" name="TextBox 8"/>
          <p:cNvSpPr txBox="1"/>
          <p:nvPr/>
        </p:nvSpPr>
        <p:spPr>
          <a:xfrm>
            <a:off x="281456" y="564488"/>
            <a:ext cx="4601496" cy="1015663"/>
          </a:xfrm>
          <a:prstGeom prst="rect">
            <a:avLst/>
          </a:prstGeom>
          <a:noFill/>
        </p:spPr>
        <p:txBody>
          <a:bodyPr wrap="square" rtlCol="0">
            <a:spAutoFit/>
          </a:bodyPr>
          <a:lstStyle/>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19" name="TextBox 18"/>
          <p:cNvSpPr txBox="1"/>
          <p:nvPr/>
        </p:nvSpPr>
        <p:spPr>
          <a:xfrm>
            <a:off x="161606" y="1594172"/>
            <a:ext cx="6263723" cy="5614357"/>
          </a:xfrm>
          <a:prstGeom prst="rect">
            <a:avLst/>
          </a:prstGeom>
          <a:noFill/>
        </p:spPr>
        <p:txBody>
          <a:bodyPr wrap="square" lIns="91440" tIns="45720" rIns="91440" bIns="45720" rtlCol="0" anchor="t">
            <a:spAutoFit/>
          </a:bodyPr>
          <a:lstStyle/>
          <a:p>
            <a:pPr algn="just">
              <a:lnSpc>
                <a:spcPts val="1275"/>
              </a:lnSpc>
              <a:spcAft>
                <a:spcPts val="750"/>
              </a:spcAft>
            </a:pPr>
            <a:r>
              <a:rPr lang="en-GB" sz="1200"/>
              <a:t>At The Duston School we believe that powerful knowledge gives pupils the cultural literacy they need to become active citizens in society and further their personal aspirations and ambitions. Our core aim is to help pupils climb the tree of knowledge, so they can access university, higher education, employment or an apprenticeship. </a:t>
            </a:r>
            <a:endParaRPr lang="en-US"/>
          </a:p>
          <a:p>
            <a:pPr algn="just">
              <a:lnSpc>
                <a:spcPts val="1275"/>
              </a:lnSpc>
              <a:spcAft>
                <a:spcPts val="750"/>
              </a:spcAft>
            </a:pPr>
            <a:r>
              <a:rPr lang="en-GB" sz="1200"/>
              <a:t>In lessons there is a strong emphasis on retrieval practice, sequencing and interleaving, with the curriculum seen as a progression model. We strive for excellence in all that we do at The Duston School. We believe that every pupil, with a willingness to work hard and learn from their mistakes, can and will achieve great things. Our dedicated teachers use evidence-informed approaches to help motivate pupils to aim high and encourage every pupil to exceed their own expectations. </a:t>
            </a:r>
            <a:endParaRPr lang="en-GB" sz="1200">
              <a:ea typeface="Calibri"/>
              <a:cs typeface="Calibri"/>
            </a:endParaRPr>
          </a:p>
          <a:p>
            <a:pPr algn="just">
              <a:lnSpc>
                <a:spcPts val="1275"/>
              </a:lnSpc>
              <a:spcAft>
                <a:spcPts val="750"/>
              </a:spcAft>
            </a:pPr>
            <a:r>
              <a:rPr lang="en-GB" sz="1200"/>
              <a:t>We are fortunate to have a high quality learning environment with the latest technologies to enhance the curriculum. We have purpose built ICT suites, a drama studio, music rooms, catering room and extensive sport facilities support our varied extra-curricular programme. </a:t>
            </a:r>
            <a:endParaRPr lang="en-GB" sz="1200">
              <a:ea typeface="Calibri"/>
              <a:cs typeface="Calibri"/>
            </a:endParaRPr>
          </a:p>
          <a:p>
            <a:pPr algn="just">
              <a:lnSpc>
                <a:spcPts val="1275"/>
              </a:lnSpc>
              <a:spcAft>
                <a:spcPts val="750"/>
              </a:spcAft>
            </a:pPr>
            <a:r>
              <a:rPr lang="en-GB" sz="1200"/>
              <a:t>Our vibrant and welcoming library supports learning throughout the school and promotes improved literacy levels. It is well stocked, has additional ICT facilities and provides high quality services for everyone. We aim to engender a genuine love for reading and excitement about learning in every pupil.</a:t>
            </a:r>
            <a:endParaRPr lang="en-GB" sz="1200">
              <a:ea typeface="Calibri"/>
              <a:cs typeface="Calibri"/>
            </a:endParaRPr>
          </a:p>
          <a:p>
            <a:pPr algn="just">
              <a:lnSpc>
                <a:spcPts val="1275"/>
              </a:lnSpc>
              <a:spcAft>
                <a:spcPts val="750"/>
              </a:spcAft>
            </a:pPr>
            <a:r>
              <a:rPr lang="en-GB" sz="1200"/>
              <a:t>Teachers benefit from excellent professional development at The Duston School so that they can continually develop their practice. Evaluating how well we are teaching and pupils are learning is done in a variety of ways, including lesson observation, pupil forums, and parental feedback; our Governing Body play an active role in this process. Pupil assessment data is analysed at every collection point in order to provide the necessary support and challenge to all pupils. Parents receive this information twice per year by letter along with one virtual parent consultation event each year. </a:t>
            </a:r>
            <a:endParaRPr lang="en-GB" sz="1200">
              <a:ea typeface="Calibri"/>
              <a:cs typeface="Calibri"/>
            </a:endParaRPr>
          </a:p>
          <a:p>
            <a:pPr algn="just">
              <a:lnSpc>
                <a:spcPts val="1275"/>
              </a:lnSpc>
              <a:spcAft>
                <a:spcPts val="750"/>
              </a:spcAft>
            </a:pPr>
            <a:r>
              <a:rPr lang="en-US" sz="1200"/>
              <a:t>In all lessons pupils must abide by the following three rules:</a:t>
            </a:r>
            <a:endParaRPr lang="en-US" sz="1200">
              <a:ea typeface="Calibri"/>
              <a:cs typeface="Calibri"/>
            </a:endParaRPr>
          </a:p>
          <a:p>
            <a:pPr marL="171450" indent="-171450" algn="just">
              <a:buFont typeface="Arial" panose="020B0604020202020204" pitchFamily="34" charset="0"/>
              <a:buChar char="•"/>
            </a:pPr>
            <a:r>
              <a:rPr lang="en-GB" sz="1200"/>
              <a:t>Respect the member of staff and other pupils, following all instructions without question or answering back (Respect)</a:t>
            </a:r>
            <a:endParaRPr lang="en-GB" sz="1200">
              <a:ea typeface="Calibri"/>
              <a:cs typeface="Calibri"/>
            </a:endParaRPr>
          </a:p>
          <a:p>
            <a:pPr marL="171450" indent="-171450" algn="just">
              <a:buFont typeface="Arial" panose="020B0604020202020204" pitchFamily="34" charset="0"/>
              <a:buChar char="•"/>
            </a:pPr>
            <a:r>
              <a:rPr lang="en-GB" sz="1200"/>
              <a:t>Complete all work to the best of your ability, not distracting others (Aspiration)</a:t>
            </a:r>
            <a:endParaRPr lang="en-GB" sz="1200">
              <a:ea typeface="Calibri"/>
              <a:cs typeface="Calibri"/>
            </a:endParaRPr>
          </a:p>
          <a:p>
            <a:pPr marL="171450" indent="-171450" algn="just">
              <a:buFont typeface="Arial" panose="020B0604020202020204" pitchFamily="34" charset="0"/>
              <a:buChar char="•"/>
            </a:pPr>
            <a:r>
              <a:rPr lang="en-GB" sz="1200"/>
              <a:t>Arrive on time to all lessons, with the correct uniform, equipment and homework (Resilience)</a:t>
            </a:r>
            <a:endParaRPr lang="en-GB" sz="1200">
              <a:ea typeface="Calibri"/>
              <a:cs typeface="Calibri"/>
            </a:endParaRPr>
          </a:p>
        </p:txBody>
      </p:sp>
      <p:sp>
        <p:nvSpPr>
          <p:cNvPr id="20" name="TextBox 19"/>
          <p:cNvSpPr txBox="1"/>
          <p:nvPr/>
        </p:nvSpPr>
        <p:spPr>
          <a:xfrm>
            <a:off x="281456" y="546811"/>
            <a:ext cx="4601496" cy="1015663"/>
          </a:xfrm>
          <a:prstGeom prst="rect">
            <a:avLst/>
          </a:prstGeom>
          <a:noFill/>
        </p:spPr>
        <p:txBody>
          <a:bodyPr wrap="square" rtlCol="0">
            <a:spAutoFit/>
          </a:bodyPr>
          <a:lstStyle/>
          <a:p>
            <a:r>
              <a:rPr lang="en-GB" sz="2000">
                <a:solidFill>
                  <a:schemeClr val="bg1"/>
                </a:solidFill>
                <a:latin typeface="Century Gothic" panose="020B0502020202020204" pitchFamily="34" charset="0"/>
              </a:rPr>
              <a:t>Teaching &amp; Learning</a:t>
            </a: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3" name="Control 1"/>
          <p:cNvSpPr>
            <a:spLocks noChangeArrowheads="1" noChangeShapeType="1"/>
          </p:cNvSpPr>
          <p:nvPr/>
        </p:nvSpPr>
        <p:spPr bwMode="auto">
          <a:xfrm>
            <a:off x="1006475" y="14862334"/>
            <a:ext cx="3570308" cy="2067590"/>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0" tIns="0" rIns="0" bIns="0" numCol="1" anchor="t" anchorCtr="0" compatLnSpc="1">
            <a:prstTxWarp prst="textNoShape">
              <a:avLst/>
            </a:prstTxWarp>
          </a:bodyPr>
          <a:lstStyle/>
          <a:p>
            <a:endParaRPr lang="en-GB"/>
          </a:p>
        </p:txBody>
      </p:sp>
    </p:spTree>
    <p:extLst>
      <p:ext uri="{BB962C8B-B14F-4D97-AF65-F5344CB8AC3E}">
        <p14:creationId xmlns:p14="http://schemas.microsoft.com/office/powerpoint/2010/main" val="23670130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6858000" cy="1170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5" name="Rectangle 14"/>
          <p:cNvSpPr/>
          <p:nvPr/>
        </p:nvSpPr>
        <p:spPr>
          <a:xfrm>
            <a:off x="0" y="119758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cxnSp>
        <p:nvCxnSpPr>
          <p:cNvPr id="16" name="Straight Connector 15"/>
          <p:cNvCxnSpPr/>
          <p:nvPr/>
        </p:nvCxnSpPr>
        <p:spPr>
          <a:xfrm flipV="1">
            <a:off x="-4316" y="1170000"/>
            <a:ext cx="6862316" cy="16891"/>
          </a:xfrm>
          <a:prstGeom prst="line">
            <a:avLst/>
          </a:prstGeom>
          <a:ln w="889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24"/>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4688296" y="264826"/>
            <a:ext cx="1738918" cy="640349"/>
          </a:xfrm>
          <a:prstGeom prst="rect">
            <a:avLst/>
          </a:prstGeom>
        </p:spPr>
      </p:pic>
      <p:sp>
        <p:nvSpPr>
          <p:cNvPr id="9" name="TextBox 8"/>
          <p:cNvSpPr txBox="1"/>
          <p:nvPr/>
        </p:nvSpPr>
        <p:spPr>
          <a:xfrm>
            <a:off x="281456" y="564488"/>
            <a:ext cx="4601496" cy="1015663"/>
          </a:xfrm>
          <a:prstGeom prst="rect">
            <a:avLst/>
          </a:prstGeom>
          <a:noFill/>
        </p:spPr>
        <p:txBody>
          <a:bodyPr wrap="square" rtlCol="0">
            <a:spAutoFit/>
          </a:bodyPr>
          <a:lstStyle/>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19" name="TextBox 18"/>
          <p:cNvSpPr txBox="1"/>
          <p:nvPr/>
        </p:nvSpPr>
        <p:spPr>
          <a:xfrm>
            <a:off x="281455" y="1673233"/>
            <a:ext cx="6263723" cy="1195199"/>
          </a:xfrm>
          <a:prstGeom prst="rect">
            <a:avLst/>
          </a:prstGeom>
          <a:noFill/>
        </p:spPr>
        <p:txBody>
          <a:bodyPr wrap="square" rtlCol="0">
            <a:spAutoFit/>
          </a:bodyPr>
          <a:lstStyle/>
          <a:p>
            <a:pPr>
              <a:lnSpc>
                <a:spcPts val="1275"/>
              </a:lnSpc>
              <a:spcAft>
                <a:spcPts val="750"/>
              </a:spcAft>
            </a:pPr>
            <a:r>
              <a:rPr lang="en-US" sz="1200" b="1"/>
              <a:t>Curriculum at Key Stage 3</a:t>
            </a:r>
          </a:p>
          <a:p>
            <a:pPr>
              <a:lnSpc>
                <a:spcPts val="1275"/>
              </a:lnSpc>
              <a:spcAft>
                <a:spcPts val="750"/>
              </a:spcAft>
            </a:pPr>
            <a:r>
              <a:rPr lang="en-GB" sz="1200"/>
              <a:t>Our philosophy is that each pupil is entitled to a curriculum that prepares them for life’s opportunities, responsibilities and experiences. Our curriculum is designed to enable each individual to develop their maximum potential through stimulating and challenging pathways and by carefully monitoring each pupil’s social and academic progress. We believe that every pupil is capable of excellence and encourage each pupil to push themselves to achieve their potential. </a:t>
            </a:r>
            <a:endParaRPr lang="en-GB" sz="975">
              <a:solidFill>
                <a:srgbClr val="203864"/>
              </a:solidFill>
              <a:latin typeface="Century Gothic" panose="020B0502020202020204" pitchFamily="34" charset="0"/>
            </a:endParaRPr>
          </a:p>
        </p:txBody>
      </p:sp>
      <p:sp>
        <p:nvSpPr>
          <p:cNvPr id="20" name="TextBox 19"/>
          <p:cNvSpPr txBox="1"/>
          <p:nvPr/>
        </p:nvSpPr>
        <p:spPr>
          <a:xfrm>
            <a:off x="281456" y="546811"/>
            <a:ext cx="4601496" cy="1015663"/>
          </a:xfrm>
          <a:prstGeom prst="rect">
            <a:avLst/>
          </a:prstGeom>
          <a:noFill/>
        </p:spPr>
        <p:txBody>
          <a:bodyPr wrap="square" rtlCol="0">
            <a:spAutoFit/>
          </a:bodyPr>
          <a:lstStyle/>
          <a:p>
            <a:r>
              <a:rPr lang="en-GB" sz="2000">
                <a:solidFill>
                  <a:schemeClr val="bg1"/>
                </a:solidFill>
                <a:latin typeface="Century Gothic" panose="020B0502020202020204" pitchFamily="34" charset="0"/>
              </a:rPr>
              <a:t>Curriculum</a:t>
            </a: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3" name="Control 1"/>
          <p:cNvSpPr>
            <a:spLocks noChangeArrowheads="1" noChangeShapeType="1"/>
          </p:cNvSpPr>
          <p:nvPr/>
        </p:nvSpPr>
        <p:spPr bwMode="auto">
          <a:xfrm>
            <a:off x="1006475" y="14862334"/>
            <a:ext cx="3570308" cy="2067590"/>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5" name="Rectangle 4"/>
          <p:cNvSpPr/>
          <p:nvPr/>
        </p:nvSpPr>
        <p:spPr>
          <a:xfrm>
            <a:off x="2585169" y="3071099"/>
            <a:ext cx="3775429" cy="1347805"/>
          </a:xfrm>
          <a:prstGeom prst="rect">
            <a:avLst/>
          </a:prstGeom>
        </p:spPr>
        <p:txBody>
          <a:bodyPr wrap="square" lIns="91440" tIns="45720" rIns="91440" bIns="45720" anchor="t">
            <a:spAutoFit/>
          </a:bodyPr>
          <a:lstStyle/>
          <a:p>
            <a:pPr>
              <a:lnSpc>
                <a:spcPct val="119000"/>
              </a:lnSpc>
              <a:spcAft>
                <a:spcPts val="600"/>
              </a:spcAft>
            </a:pPr>
            <a:r>
              <a:rPr lang="en-GB" sz="1100" kern="1400">
                <a:solidFill>
                  <a:srgbClr val="000000"/>
                </a:solidFill>
              </a:rPr>
              <a:t>*Direct Instruction is available for pupils who require additional focus on English and maths. Pupils will study DI for English and/or maths for up to 4 hours per subject. This replaces some Music/Geography/History /Drama/Spanish/ French lessons depending on the year group.</a:t>
            </a:r>
          </a:p>
          <a:p>
            <a:pPr>
              <a:lnSpc>
                <a:spcPct val="119000"/>
              </a:lnSpc>
              <a:spcAft>
                <a:spcPts val="600"/>
              </a:spcAft>
            </a:pPr>
            <a:endParaRPr lang="en-US" sz="1000" kern="1400">
              <a:ln>
                <a:noFill/>
              </a:ln>
              <a:solidFill>
                <a:srgbClr val="000000"/>
              </a:solidFill>
              <a:effectLst/>
              <a:latin typeface="Calibri" panose="020F0502020204030204" pitchFamily="34" charset="0"/>
            </a:endParaRPr>
          </a:p>
        </p:txBody>
      </p:sp>
      <p:sp>
        <p:nvSpPr>
          <p:cNvPr id="14" name="TextBox 13"/>
          <p:cNvSpPr txBox="1"/>
          <p:nvPr/>
        </p:nvSpPr>
        <p:spPr>
          <a:xfrm>
            <a:off x="294980" y="5878955"/>
            <a:ext cx="6263723" cy="259045"/>
          </a:xfrm>
          <a:prstGeom prst="rect">
            <a:avLst/>
          </a:prstGeom>
          <a:noFill/>
        </p:spPr>
        <p:txBody>
          <a:bodyPr wrap="square" rtlCol="0">
            <a:spAutoFit/>
          </a:bodyPr>
          <a:lstStyle/>
          <a:p>
            <a:pPr>
              <a:lnSpc>
                <a:spcPts val="1275"/>
              </a:lnSpc>
              <a:spcAft>
                <a:spcPts val="750"/>
              </a:spcAft>
            </a:pPr>
            <a:r>
              <a:rPr lang="en-US" sz="1200" b="1"/>
              <a:t>Curriculum at Key Stage 4</a:t>
            </a:r>
          </a:p>
        </p:txBody>
      </p:sp>
      <p:graphicFrame>
        <p:nvGraphicFramePr>
          <p:cNvPr id="17" name="Table 16"/>
          <p:cNvGraphicFramePr>
            <a:graphicFrameLocks noGrp="1"/>
          </p:cNvGraphicFramePr>
          <p:nvPr>
            <p:extLst>
              <p:ext uri="{D42A27DB-BD31-4B8C-83A1-F6EECF244321}">
                <p14:modId xmlns:p14="http://schemas.microsoft.com/office/powerpoint/2010/main" val="3592506650"/>
              </p:ext>
            </p:extLst>
          </p:nvPr>
        </p:nvGraphicFramePr>
        <p:xfrm>
          <a:off x="376421" y="2887499"/>
          <a:ext cx="1961492" cy="2852695"/>
        </p:xfrm>
        <a:graphic>
          <a:graphicData uri="http://schemas.openxmlformats.org/drawingml/2006/table">
            <a:tbl>
              <a:tblPr/>
              <a:tblGrid>
                <a:gridCol w="1321868">
                  <a:extLst>
                    <a:ext uri="{9D8B030D-6E8A-4147-A177-3AD203B41FA5}">
                      <a16:colId xmlns:a16="http://schemas.microsoft.com/office/drawing/2014/main" val="3761882706"/>
                    </a:ext>
                  </a:extLst>
                </a:gridCol>
                <a:gridCol w="639624">
                  <a:extLst>
                    <a:ext uri="{9D8B030D-6E8A-4147-A177-3AD203B41FA5}">
                      <a16:colId xmlns:a16="http://schemas.microsoft.com/office/drawing/2014/main" val="2964887108"/>
                    </a:ext>
                  </a:extLst>
                </a:gridCol>
              </a:tblGrid>
              <a:tr h="172926">
                <a:tc>
                  <a:txBody>
                    <a:bodyPr/>
                    <a:lstStyle/>
                    <a:p>
                      <a:pPr marR="0" indent="0" algn="l" rtl="0">
                        <a:lnSpc>
                          <a:spcPct val="119000"/>
                        </a:lnSpc>
                        <a:spcBef>
                          <a:spcPts val="0"/>
                        </a:spcBef>
                        <a:spcAft>
                          <a:spcPts val="600"/>
                        </a:spcAft>
                      </a:pPr>
                      <a:r>
                        <a:rPr lang="en-GB" sz="700" b="0" kern="1400">
                          <a:ln>
                            <a:noFill/>
                          </a:ln>
                          <a:solidFill>
                            <a:schemeClr val="bg1"/>
                          </a:solidFill>
                          <a:effectLst/>
                          <a:latin typeface="+mn-lt"/>
                        </a:rPr>
                        <a:t>Subject</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203864"/>
                    </a:solidFill>
                  </a:tcPr>
                </a:tc>
                <a:tc>
                  <a:txBody>
                    <a:bodyPr/>
                    <a:lstStyle/>
                    <a:p>
                      <a:pPr marR="0" indent="0" algn="l" rtl="0">
                        <a:lnSpc>
                          <a:spcPct val="119000"/>
                        </a:lnSpc>
                        <a:spcBef>
                          <a:spcPts val="0"/>
                        </a:spcBef>
                        <a:spcAft>
                          <a:spcPts val="600"/>
                        </a:spcAft>
                      </a:pPr>
                      <a:r>
                        <a:rPr lang="en-GB" sz="700" b="0" kern="1400">
                          <a:ln>
                            <a:noFill/>
                          </a:ln>
                          <a:solidFill>
                            <a:schemeClr val="bg1"/>
                          </a:solidFill>
                          <a:effectLst/>
                          <a:latin typeface="+mn-lt"/>
                        </a:rPr>
                        <a:t>Allocation</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203864"/>
                    </a:solidFill>
                  </a:tcPr>
                </a:tc>
                <a:extLst>
                  <a:ext uri="{0D108BD9-81ED-4DB2-BD59-A6C34878D82A}">
                    <a16:rowId xmlns:a16="http://schemas.microsoft.com/office/drawing/2014/main" val="4236937865"/>
                  </a:ext>
                </a:extLst>
              </a:tr>
              <a:tr h="172926">
                <a:tc>
                  <a:txBody>
                    <a:bodyPr/>
                    <a:lstStyle/>
                    <a:p>
                      <a:pPr marR="0" indent="0" algn="l" rtl="0">
                        <a:lnSpc>
                          <a:spcPct val="119000"/>
                        </a:lnSpc>
                        <a:spcBef>
                          <a:spcPts val="0"/>
                        </a:spcBef>
                        <a:spcAft>
                          <a:spcPts val="600"/>
                        </a:spcAft>
                      </a:pPr>
                      <a:r>
                        <a:rPr lang="en-GB" sz="800" kern="1400">
                          <a:ln>
                            <a:noFill/>
                          </a:ln>
                          <a:solidFill>
                            <a:schemeClr val="tx1"/>
                          </a:solidFill>
                          <a:effectLst/>
                          <a:latin typeface="+mn-lt"/>
                        </a:rPr>
                        <a:t>English</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tc>
                  <a:txBody>
                    <a:bodyPr/>
                    <a:lstStyle/>
                    <a:p>
                      <a:pPr marR="0" indent="0" algn="ctr" rtl="0">
                        <a:lnSpc>
                          <a:spcPct val="119000"/>
                        </a:lnSpc>
                        <a:spcBef>
                          <a:spcPts val="0"/>
                        </a:spcBef>
                        <a:spcAft>
                          <a:spcPts val="600"/>
                        </a:spcAft>
                      </a:pPr>
                      <a:r>
                        <a:rPr lang="en-GB" sz="800" kern="1400">
                          <a:ln>
                            <a:noFill/>
                          </a:ln>
                          <a:solidFill>
                            <a:schemeClr val="tx1"/>
                          </a:solidFill>
                          <a:effectLst/>
                          <a:latin typeface="+mn-lt"/>
                        </a:rPr>
                        <a:t>4</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extLst>
                  <a:ext uri="{0D108BD9-81ED-4DB2-BD59-A6C34878D82A}">
                    <a16:rowId xmlns:a16="http://schemas.microsoft.com/office/drawing/2014/main" val="1851934435"/>
                  </a:ext>
                </a:extLst>
              </a:tr>
              <a:tr h="172926">
                <a:tc>
                  <a:txBody>
                    <a:bodyPr/>
                    <a:lstStyle/>
                    <a:p>
                      <a:pPr marR="0" indent="0" algn="l" rtl="0">
                        <a:lnSpc>
                          <a:spcPct val="119000"/>
                        </a:lnSpc>
                        <a:spcBef>
                          <a:spcPts val="0"/>
                        </a:spcBef>
                        <a:spcAft>
                          <a:spcPts val="600"/>
                        </a:spcAft>
                      </a:pPr>
                      <a:r>
                        <a:rPr lang="en-GB" sz="800" kern="1400">
                          <a:ln>
                            <a:noFill/>
                          </a:ln>
                          <a:solidFill>
                            <a:schemeClr val="tx1"/>
                          </a:solidFill>
                          <a:effectLst/>
                          <a:latin typeface="+mn-lt"/>
                        </a:rPr>
                        <a:t>Maths</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tc>
                  <a:txBody>
                    <a:bodyPr/>
                    <a:lstStyle/>
                    <a:p>
                      <a:pPr marR="0" indent="0" algn="ctr" rtl="0">
                        <a:lnSpc>
                          <a:spcPct val="119000"/>
                        </a:lnSpc>
                        <a:spcBef>
                          <a:spcPts val="0"/>
                        </a:spcBef>
                        <a:spcAft>
                          <a:spcPts val="600"/>
                        </a:spcAft>
                      </a:pPr>
                      <a:r>
                        <a:rPr lang="en-GB" sz="800" kern="1400">
                          <a:ln>
                            <a:noFill/>
                          </a:ln>
                          <a:solidFill>
                            <a:schemeClr val="tx1"/>
                          </a:solidFill>
                          <a:effectLst/>
                          <a:latin typeface="+mn-lt"/>
                        </a:rPr>
                        <a:t>4</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extLst>
                  <a:ext uri="{0D108BD9-81ED-4DB2-BD59-A6C34878D82A}">
                    <a16:rowId xmlns:a16="http://schemas.microsoft.com/office/drawing/2014/main" val="1668552238"/>
                  </a:ext>
                </a:extLst>
              </a:tr>
              <a:tr h="172926">
                <a:tc>
                  <a:txBody>
                    <a:bodyPr/>
                    <a:lstStyle/>
                    <a:p>
                      <a:pPr marR="0" indent="0" algn="l" rtl="0">
                        <a:lnSpc>
                          <a:spcPct val="119000"/>
                        </a:lnSpc>
                        <a:spcBef>
                          <a:spcPts val="0"/>
                        </a:spcBef>
                        <a:spcAft>
                          <a:spcPts val="600"/>
                        </a:spcAft>
                      </a:pPr>
                      <a:r>
                        <a:rPr lang="en-GB" sz="800" kern="1400">
                          <a:ln>
                            <a:noFill/>
                          </a:ln>
                          <a:solidFill>
                            <a:schemeClr val="tx1"/>
                          </a:solidFill>
                          <a:effectLst/>
                          <a:latin typeface="+mn-lt"/>
                        </a:rPr>
                        <a:t>Science</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tc>
                  <a:txBody>
                    <a:bodyPr/>
                    <a:lstStyle/>
                    <a:p>
                      <a:pPr marR="0" indent="0" algn="ctr" rtl="0">
                        <a:lnSpc>
                          <a:spcPct val="119000"/>
                        </a:lnSpc>
                        <a:spcBef>
                          <a:spcPts val="0"/>
                        </a:spcBef>
                        <a:spcAft>
                          <a:spcPts val="600"/>
                        </a:spcAft>
                      </a:pPr>
                      <a:r>
                        <a:rPr lang="en-GB" sz="800" kern="1400">
                          <a:ln>
                            <a:noFill/>
                          </a:ln>
                          <a:solidFill>
                            <a:schemeClr val="tx1"/>
                          </a:solidFill>
                          <a:effectLst/>
                          <a:latin typeface="+mn-lt"/>
                        </a:rPr>
                        <a:t>4</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extLst>
                  <a:ext uri="{0D108BD9-81ED-4DB2-BD59-A6C34878D82A}">
                    <a16:rowId xmlns:a16="http://schemas.microsoft.com/office/drawing/2014/main" val="39738084"/>
                  </a:ext>
                </a:extLst>
              </a:tr>
              <a:tr h="172926">
                <a:tc>
                  <a:txBody>
                    <a:bodyPr/>
                    <a:lstStyle/>
                    <a:p>
                      <a:pPr marR="0" indent="0" algn="l" rtl="0">
                        <a:lnSpc>
                          <a:spcPct val="119000"/>
                        </a:lnSpc>
                        <a:spcBef>
                          <a:spcPts val="0"/>
                        </a:spcBef>
                        <a:spcAft>
                          <a:spcPts val="600"/>
                        </a:spcAft>
                      </a:pPr>
                      <a:r>
                        <a:rPr lang="en-GB" sz="800" kern="1400">
                          <a:ln>
                            <a:noFill/>
                          </a:ln>
                          <a:solidFill>
                            <a:schemeClr val="tx1"/>
                          </a:solidFill>
                          <a:effectLst/>
                          <a:latin typeface="+mn-lt"/>
                        </a:rPr>
                        <a:t>Geography</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tc>
                  <a:txBody>
                    <a:bodyPr/>
                    <a:lstStyle/>
                    <a:p>
                      <a:pPr marR="0" indent="0" algn="ctr" rtl="0">
                        <a:lnSpc>
                          <a:spcPct val="119000"/>
                        </a:lnSpc>
                        <a:spcBef>
                          <a:spcPts val="0"/>
                        </a:spcBef>
                        <a:spcAft>
                          <a:spcPts val="600"/>
                        </a:spcAft>
                      </a:pPr>
                      <a:r>
                        <a:rPr lang="en-GB" sz="800" kern="1400">
                          <a:ln>
                            <a:noFill/>
                          </a:ln>
                          <a:solidFill>
                            <a:schemeClr val="tx1"/>
                          </a:solidFill>
                          <a:effectLst/>
                          <a:latin typeface="+mn-lt"/>
                        </a:rPr>
                        <a:t>2</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extLst>
                  <a:ext uri="{0D108BD9-81ED-4DB2-BD59-A6C34878D82A}">
                    <a16:rowId xmlns:a16="http://schemas.microsoft.com/office/drawing/2014/main" val="2297169691"/>
                  </a:ext>
                </a:extLst>
              </a:tr>
              <a:tr h="172926">
                <a:tc>
                  <a:txBody>
                    <a:bodyPr/>
                    <a:lstStyle/>
                    <a:p>
                      <a:pPr marR="0" indent="0" algn="l" rtl="0">
                        <a:lnSpc>
                          <a:spcPct val="119000"/>
                        </a:lnSpc>
                        <a:spcBef>
                          <a:spcPts val="0"/>
                        </a:spcBef>
                        <a:spcAft>
                          <a:spcPts val="600"/>
                        </a:spcAft>
                      </a:pPr>
                      <a:r>
                        <a:rPr lang="en-GB" sz="800" kern="1400">
                          <a:ln>
                            <a:noFill/>
                          </a:ln>
                          <a:solidFill>
                            <a:schemeClr val="tx1"/>
                          </a:solidFill>
                          <a:effectLst/>
                          <a:latin typeface="+mn-lt"/>
                        </a:rPr>
                        <a:t>History</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tc>
                  <a:txBody>
                    <a:bodyPr/>
                    <a:lstStyle/>
                    <a:p>
                      <a:pPr marR="0" indent="0" algn="ctr" rtl="0">
                        <a:lnSpc>
                          <a:spcPct val="119000"/>
                        </a:lnSpc>
                        <a:spcBef>
                          <a:spcPts val="0"/>
                        </a:spcBef>
                        <a:spcAft>
                          <a:spcPts val="600"/>
                        </a:spcAft>
                      </a:pPr>
                      <a:r>
                        <a:rPr lang="en-GB" sz="800" kern="1400">
                          <a:ln>
                            <a:noFill/>
                          </a:ln>
                          <a:solidFill>
                            <a:schemeClr val="tx1"/>
                          </a:solidFill>
                          <a:effectLst/>
                          <a:latin typeface="+mn-lt"/>
                        </a:rPr>
                        <a:t>2</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extLst>
                  <a:ext uri="{0D108BD9-81ED-4DB2-BD59-A6C34878D82A}">
                    <a16:rowId xmlns:a16="http://schemas.microsoft.com/office/drawing/2014/main" val="2334826096"/>
                  </a:ext>
                </a:extLst>
              </a:tr>
              <a:tr h="172926">
                <a:tc>
                  <a:txBody>
                    <a:bodyPr/>
                    <a:lstStyle/>
                    <a:p>
                      <a:pPr marR="0" indent="0" algn="l" rtl="0">
                        <a:lnSpc>
                          <a:spcPct val="119000"/>
                        </a:lnSpc>
                        <a:spcBef>
                          <a:spcPts val="0"/>
                        </a:spcBef>
                        <a:spcAft>
                          <a:spcPts val="600"/>
                        </a:spcAft>
                      </a:pPr>
                      <a:r>
                        <a:rPr lang="en-GB" sz="800" kern="1400">
                          <a:ln>
                            <a:noFill/>
                          </a:ln>
                          <a:solidFill>
                            <a:schemeClr val="tx1"/>
                          </a:solidFill>
                          <a:effectLst/>
                          <a:latin typeface="+mn-lt"/>
                        </a:rPr>
                        <a:t>Spanish/ French</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tc>
                  <a:txBody>
                    <a:bodyPr/>
                    <a:lstStyle/>
                    <a:p>
                      <a:pPr marR="0" indent="0" algn="ctr" rtl="0">
                        <a:lnSpc>
                          <a:spcPct val="119000"/>
                        </a:lnSpc>
                        <a:spcBef>
                          <a:spcPts val="0"/>
                        </a:spcBef>
                        <a:spcAft>
                          <a:spcPts val="600"/>
                        </a:spcAft>
                      </a:pPr>
                      <a:r>
                        <a:rPr lang="en-GB" sz="800" kern="1400">
                          <a:ln>
                            <a:noFill/>
                          </a:ln>
                          <a:solidFill>
                            <a:schemeClr val="tx1"/>
                          </a:solidFill>
                          <a:effectLst/>
                          <a:latin typeface="+mn-lt"/>
                        </a:rPr>
                        <a:t>2</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extLst>
                  <a:ext uri="{0D108BD9-81ED-4DB2-BD59-A6C34878D82A}">
                    <a16:rowId xmlns:a16="http://schemas.microsoft.com/office/drawing/2014/main" val="1621260715"/>
                  </a:ext>
                </a:extLst>
              </a:tr>
              <a:tr h="172926">
                <a:tc>
                  <a:txBody>
                    <a:bodyPr/>
                    <a:lstStyle/>
                    <a:p>
                      <a:pPr marR="0" indent="0" algn="l" rtl="0">
                        <a:lnSpc>
                          <a:spcPct val="119000"/>
                        </a:lnSpc>
                        <a:spcBef>
                          <a:spcPts val="0"/>
                        </a:spcBef>
                        <a:spcAft>
                          <a:spcPts val="600"/>
                        </a:spcAft>
                      </a:pPr>
                      <a:r>
                        <a:rPr lang="en-GB" sz="800" kern="1400">
                          <a:ln>
                            <a:noFill/>
                          </a:ln>
                          <a:solidFill>
                            <a:schemeClr val="tx1"/>
                          </a:solidFill>
                          <a:effectLst/>
                          <a:latin typeface="+mn-lt"/>
                        </a:rPr>
                        <a:t>Computing</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tc>
                  <a:txBody>
                    <a:bodyPr/>
                    <a:lstStyle/>
                    <a:p>
                      <a:pPr marR="0" indent="0" algn="ctr" rtl="0">
                        <a:lnSpc>
                          <a:spcPct val="119000"/>
                        </a:lnSpc>
                        <a:spcBef>
                          <a:spcPts val="0"/>
                        </a:spcBef>
                        <a:spcAft>
                          <a:spcPts val="600"/>
                        </a:spcAft>
                      </a:pPr>
                      <a:r>
                        <a:rPr lang="en-GB" sz="800" kern="1400">
                          <a:ln>
                            <a:noFill/>
                          </a:ln>
                          <a:solidFill>
                            <a:schemeClr val="tx1"/>
                          </a:solidFill>
                          <a:effectLst/>
                          <a:latin typeface="+mn-lt"/>
                        </a:rPr>
                        <a:t>1</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extLst>
                  <a:ext uri="{0D108BD9-81ED-4DB2-BD59-A6C34878D82A}">
                    <a16:rowId xmlns:a16="http://schemas.microsoft.com/office/drawing/2014/main" val="145775781"/>
                  </a:ext>
                </a:extLst>
              </a:tr>
              <a:tr h="172926">
                <a:tc>
                  <a:txBody>
                    <a:bodyPr/>
                    <a:lstStyle/>
                    <a:p>
                      <a:pPr marR="0" indent="0" algn="l" rtl="0">
                        <a:lnSpc>
                          <a:spcPct val="119000"/>
                        </a:lnSpc>
                        <a:spcBef>
                          <a:spcPts val="0"/>
                        </a:spcBef>
                        <a:spcAft>
                          <a:spcPts val="600"/>
                        </a:spcAft>
                      </a:pPr>
                      <a:r>
                        <a:rPr lang="en-GB" sz="800" kern="1400">
                          <a:ln>
                            <a:noFill/>
                          </a:ln>
                          <a:solidFill>
                            <a:schemeClr val="tx1"/>
                          </a:solidFill>
                          <a:effectLst/>
                          <a:latin typeface="+mn-lt"/>
                        </a:rPr>
                        <a:t>Music</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tc>
                  <a:txBody>
                    <a:bodyPr/>
                    <a:lstStyle/>
                    <a:p>
                      <a:pPr marR="0" indent="0" algn="ctr" rtl="0">
                        <a:lnSpc>
                          <a:spcPct val="119000"/>
                        </a:lnSpc>
                        <a:spcBef>
                          <a:spcPts val="0"/>
                        </a:spcBef>
                        <a:spcAft>
                          <a:spcPts val="600"/>
                        </a:spcAft>
                      </a:pPr>
                      <a:r>
                        <a:rPr lang="en-GB" sz="800" kern="1400">
                          <a:ln>
                            <a:noFill/>
                          </a:ln>
                          <a:solidFill>
                            <a:schemeClr val="tx1"/>
                          </a:solidFill>
                          <a:effectLst/>
                          <a:latin typeface="+mn-lt"/>
                        </a:rPr>
                        <a:t>1</a:t>
                      </a:r>
                    </a:p>
                  </a:txBody>
                  <a:tcPr marL="22674" marR="22674" marT="22674" marB="22674">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extLst>
                  <a:ext uri="{0D108BD9-81ED-4DB2-BD59-A6C34878D82A}">
                    <a16:rowId xmlns:a16="http://schemas.microsoft.com/office/drawing/2014/main" val="952629877"/>
                  </a:ext>
                </a:extLst>
              </a:tr>
              <a:tr h="172926">
                <a:tc>
                  <a:txBody>
                    <a:bodyPr/>
                    <a:lstStyle/>
                    <a:p>
                      <a:pPr marR="0" indent="0" algn="l" rtl="0">
                        <a:lnSpc>
                          <a:spcPct val="119000"/>
                        </a:lnSpc>
                        <a:spcBef>
                          <a:spcPts val="0"/>
                        </a:spcBef>
                        <a:spcAft>
                          <a:spcPts val="600"/>
                        </a:spcAft>
                      </a:pPr>
                      <a:r>
                        <a:rPr lang="en-GB" sz="800" kern="1400">
                          <a:ln>
                            <a:noFill/>
                          </a:ln>
                          <a:solidFill>
                            <a:schemeClr val="tx1"/>
                          </a:solidFill>
                          <a:effectLst/>
                          <a:latin typeface="+mn-lt"/>
                        </a:rPr>
                        <a:t>PE</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tc>
                  <a:txBody>
                    <a:bodyPr/>
                    <a:lstStyle/>
                    <a:p>
                      <a:pPr marR="0" indent="0" algn="ctr" rtl="0">
                        <a:lnSpc>
                          <a:spcPct val="119000"/>
                        </a:lnSpc>
                        <a:spcBef>
                          <a:spcPts val="0"/>
                        </a:spcBef>
                        <a:spcAft>
                          <a:spcPts val="600"/>
                        </a:spcAft>
                      </a:pPr>
                      <a:r>
                        <a:rPr lang="en-GB" sz="800" kern="1400">
                          <a:ln>
                            <a:noFill/>
                          </a:ln>
                          <a:solidFill>
                            <a:schemeClr val="tx1"/>
                          </a:solidFill>
                          <a:effectLst/>
                          <a:latin typeface="+mn-lt"/>
                        </a:rPr>
                        <a:t>2</a:t>
                      </a:r>
                    </a:p>
                  </a:txBody>
                  <a:tcPr marL="22674" marR="22674" marT="22674" marB="22674">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extLst>
                  <a:ext uri="{0D108BD9-81ED-4DB2-BD59-A6C34878D82A}">
                    <a16:rowId xmlns:a16="http://schemas.microsoft.com/office/drawing/2014/main" val="3307984456"/>
                  </a:ext>
                </a:extLst>
              </a:tr>
              <a:tr h="172926">
                <a:tc>
                  <a:txBody>
                    <a:bodyPr/>
                    <a:lstStyle/>
                    <a:p>
                      <a:pPr marR="0" indent="0" algn="l" rtl="0">
                        <a:lnSpc>
                          <a:spcPct val="119000"/>
                        </a:lnSpc>
                        <a:spcBef>
                          <a:spcPts val="0"/>
                        </a:spcBef>
                        <a:spcAft>
                          <a:spcPts val="600"/>
                        </a:spcAft>
                      </a:pPr>
                      <a:r>
                        <a:rPr lang="en-GB" sz="800" kern="1400">
                          <a:ln>
                            <a:noFill/>
                          </a:ln>
                          <a:solidFill>
                            <a:schemeClr val="tx1"/>
                          </a:solidFill>
                          <a:effectLst/>
                          <a:latin typeface="+mn-lt"/>
                        </a:rPr>
                        <a:t>Religious Education</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tc>
                  <a:txBody>
                    <a:bodyPr/>
                    <a:lstStyle/>
                    <a:p>
                      <a:pPr marR="0" indent="0" algn="ctr" rtl="0">
                        <a:lnSpc>
                          <a:spcPct val="119000"/>
                        </a:lnSpc>
                        <a:spcBef>
                          <a:spcPts val="0"/>
                        </a:spcBef>
                        <a:spcAft>
                          <a:spcPts val="600"/>
                        </a:spcAft>
                      </a:pPr>
                      <a:r>
                        <a:rPr lang="en-GB" sz="800" kern="1400">
                          <a:ln>
                            <a:noFill/>
                          </a:ln>
                          <a:solidFill>
                            <a:schemeClr val="tx1"/>
                          </a:solidFill>
                          <a:effectLst/>
                          <a:latin typeface="+mn-lt"/>
                        </a:rPr>
                        <a:t>1</a:t>
                      </a:r>
                    </a:p>
                  </a:txBody>
                  <a:tcPr marL="22674" marR="22674" marT="22674" marB="22674">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extLst>
                  <a:ext uri="{0D108BD9-81ED-4DB2-BD59-A6C34878D82A}">
                    <a16:rowId xmlns:a16="http://schemas.microsoft.com/office/drawing/2014/main" val="3967257758"/>
                  </a:ext>
                </a:extLst>
              </a:tr>
              <a:tr h="172926">
                <a:tc>
                  <a:txBody>
                    <a:bodyPr/>
                    <a:lstStyle/>
                    <a:p>
                      <a:pPr marR="0" indent="0" algn="l" rtl="0">
                        <a:lnSpc>
                          <a:spcPct val="119000"/>
                        </a:lnSpc>
                        <a:spcBef>
                          <a:spcPts val="0"/>
                        </a:spcBef>
                        <a:spcAft>
                          <a:spcPts val="600"/>
                        </a:spcAft>
                      </a:pPr>
                      <a:r>
                        <a:rPr lang="en-GB" sz="800" kern="1400">
                          <a:ln>
                            <a:noFill/>
                          </a:ln>
                          <a:solidFill>
                            <a:schemeClr val="tx1"/>
                          </a:solidFill>
                          <a:effectLst/>
                          <a:latin typeface="+mn-lt"/>
                        </a:rPr>
                        <a:t>Art (Including Graphics)</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tc>
                  <a:txBody>
                    <a:bodyPr/>
                    <a:lstStyle/>
                    <a:p>
                      <a:pPr marR="0" indent="0" algn="ctr" rtl="0">
                        <a:lnSpc>
                          <a:spcPct val="119000"/>
                        </a:lnSpc>
                        <a:spcBef>
                          <a:spcPts val="0"/>
                        </a:spcBef>
                        <a:spcAft>
                          <a:spcPts val="600"/>
                        </a:spcAft>
                      </a:pPr>
                      <a:r>
                        <a:rPr lang="en-GB" sz="800" kern="1400">
                          <a:ln>
                            <a:noFill/>
                          </a:ln>
                          <a:solidFill>
                            <a:schemeClr val="tx1"/>
                          </a:solidFill>
                          <a:effectLst/>
                          <a:latin typeface="+mn-lt"/>
                        </a:rPr>
                        <a:t>1</a:t>
                      </a:r>
                    </a:p>
                  </a:txBody>
                  <a:tcPr marL="22674" marR="22674" marT="22674" marB="22674">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extLst>
                  <a:ext uri="{0D108BD9-81ED-4DB2-BD59-A6C34878D82A}">
                    <a16:rowId xmlns:a16="http://schemas.microsoft.com/office/drawing/2014/main" val="1621789730"/>
                  </a:ext>
                </a:extLst>
              </a:tr>
              <a:tr h="304674">
                <a:tc>
                  <a:txBody>
                    <a:bodyPr/>
                    <a:lstStyle/>
                    <a:p>
                      <a:pPr marR="0" indent="0" algn="l" rtl="0">
                        <a:lnSpc>
                          <a:spcPct val="119000"/>
                        </a:lnSpc>
                        <a:spcBef>
                          <a:spcPts val="0"/>
                        </a:spcBef>
                        <a:spcAft>
                          <a:spcPts val="600"/>
                        </a:spcAft>
                      </a:pPr>
                      <a:r>
                        <a:rPr lang="en-GB" sz="800" kern="1400">
                          <a:ln>
                            <a:noFill/>
                          </a:ln>
                          <a:solidFill>
                            <a:schemeClr val="tx1"/>
                          </a:solidFill>
                          <a:effectLst/>
                          <a:latin typeface="+mn-lt"/>
                        </a:rPr>
                        <a:t>Design Technology                      (Including Resistant Materials)</a:t>
                      </a:r>
                      <a:r>
                        <a:rPr lang="en-GB" sz="800" kern="1400" baseline="0">
                          <a:ln>
                            <a:noFill/>
                          </a:ln>
                          <a:solidFill>
                            <a:schemeClr val="tx1"/>
                          </a:solidFill>
                          <a:effectLst/>
                          <a:latin typeface="+mn-lt"/>
                        </a:rPr>
                        <a:t> </a:t>
                      </a:r>
                      <a:endParaRPr lang="en-GB" sz="800" kern="1400">
                        <a:ln>
                          <a:noFill/>
                        </a:ln>
                        <a:solidFill>
                          <a:schemeClr val="tx1"/>
                        </a:solidFill>
                        <a:effectLst/>
                        <a:latin typeface="+mn-lt"/>
                      </a:endParaRP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tc>
                  <a:txBody>
                    <a:bodyPr/>
                    <a:lstStyle/>
                    <a:p>
                      <a:pPr marR="0" indent="0" algn="ctr" rtl="0">
                        <a:lnSpc>
                          <a:spcPct val="119000"/>
                        </a:lnSpc>
                        <a:spcBef>
                          <a:spcPts val="0"/>
                        </a:spcBef>
                        <a:spcAft>
                          <a:spcPts val="600"/>
                        </a:spcAft>
                      </a:pPr>
                      <a:r>
                        <a:rPr lang="en-GB" sz="800" kern="1400">
                          <a:ln>
                            <a:noFill/>
                          </a:ln>
                          <a:solidFill>
                            <a:schemeClr val="tx1"/>
                          </a:solidFill>
                          <a:effectLst/>
                          <a:latin typeface="+mn-lt"/>
                        </a:rPr>
                        <a:t>1</a:t>
                      </a:r>
                    </a:p>
                  </a:txBody>
                  <a:tcPr marL="22674" marR="22674" marT="22674" marB="22674">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extLst>
                  <a:ext uri="{0D108BD9-81ED-4DB2-BD59-A6C34878D82A}">
                    <a16:rowId xmlns:a16="http://schemas.microsoft.com/office/drawing/2014/main" val="1238349388"/>
                  </a:ext>
                </a:extLst>
              </a:tr>
              <a:tr h="172926">
                <a:tc>
                  <a:txBody>
                    <a:bodyPr/>
                    <a:lstStyle/>
                    <a:p>
                      <a:pPr marR="0" indent="0" algn="l" rtl="0">
                        <a:lnSpc>
                          <a:spcPct val="119000"/>
                        </a:lnSpc>
                        <a:spcBef>
                          <a:spcPts val="0"/>
                        </a:spcBef>
                        <a:spcAft>
                          <a:spcPts val="600"/>
                        </a:spcAft>
                      </a:pPr>
                      <a:r>
                        <a:rPr lang="en-GB" sz="800" kern="1400">
                          <a:ln>
                            <a:noFill/>
                          </a:ln>
                          <a:solidFill>
                            <a:schemeClr val="tx1"/>
                          </a:solidFill>
                          <a:effectLst/>
                          <a:latin typeface="+mn-lt"/>
                        </a:rPr>
                        <a:t>Direct Instruction</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tc>
                  <a:txBody>
                    <a:bodyPr/>
                    <a:lstStyle/>
                    <a:p>
                      <a:pPr marR="0" indent="0" algn="ctr" rtl="0">
                        <a:lnSpc>
                          <a:spcPct val="119000"/>
                        </a:lnSpc>
                        <a:spcBef>
                          <a:spcPts val="0"/>
                        </a:spcBef>
                        <a:spcAft>
                          <a:spcPts val="600"/>
                        </a:spcAft>
                      </a:pPr>
                      <a:r>
                        <a:rPr lang="en-GB" sz="800" kern="1400">
                          <a:ln>
                            <a:noFill/>
                          </a:ln>
                          <a:solidFill>
                            <a:schemeClr val="tx1"/>
                          </a:solidFill>
                          <a:effectLst/>
                          <a:latin typeface="+mn-lt"/>
                        </a:rPr>
                        <a:t>4*</a:t>
                      </a:r>
                    </a:p>
                  </a:txBody>
                  <a:tcPr marL="22674" marR="22674" marT="22674" marB="22674">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extLst>
                  <a:ext uri="{0D108BD9-81ED-4DB2-BD59-A6C34878D82A}">
                    <a16:rowId xmlns:a16="http://schemas.microsoft.com/office/drawing/2014/main" val="3306495684"/>
                  </a:ext>
                </a:extLst>
              </a:tr>
              <a:tr h="172926">
                <a:tc>
                  <a:txBody>
                    <a:bodyPr/>
                    <a:lstStyle/>
                    <a:p>
                      <a:pPr marR="0" indent="0" algn="l" rtl="0">
                        <a:lnSpc>
                          <a:spcPct val="119000"/>
                        </a:lnSpc>
                        <a:spcBef>
                          <a:spcPts val="0"/>
                        </a:spcBef>
                        <a:spcAft>
                          <a:spcPts val="600"/>
                        </a:spcAft>
                      </a:pPr>
                      <a:r>
                        <a:rPr lang="en-GB" sz="800" kern="1400">
                          <a:ln>
                            <a:noFill/>
                          </a:ln>
                          <a:solidFill>
                            <a:schemeClr val="tx1"/>
                          </a:solidFill>
                          <a:effectLst/>
                          <a:latin typeface="+mn-lt"/>
                        </a:rPr>
                        <a:t>Total</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tc>
                  <a:txBody>
                    <a:bodyPr/>
                    <a:lstStyle/>
                    <a:p>
                      <a:pPr marR="0" indent="0" algn="ctr" rtl="0">
                        <a:lnSpc>
                          <a:spcPct val="119000"/>
                        </a:lnSpc>
                        <a:spcBef>
                          <a:spcPts val="0"/>
                        </a:spcBef>
                        <a:spcAft>
                          <a:spcPts val="600"/>
                        </a:spcAft>
                      </a:pPr>
                      <a:r>
                        <a:rPr lang="en-GB" sz="800" kern="1400">
                          <a:ln>
                            <a:noFill/>
                          </a:ln>
                          <a:solidFill>
                            <a:schemeClr val="tx1"/>
                          </a:solidFill>
                          <a:effectLst/>
                          <a:latin typeface="+mn-lt"/>
                        </a:rPr>
                        <a:t>25</a:t>
                      </a:r>
                    </a:p>
                  </a:txBody>
                  <a:tcPr marL="22674" marR="22674" marT="22674" marB="22674">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extLst>
                  <a:ext uri="{0D108BD9-81ED-4DB2-BD59-A6C34878D82A}">
                    <a16:rowId xmlns:a16="http://schemas.microsoft.com/office/drawing/2014/main" val="4054190042"/>
                  </a:ext>
                </a:extLst>
              </a:tr>
            </a:tbl>
          </a:graphicData>
        </a:graphic>
      </p:graphicFrame>
      <p:sp>
        <p:nvSpPr>
          <p:cNvPr id="22" name="TextBox 21"/>
          <p:cNvSpPr txBox="1"/>
          <p:nvPr/>
        </p:nvSpPr>
        <p:spPr>
          <a:xfrm>
            <a:off x="294980" y="6098444"/>
            <a:ext cx="6132234" cy="1200329"/>
          </a:xfrm>
          <a:prstGeom prst="rect">
            <a:avLst/>
          </a:prstGeom>
          <a:noFill/>
        </p:spPr>
        <p:txBody>
          <a:bodyPr wrap="square" lIns="91440" tIns="45720" rIns="91440" bIns="45720" rtlCol="0" anchor="t">
            <a:spAutoFit/>
          </a:bodyPr>
          <a:lstStyle/>
          <a:p>
            <a:r>
              <a:rPr lang="en-GB" sz="1200"/>
              <a:t>Our Key Stage 4 curriculum has a strong focus on the EBacc (English, Mathematics, Science, Languages, History and Geography) and a range of high value subject options. We have limited the number of GCSE subjects to be studied by our pupils to a maximum of eight. This will reduce the exam burden and help ensure that our pupils are given the time and opportunity to develop intellectually. The pathway approach also allows pupils that need additional support to be able to access this in order to be successful in their GCSEs or equivalent. </a:t>
            </a:r>
          </a:p>
        </p:txBody>
      </p:sp>
      <p:graphicFrame>
        <p:nvGraphicFramePr>
          <p:cNvPr id="18" name="Table 17">
            <a:extLst>
              <a:ext uri="{FF2B5EF4-FFF2-40B4-BE49-F238E27FC236}">
                <a16:creationId xmlns:a16="http://schemas.microsoft.com/office/drawing/2014/main" id="{CD0C2002-FEB5-4B70-ACB2-5DB9FDFA1615}"/>
              </a:ext>
            </a:extLst>
          </p:cNvPr>
          <p:cNvGraphicFramePr>
            <a:graphicFrameLocks noGrp="1"/>
          </p:cNvGraphicFramePr>
          <p:nvPr>
            <p:extLst>
              <p:ext uri="{D42A27DB-BD31-4B8C-83A1-F6EECF244321}">
                <p14:modId xmlns:p14="http://schemas.microsoft.com/office/powerpoint/2010/main" val="1212810146"/>
              </p:ext>
            </p:extLst>
          </p:nvPr>
        </p:nvGraphicFramePr>
        <p:xfrm>
          <a:off x="2377298" y="7303873"/>
          <a:ext cx="1961492" cy="724192"/>
        </p:xfrm>
        <a:graphic>
          <a:graphicData uri="http://schemas.openxmlformats.org/drawingml/2006/table">
            <a:tbl>
              <a:tblPr/>
              <a:tblGrid>
                <a:gridCol w="1321868">
                  <a:extLst>
                    <a:ext uri="{9D8B030D-6E8A-4147-A177-3AD203B41FA5}">
                      <a16:colId xmlns:a16="http://schemas.microsoft.com/office/drawing/2014/main" val="3761882706"/>
                    </a:ext>
                  </a:extLst>
                </a:gridCol>
                <a:gridCol w="639624">
                  <a:extLst>
                    <a:ext uri="{9D8B030D-6E8A-4147-A177-3AD203B41FA5}">
                      <a16:colId xmlns:a16="http://schemas.microsoft.com/office/drawing/2014/main" val="2964887108"/>
                    </a:ext>
                  </a:extLst>
                </a:gridCol>
              </a:tblGrid>
              <a:tr h="180000">
                <a:tc>
                  <a:txBody>
                    <a:bodyPr/>
                    <a:lstStyle/>
                    <a:p>
                      <a:pPr marR="0" indent="0" algn="l" rtl="0">
                        <a:lnSpc>
                          <a:spcPct val="119000"/>
                        </a:lnSpc>
                        <a:spcBef>
                          <a:spcPts val="0"/>
                        </a:spcBef>
                        <a:spcAft>
                          <a:spcPts val="600"/>
                        </a:spcAft>
                      </a:pPr>
                      <a:r>
                        <a:rPr lang="en-GB" sz="800" b="0" kern="1400">
                          <a:ln>
                            <a:noFill/>
                          </a:ln>
                          <a:solidFill>
                            <a:schemeClr val="bg1"/>
                          </a:solidFill>
                          <a:effectLst/>
                          <a:latin typeface="+mn-lt"/>
                        </a:rPr>
                        <a:t>Subject</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203864"/>
                    </a:solidFill>
                  </a:tcPr>
                </a:tc>
                <a:tc>
                  <a:txBody>
                    <a:bodyPr/>
                    <a:lstStyle/>
                    <a:p>
                      <a:pPr marR="0" indent="0" algn="l" rtl="0">
                        <a:lnSpc>
                          <a:spcPct val="119000"/>
                        </a:lnSpc>
                        <a:spcBef>
                          <a:spcPts val="0"/>
                        </a:spcBef>
                        <a:spcAft>
                          <a:spcPts val="600"/>
                        </a:spcAft>
                      </a:pPr>
                      <a:r>
                        <a:rPr lang="en-GB" sz="800" b="0" kern="1400">
                          <a:ln>
                            <a:noFill/>
                          </a:ln>
                          <a:solidFill>
                            <a:schemeClr val="bg1"/>
                          </a:solidFill>
                          <a:effectLst/>
                          <a:latin typeface="+mn-lt"/>
                        </a:rPr>
                        <a:t>Allocation</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203864"/>
                    </a:solidFill>
                  </a:tcPr>
                </a:tc>
                <a:extLst>
                  <a:ext uri="{0D108BD9-81ED-4DB2-BD59-A6C34878D82A}">
                    <a16:rowId xmlns:a16="http://schemas.microsoft.com/office/drawing/2014/main" val="4236937865"/>
                  </a:ext>
                </a:extLst>
              </a:tr>
              <a:tr h="180000">
                <a:tc>
                  <a:txBody>
                    <a:bodyPr/>
                    <a:lstStyle/>
                    <a:p>
                      <a:pPr marR="0" indent="0" algn="l" rtl="0">
                        <a:lnSpc>
                          <a:spcPct val="119000"/>
                        </a:lnSpc>
                        <a:spcBef>
                          <a:spcPts val="0"/>
                        </a:spcBef>
                        <a:spcAft>
                          <a:spcPts val="600"/>
                        </a:spcAft>
                      </a:pPr>
                      <a:r>
                        <a:rPr lang="en-GB" sz="800" kern="1400">
                          <a:ln>
                            <a:noFill/>
                          </a:ln>
                          <a:solidFill>
                            <a:schemeClr val="tx1"/>
                          </a:solidFill>
                          <a:effectLst/>
                          <a:latin typeface="+mn-lt"/>
                        </a:rPr>
                        <a:t>English Literature &amp; Language</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tc>
                  <a:txBody>
                    <a:bodyPr/>
                    <a:lstStyle/>
                    <a:p>
                      <a:pPr marR="0" indent="0" algn="ctr" rtl="0">
                        <a:lnSpc>
                          <a:spcPct val="119000"/>
                        </a:lnSpc>
                        <a:spcBef>
                          <a:spcPts val="0"/>
                        </a:spcBef>
                        <a:spcAft>
                          <a:spcPts val="600"/>
                        </a:spcAft>
                      </a:pPr>
                      <a:r>
                        <a:rPr lang="en-GB" sz="800" kern="1400">
                          <a:ln>
                            <a:noFill/>
                          </a:ln>
                          <a:solidFill>
                            <a:schemeClr val="tx1"/>
                          </a:solidFill>
                          <a:effectLst/>
                          <a:latin typeface="+mn-lt"/>
                        </a:rPr>
                        <a:t>5</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extLst>
                  <a:ext uri="{0D108BD9-81ED-4DB2-BD59-A6C34878D82A}">
                    <a16:rowId xmlns:a16="http://schemas.microsoft.com/office/drawing/2014/main" val="1851934435"/>
                  </a:ext>
                </a:extLst>
              </a:tr>
              <a:tr h="180000">
                <a:tc>
                  <a:txBody>
                    <a:bodyPr/>
                    <a:lstStyle/>
                    <a:p>
                      <a:pPr marR="0" indent="0" algn="l" rtl="0">
                        <a:lnSpc>
                          <a:spcPct val="119000"/>
                        </a:lnSpc>
                        <a:spcBef>
                          <a:spcPts val="0"/>
                        </a:spcBef>
                        <a:spcAft>
                          <a:spcPts val="600"/>
                        </a:spcAft>
                      </a:pPr>
                      <a:r>
                        <a:rPr lang="en-GB" sz="800" kern="1400">
                          <a:ln>
                            <a:noFill/>
                          </a:ln>
                          <a:solidFill>
                            <a:schemeClr val="tx1"/>
                          </a:solidFill>
                          <a:effectLst/>
                          <a:latin typeface="+mn-lt"/>
                        </a:rPr>
                        <a:t>Maths &amp; Statistics </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tc>
                  <a:txBody>
                    <a:bodyPr/>
                    <a:lstStyle/>
                    <a:p>
                      <a:pPr marR="0" indent="0" algn="ctr" rtl="0">
                        <a:lnSpc>
                          <a:spcPct val="119000"/>
                        </a:lnSpc>
                        <a:spcBef>
                          <a:spcPts val="0"/>
                        </a:spcBef>
                        <a:spcAft>
                          <a:spcPts val="600"/>
                        </a:spcAft>
                      </a:pPr>
                      <a:r>
                        <a:rPr lang="en-GB" sz="800" kern="1400">
                          <a:ln>
                            <a:noFill/>
                          </a:ln>
                          <a:solidFill>
                            <a:schemeClr val="tx1"/>
                          </a:solidFill>
                          <a:effectLst/>
                          <a:latin typeface="+mn-lt"/>
                        </a:rPr>
                        <a:t>5</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extLst>
                  <a:ext uri="{0D108BD9-81ED-4DB2-BD59-A6C34878D82A}">
                    <a16:rowId xmlns:a16="http://schemas.microsoft.com/office/drawing/2014/main" val="1668552238"/>
                  </a:ext>
                </a:extLst>
              </a:tr>
              <a:tr h="180000">
                <a:tc>
                  <a:txBody>
                    <a:bodyPr/>
                    <a:lstStyle/>
                    <a:p>
                      <a:pPr marR="0" indent="0" algn="l" rtl="0">
                        <a:lnSpc>
                          <a:spcPct val="119000"/>
                        </a:lnSpc>
                        <a:spcBef>
                          <a:spcPts val="0"/>
                        </a:spcBef>
                        <a:spcAft>
                          <a:spcPts val="600"/>
                        </a:spcAft>
                      </a:pPr>
                      <a:r>
                        <a:rPr lang="en-GB" sz="800" kern="1400">
                          <a:ln>
                            <a:noFill/>
                          </a:ln>
                          <a:solidFill>
                            <a:schemeClr val="tx1"/>
                          </a:solidFill>
                          <a:effectLst/>
                          <a:latin typeface="+mn-lt"/>
                        </a:rPr>
                        <a:t>Double Science</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tc>
                  <a:txBody>
                    <a:bodyPr/>
                    <a:lstStyle/>
                    <a:p>
                      <a:pPr marR="0" indent="0" algn="ctr" rtl="0">
                        <a:lnSpc>
                          <a:spcPct val="119000"/>
                        </a:lnSpc>
                        <a:spcBef>
                          <a:spcPts val="0"/>
                        </a:spcBef>
                        <a:spcAft>
                          <a:spcPts val="600"/>
                        </a:spcAft>
                      </a:pPr>
                      <a:r>
                        <a:rPr lang="en-GB" sz="800" kern="1400">
                          <a:ln>
                            <a:noFill/>
                          </a:ln>
                          <a:solidFill>
                            <a:schemeClr val="tx1"/>
                          </a:solidFill>
                          <a:effectLst/>
                          <a:latin typeface="+mn-lt"/>
                        </a:rPr>
                        <a:t>5</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extLst>
                  <a:ext uri="{0D108BD9-81ED-4DB2-BD59-A6C34878D82A}">
                    <a16:rowId xmlns:a16="http://schemas.microsoft.com/office/drawing/2014/main" val="39738084"/>
                  </a:ext>
                </a:extLst>
              </a:tr>
            </a:tbl>
          </a:graphicData>
        </a:graphic>
      </p:graphicFrame>
      <p:graphicFrame>
        <p:nvGraphicFramePr>
          <p:cNvPr id="23" name="Table 22">
            <a:extLst>
              <a:ext uri="{FF2B5EF4-FFF2-40B4-BE49-F238E27FC236}">
                <a16:creationId xmlns:a16="http://schemas.microsoft.com/office/drawing/2014/main" id="{A3A0B279-5467-42F2-8E4E-01CBAE25A0D4}"/>
              </a:ext>
            </a:extLst>
          </p:cNvPr>
          <p:cNvGraphicFramePr>
            <a:graphicFrameLocks noGrp="1"/>
          </p:cNvGraphicFramePr>
          <p:nvPr>
            <p:extLst>
              <p:ext uri="{D42A27DB-BD31-4B8C-83A1-F6EECF244321}">
                <p14:modId xmlns:p14="http://schemas.microsoft.com/office/powerpoint/2010/main" val="4106050593"/>
              </p:ext>
            </p:extLst>
          </p:nvPr>
        </p:nvGraphicFramePr>
        <p:xfrm>
          <a:off x="381551" y="8190378"/>
          <a:ext cx="6173643" cy="1088140"/>
        </p:xfrm>
        <a:graphic>
          <a:graphicData uri="http://schemas.openxmlformats.org/drawingml/2006/table">
            <a:tbl>
              <a:tblPr/>
              <a:tblGrid>
                <a:gridCol w="2057881">
                  <a:extLst>
                    <a:ext uri="{9D8B030D-6E8A-4147-A177-3AD203B41FA5}">
                      <a16:colId xmlns:a16="http://schemas.microsoft.com/office/drawing/2014/main" val="3761882706"/>
                    </a:ext>
                  </a:extLst>
                </a:gridCol>
                <a:gridCol w="2057881">
                  <a:extLst>
                    <a:ext uri="{9D8B030D-6E8A-4147-A177-3AD203B41FA5}">
                      <a16:colId xmlns:a16="http://schemas.microsoft.com/office/drawing/2014/main" val="1857074385"/>
                    </a:ext>
                  </a:extLst>
                </a:gridCol>
                <a:gridCol w="2057881">
                  <a:extLst>
                    <a:ext uri="{9D8B030D-6E8A-4147-A177-3AD203B41FA5}">
                      <a16:colId xmlns:a16="http://schemas.microsoft.com/office/drawing/2014/main" val="2588023635"/>
                    </a:ext>
                  </a:extLst>
                </a:gridCol>
              </a:tblGrid>
              <a:tr h="195307">
                <a:tc>
                  <a:txBody>
                    <a:bodyPr/>
                    <a:lstStyle/>
                    <a:p>
                      <a:pPr marR="0" indent="0" algn="ctr" rtl="0">
                        <a:lnSpc>
                          <a:spcPct val="119000"/>
                        </a:lnSpc>
                        <a:spcBef>
                          <a:spcPts val="0"/>
                        </a:spcBef>
                        <a:spcAft>
                          <a:spcPts val="600"/>
                        </a:spcAft>
                      </a:pPr>
                      <a:r>
                        <a:rPr lang="en-GB" sz="800" b="0" kern="1400">
                          <a:ln>
                            <a:noFill/>
                          </a:ln>
                          <a:solidFill>
                            <a:schemeClr val="bg1"/>
                          </a:solidFill>
                          <a:effectLst/>
                          <a:latin typeface="+mn-lt"/>
                        </a:rPr>
                        <a:t>Pathway 1: Main</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203864"/>
                    </a:solidFill>
                  </a:tcPr>
                </a:tc>
                <a:tc>
                  <a:txBody>
                    <a:bodyPr/>
                    <a:lstStyle/>
                    <a:p>
                      <a:pPr marR="0" indent="0" algn="ctr" rtl="0">
                        <a:lnSpc>
                          <a:spcPct val="119000"/>
                        </a:lnSpc>
                        <a:spcBef>
                          <a:spcPts val="0"/>
                        </a:spcBef>
                        <a:spcAft>
                          <a:spcPts val="600"/>
                        </a:spcAft>
                      </a:pPr>
                      <a:r>
                        <a:rPr lang="en-GB" sz="800" b="0" kern="1400">
                          <a:ln>
                            <a:noFill/>
                          </a:ln>
                          <a:solidFill>
                            <a:schemeClr val="bg1"/>
                          </a:solidFill>
                          <a:effectLst/>
                          <a:latin typeface="+mn-lt"/>
                        </a:rPr>
                        <a:t>Pathway 2: Additional</a:t>
                      </a:r>
                      <a:endParaRPr lang="en-GB" sz="800" b="0" kern="1400" err="1">
                        <a:ln>
                          <a:noFill/>
                        </a:ln>
                        <a:solidFill>
                          <a:schemeClr val="bg1"/>
                        </a:solidFill>
                        <a:effectLst/>
                        <a:latin typeface="+mn-lt"/>
                      </a:endParaRP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203864"/>
                    </a:solidFill>
                  </a:tcPr>
                </a:tc>
                <a:tc>
                  <a:txBody>
                    <a:bodyPr/>
                    <a:lstStyle/>
                    <a:p>
                      <a:pPr marR="0" indent="0" algn="ctr" rtl="0">
                        <a:lnSpc>
                          <a:spcPct val="119000"/>
                        </a:lnSpc>
                        <a:spcBef>
                          <a:spcPts val="0"/>
                        </a:spcBef>
                        <a:spcAft>
                          <a:spcPts val="600"/>
                        </a:spcAft>
                      </a:pPr>
                      <a:r>
                        <a:rPr lang="en-GB" sz="800" b="0" kern="1400">
                          <a:ln>
                            <a:noFill/>
                          </a:ln>
                          <a:solidFill>
                            <a:schemeClr val="bg1"/>
                          </a:solidFill>
                          <a:effectLst/>
                          <a:latin typeface="+mn-lt"/>
                        </a:rPr>
                        <a:t>Pathway 3: Support</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203864"/>
                    </a:solidFill>
                  </a:tcPr>
                </a:tc>
                <a:extLst>
                  <a:ext uri="{0D108BD9-81ED-4DB2-BD59-A6C34878D82A}">
                    <a16:rowId xmlns:a16="http://schemas.microsoft.com/office/drawing/2014/main" val="4236937865"/>
                  </a:ext>
                </a:extLst>
              </a:tr>
              <a:tr h="348763">
                <a:tc>
                  <a:txBody>
                    <a:bodyPr/>
                    <a:lstStyle/>
                    <a:p>
                      <a:pPr marR="0" indent="0" algn="ctr" rtl="0">
                        <a:lnSpc>
                          <a:spcPct val="119000"/>
                        </a:lnSpc>
                        <a:spcBef>
                          <a:spcPts val="0"/>
                        </a:spcBef>
                        <a:spcAft>
                          <a:spcPts val="600"/>
                        </a:spcAft>
                      </a:pPr>
                      <a:r>
                        <a:rPr lang="en-GB" sz="800" kern="1400">
                          <a:ln>
                            <a:noFill/>
                          </a:ln>
                          <a:solidFill>
                            <a:schemeClr val="tx1"/>
                          </a:solidFill>
                          <a:effectLst/>
                          <a:latin typeface="+mn-lt"/>
                        </a:rPr>
                        <a:t>Select one from: </a:t>
                      </a:r>
                      <a:r>
                        <a:rPr lang="en-GB" sz="800" b="0" i="0" u="none" strike="noStrike" kern="1400" noProof="0">
                          <a:ln>
                            <a:noFill/>
                          </a:ln>
                          <a:solidFill>
                            <a:schemeClr val="tx1"/>
                          </a:solidFill>
                          <a:effectLst/>
                          <a:latin typeface="Calibri"/>
                          <a:ea typeface="Calibri"/>
                          <a:cs typeface="Calibri"/>
                        </a:rPr>
                        <a:t>Geography, History,  Spanish or French</a:t>
                      </a:r>
                      <a:endParaRPr lang="en-GB" sz="800" b="0" i="0" u="none" strike="noStrike" kern="1400" noProof="0">
                        <a:ln>
                          <a:noFill/>
                        </a:ln>
                        <a:solidFill>
                          <a:srgbClr val="000000"/>
                        </a:solidFill>
                        <a:effectLst/>
                        <a:latin typeface="Calibri"/>
                        <a:ea typeface="Calibri"/>
                        <a:cs typeface="Calibri"/>
                      </a:endParaRP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tc>
                  <a:txBody>
                    <a:bodyPr/>
                    <a:lstStyle/>
                    <a:p>
                      <a:pPr marR="0" indent="0" algn="ctr" rtl="0">
                        <a:lnSpc>
                          <a:spcPct val="119000"/>
                        </a:lnSpc>
                        <a:spcBef>
                          <a:spcPts val="0"/>
                        </a:spcBef>
                        <a:spcAft>
                          <a:spcPts val="600"/>
                        </a:spcAft>
                      </a:pPr>
                      <a:r>
                        <a:rPr lang="en-GB" sz="800" kern="1400">
                          <a:ln>
                            <a:noFill/>
                          </a:ln>
                          <a:solidFill>
                            <a:schemeClr val="tx1"/>
                          </a:solidFill>
                          <a:effectLst/>
                          <a:latin typeface="+mn-lt"/>
                        </a:rPr>
                        <a:t> </a:t>
                      </a:r>
                      <a:r>
                        <a:rPr lang="en-GB" sz="800" b="0" i="0" u="none" strike="noStrike" kern="1400" noProof="0">
                          <a:ln>
                            <a:noFill/>
                          </a:ln>
                          <a:solidFill>
                            <a:schemeClr val="tx1"/>
                          </a:solidFill>
                          <a:effectLst/>
                          <a:latin typeface="Calibri"/>
                          <a:ea typeface="Calibri"/>
                          <a:cs typeface="Calibri"/>
                        </a:rPr>
                        <a:t>Additional English and/or Maths </a:t>
                      </a:r>
                      <a:endParaRPr lang="en-GB" sz="800" kern="1400">
                        <a:ln>
                          <a:noFill/>
                        </a:ln>
                        <a:solidFill>
                          <a:schemeClr val="tx1"/>
                        </a:solidFill>
                        <a:effectLst/>
                        <a:latin typeface="+mn-lt"/>
                      </a:endParaRP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tc>
                  <a:txBody>
                    <a:bodyPr/>
                    <a:lstStyle/>
                    <a:p>
                      <a:pPr marR="0" lvl="0" indent="0" algn="ctr">
                        <a:lnSpc>
                          <a:spcPct val="119000"/>
                        </a:lnSpc>
                        <a:spcBef>
                          <a:spcPts val="0"/>
                        </a:spcBef>
                        <a:spcAft>
                          <a:spcPts val="600"/>
                        </a:spcAft>
                        <a:buNone/>
                      </a:pPr>
                      <a:r>
                        <a:rPr lang="en-GB" sz="800" kern="1400">
                          <a:ln>
                            <a:noFill/>
                          </a:ln>
                          <a:solidFill>
                            <a:schemeClr val="tx1"/>
                          </a:solidFill>
                          <a:effectLst/>
                          <a:latin typeface="+mn-lt"/>
                        </a:rPr>
                        <a:t>Support English</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extLst>
                  <a:ext uri="{0D108BD9-81ED-4DB2-BD59-A6C34878D82A}">
                    <a16:rowId xmlns:a16="http://schemas.microsoft.com/office/drawing/2014/main" val="1851934435"/>
                  </a:ext>
                </a:extLst>
              </a:tr>
              <a:tr h="348763">
                <a:tc gridSpan="2">
                  <a:txBody>
                    <a:bodyPr/>
                    <a:lstStyle/>
                    <a:p>
                      <a:pPr marR="0" lvl="0" indent="0" algn="ctr">
                        <a:lnSpc>
                          <a:spcPct val="119000"/>
                        </a:lnSpc>
                        <a:spcBef>
                          <a:spcPts val="0"/>
                        </a:spcBef>
                        <a:spcAft>
                          <a:spcPts val="600"/>
                        </a:spcAft>
                        <a:buNone/>
                      </a:pPr>
                      <a:r>
                        <a:rPr lang="en-GB" sz="800" b="0" i="0" u="none" strike="noStrike" kern="1400" noProof="0">
                          <a:ln>
                            <a:noFill/>
                          </a:ln>
                          <a:solidFill>
                            <a:schemeClr val="tx1"/>
                          </a:solidFill>
                          <a:effectLst/>
                          <a:latin typeface="Calibri"/>
                          <a:ea typeface="Calibri"/>
                          <a:cs typeface="Calibri"/>
                        </a:rPr>
                        <a:t>Select one from: Geography, History,  Spanish, French, Computer Science, Hair &amp; Beauty, Media Studies, Sport Studies or Psychology</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tc hMerge="1">
                  <a:txBody>
                    <a:bodyPr/>
                    <a:lstStyle/>
                    <a:p>
                      <a:endParaRPr lang="en-US"/>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tc>
                  <a:txBody>
                    <a:bodyPr/>
                    <a:lstStyle/>
                    <a:p>
                      <a:pPr marR="0" lvl="0" indent="0" algn="ctr">
                        <a:lnSpc>
                          <a:spcPct val="119000"/>
                        </a:lnSpc>
                        <a:spcBef>
                          <a:spcPts val="0"/>
                        </a:spcBef>
                        <a:spcAft>
                          <a:spcPts val="600"/>
                        </a:spcAft>
                        <a:buNone/>
                      </a:pPr>
                      <a:r>
                        <a:rPr lang="en-GB" sz="800" b="0" i="0" u="none" strike="noStrike" kern="1400" noProof="0">
                          <a:ln>
                            <a:noFill/>
                          </a:ln>
                          <a:solidFill>
                            <a:schemeClr val="tx1"/>
                          </a:solidFill>
                          <a:effectLst/>
                          <a:latin typeface="Calibri"/>
                        </a:rPr>
                        <a:t>Support Maths</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extLst>
                  <a:ext uri="{0D108BD9-81ED-4DB2-BD59-A6C34878D82A}">
                    <a16:rowId xmlns:a16="http://schemas.microsoft.com/office/drawing/2014/main" val="1668552238"/>
                  </a:ext>
                </a:extLst>
              </a:tr>
              <a:tr h="195307">
                <a:tc gridSpan="3">
                  <a:txBody>
                    <a:bodyPr/>
                    <a:lstStyle/>
                    <a:p>
                      <a:pPr marR="0" indent="0" algn="ctr" rtl="0">
                        <a:lnSpc>
                          <a:spcPct val="119000"/>
                        </a:lnSpc>
                        <a:spcBef>
                          <a:spcPts val="0"/>
                        </a:spcBef>
                        <a:spcAft>
                          <a:spcPts val="600"/>
                        </a:spcAft>
                      </a:pPr>
                      <a:r>
                        <a:rPr lang="en-GB" sz="800" kern="1400">
                          <a:ln>
                            <a:noFill/>
                          </a:ln>
                          <a:solidFill>
                            <a:schemeClr val="tx1"/>
                          </a:solidFill>
                          <a:effectLst/>
                          <a:latin typeface="+mn-lt"/>
                        </a:rPr>
                        <a:t>One subject from the full suite of subjects (shown on the school website)</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tc hMerge="1">
                  <a:txBody>
                    <a:bodyPr/>
                    <a:lstStyle/>
                    <a:p>
                      <a:endParaRPr lang="en-US"/>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tc hMerge="1">
                  <a:txBody>
                    <a:bodyPr/>
                    <a:lstStyle/>
                    <a:p>
                      <a:endParaRPr lang="en-US"/>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extLst>
                  <a:ext uri="{0D108BD9-81ED-4DB2-BD59-A6C34878D82A}">
                    <a16:rowId xmlns:a16="http://schemas.microsoft.com/office/drawing/2014/main" val="39738084"/>
                  </a:ext>
                </a:extLst>
              </a:tr>
            </a:tbl>
          </a:graphicData>
        </a:graphic>
      </p:graphicFrame>
      <p:sp>
        <p:nvSpPr>
          <p:cNvPr id="2" name="TextBox 1">
            <a:extLst>
              <a:ext uri="{FF2B5EF4-FFF2-40B4-BE49-F238E27FC236}">
                <a16:creationId xmlns:a16="http://schemas.microsoft.com/office/drawing/2014/main" id="{984B17AC-D51D-2540-A212-91D6E84E6EC9}"/>
              </a:ext>
            </a:extLst>
          </p:cNvPr>
          <p:cNvSpPr txBox="1"/>
          <p:nvPr/>
        </p:nvSpPr>
        <p:spPr>
          <a:xfrm>
            <a:off x="1368136" y="9533658"/>
            <a:ext cx="3775363"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dirty="0">
                <a:ea typeface="Calibri"/>
                <a:cs typeface="Calibri"/>
              </a:rPr>
              <a:t>*</a:t>
            </a:r>
            <a:r>
              <a:rPr lang="en-US" sz="800">
                <a:ea typeface="Calibri"/>
                <a:cs typeface="Calibri"/>
              </a:rPr>
              <a:t>The curriculum model is subject to change </a:t>
            </a:r>
          </a:p>
        </p:txBody>
      </p:sp>
    </p:spTree>
    <p:extLst>
      <p:ext uri="{BB962C8B-B14F-4D97-AF65-F5344CB8AC3E}">
        <p14:creationId xmlns:p14="http://schemas.microsoft.com/office/powerpoint/2010/main" val="37450088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6858000" cy="1170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5" name="Rectangle 14"/>
          <p:cNvSpPr/>
          <p:nvPr/>
        </p:nvSpPr>
        <p:spPr>
          <a:xfrm>
            <a:off x="0" y="119758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cxnSp>
        <p:nvCxnSpPr>
          <p:cNvPr id="16" name="Straight Connector 15"/>
          <p:cNvCxnSpPr/>
          <p:nvPr/>
        </p:nvCxnSpPr>
        <p:spPr>
          <a:xfrm flipV="1">
            <a:off x="-4316" y="1170000"/>
            <a:ext cx="6862316" cy="16891"/>
          </a:xfrm>
          <a:prstGeom prst="line">
            <a:avLst/>
          </a:prstGeom>
          <a:ln w="889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24"/>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4688296" y="264826"/>
            <a:ext cx="1738918" cy="640349"/>
          </a:xfrm>
          <a:prstGeom prst="rect">
            <a:avLst/>
          </a:prstGeom>
        </p:spPr>
      </p:pic>
      <p:sp>
        <p:nvSpPr>
          <p:cNvPr id="9" name="TextBox 8"/>
          <p:cNvSpPr txBox="1"/>
          <p:nvPr/>
        </p:nvSpPr>
        <p:spPr>
          <a:xfrm>
            <a:off x="281456" y="564488"/>
            <a:ext cx="4601496" cy="1015663"/>
          </a:xfrm>
          <a:prstGeom prst="rect">
            <a:avLst/>
          </a:prstGeom>
          <a:noFill/>
        </p:spPr>
        <p:txBody>
          <a:bodyPr wrap="square" rtlCol="0">
            <a:spAutoFit/>
          </a:bodyPr>
          <a:lstStyle/>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19" name="TextBox 18"/>
          <p:cNvSpPr txBox="1"/>
          <p:nvPr/>
        </p:nvSpPr>
        <p:spPr>
          <a:xfrm>
            <a:off x="281455" y="1673233"/>
            <a:ext cx="6263723" cy="7971413"/>
          </a:xfrm>
          <a:prstGeom prst="rect">
            <a:avLst/>
          </a:prstGeom>
          <a:noFill/>
        </p:spPr>
        <p:txBody>
          <a:bodyPr wrap="square" lIns="91440" tIns="45720" rIns="91440" bIns="45720" rtlCol="0" anchor="t">
            <a:spAutoFit/>
          </a:bodyPr>
          <a:lstStyle/>
          <a:p>
            <a:pPr algn="just">
              <a:lnSpc>
                <a:spcPts val="1275"/>
              </a:lnSpc>
              <a:spcAft>
                <a:spcPts val="750"/>
              </a:spcAft>
            </a:pPr>
            <a:r>
              <a:rPr lang="en-US" sz="1200" b="1"/>
              <a:t>Literacy</a:t>
            </a:r>
            <a:endParaRPr lang="en-US"/>
          </a:p>
          <a:p>
            <a:pPr>
              <a:lnSpc>
                <a:spcPts val="1275"/>
              </a:lnSpc>
              <a:spcAft>
                <a:spcPts val="750"/>
              </a:spcAft>
            </a:pPr>
            <a:r>
              <a:rPr lang="en-GB" sz="1200"/>
              <a:t>At The Duston School we recognise that high standards in literacy are fundamental to our pupils' success and well-being both at school and in life beyond. As such, we work to embed the learning and teaching of literacy skills in all subjects, and to raise awareness of their importance among all members of our community.</a:t>
            </a:r>
            <a:endParaRPr lang="en-GB" sz="1200">
              <a:ea typeface="Calibri" panose="020F0502020204030204"/>
              <a:cs typeface="Calibri" panose="020F0502020204030204"/>
            </a:endParaRPr>
          </a:p>
          <a:p>
            <a:pPr>
              <a:lnSpc>
                <a:spcPts val="1275"/>
              </a:lnSpc>
              <a:spcAft>
                <a:spcPts val="750"/>
              </a:spcAft>
            </a:pPr>
            <a:r>
              <a:rPr lang="en-GB" sz="1200"/>
              <a:t>‘Literacy’ encompasses competence and confidence in reading, writing, speaking and listening, spelling, and the use of vocabulary; in its widest sense it represents the ability to function effectively in the wider world. We are committed to working with pupils and their parents/guardians to overcome any existing barriers to literacy and ensure that each pupil is equipped with a set of skills fit for the twenty-first century.</a:t>
            </a:r>
            <a:endParaRPr lang="en-GB" sz="1200">
              <a:ea typeface="Calibri" panose="020F0502020204030204"/>
              <a:cs typeface="Calibri" panose="020F0502020204030204"/>
            </a:endParaRPr>
          </a:p>
          <a:p>
            <a:pPr>
              <a:lnSpc>
                <a:spcPts val="1275"/>
              </a:lnSpc>
              <a:spcAft>
                <a:spcPts val="750"/>
              </a:spcAft>
            </a:pPr>
            <a:r>
              <a:rPr lang="en-GB" sz="1200"/>
              <a:t>In order to achieve this for each pupil, we have robust systems in place for assessing the literacy levels of all our pupils and for identifying where additional support is necessary.  In key stage 3, pupils who we identify as benefitting from literacy support take part in Direct Instruction lessons for literacy twice per week. These lessons are delivered by specialist teachers as part of a tried and tested programme to make rapid progress, so that pupils are able to confidently access the literacy demands of the whole curriculum.</a:t>
            </a:r>
            <a:endParaRPr lang="en-GB" sz="1200">
              <a:ea typeface="Calibri" panose="020F0502020204030204"/>
              <a:cs typeface="Calibri" panose="020F0502020204030204"/>
            </a:endParaRPr>
          </a:p>
          <a:p>
            <a:pPr>
              <a:lnSpc>
                <a:spcPts val="1275"/>
              </a:lnSpc>
              <a:spcAft>
                <a:spcPts val="750"/>
              </a:spcAft>
            </a:pPr>
            <a:r>
              <a:rPr lang="en-GB" sz="1200"/>
              <a:t>We also recognise the essential place that reading holds in shaping our pupils as confident and knowledgeable citizens of the world. Pupils are encouraged to become regular visitors to our welcoming and well-stocked library, as well as continuing their reading as a habit in their everyday lives, via books they borrow both physically and electronically. All pupils read on a regular basis with their tutor group, enjoying a range of classic fiction titles across their time at the school, as well as a weekly academic article which they use as a springboard for interesting discussion about a range of cross-curricular and contemporary issues. Academic reading is also an integral part of learning across all subjects.  </a:t>
            </a:r>
            <a:endParaRPr lang="en-GB" sz="1200">
              <a:ea typeface="Calibri" panose="020F0502020204030204"/>
              <a:cs typeface="Calibri" panose="020F0502020204030204"/>
            </a:endParaRPr>
          </a:p>
          <a:p>
            <a:pPr>
              <a:lnSpc>
                <a:spcPts val="1275"/>
              </a:lnSpc>
              <a:spcAft>
                <a:spcPts val="750"/>
              </a:spcAft>
            </a:pPr>
            <a:r>
              <a:rPr lang="en-GB" sz="1200"/>
              <a:t>Reading is celebrated across the school through a range of events, guest speakers, prizes and competitions with pupils having regular opportunities to understand the inherent joy and rewards of reading for pleasure.</a:t>
            </a:r>
            <a:endParaRPr lang="en-GB" sz="1200">
              <a:ea typeface="Calibri" panose="020F0502020204030204"/>
              <a:cs typeface="Calibri" panose="020F0502020204030204"/>
            </a:endParaRPr>
          </a:p>
          <a:p>
            <a:pPr>
              <a:lnSpc>
                <a:spcPts val="1275"/>
              </a:lnSpc>
              <a:spcAft>
                <a:spcPts val="750"/>
              </a:spcAft>
            </a:pPr>
            <a:endParaRPr lang="en-GB" sz="1200">
              <a:ea typeface="Calibri" panose="020F0502020204030204"/>
              <a:cs typeface="Calibri" panose="020F0502020204030204"/>
            </a:endParaRPr>
          </a:p>
          <a:p>
            <a:r>
              <a:rPr lang="en-US" sz="1200" b="1">
                <a:ea typeface="+mn-lt"/>
                <a:cs typeface="+mn-lt"/>
              </a:rPr>
              <a:t>Modern Foreign Languages</a:t>
            </a:r>
            <a:r>
              <a:rPr lang="en-US" sz="1200">
                <a:ea typeface="+mn-lt"/>
                <a:cs typeface="+mn-lt"/>
              </a:rPr>
              <a:t> </a:t>
            </a:r>
            <a:endParaRPr lang="en-GB">
              <a:ea typeface="Calibri" panose="020F0502020204030204"/>
              <a:cs typeface="Calibri" panose="020F0502020204030204"/>
            </a:endParaRPr>
          </a:p>
          <a:p>
            <a:r>
              <a:rPr lang="en-GB" sz="1200">
                <a:ea typeface="+mn-lt"/>
                <a:cs typeface="+mn-lt"/>
              </a:rPr>
              <a:t>The Modern Foreign Languages department seeks to enable pupils to confidently communicate in a foreign language, growing in knowledge and skills as well as awareness of our diverse society. We aim to engage pupils in languages with interactive classroom activities that cover a broad and balanced curriculum. Pupils are empowered in the four skills of language: listening, speaking, reading and writing. </a:t>
            </a:r>
            <a:r>
              <a:rPr lang="en-US" sz="1200">
                <a:ea typeface="+mn-lt"/>
                <a:cs typeface="+mn-lt"/>
              </a:rPr>
              <a:t> Pupils will study topics such as technology and media, future aspirations and personal well-being. </a:t>
            </a:r>
            <a:r>
              <a:rPr lang="en-GB" sz="1200">
                <a:ea typeface="+mn-lt"/>
                <a:cs typeface="+mn-lt"/>
              </a:rPr>
              <a:t>Almost all pupils at TDS will study either French or Spanish at Key stage 3 and 4 for the full five years allowing them to reach their full potential in one language. The GCSE they gain in languages will form an essential part of the EBACC qualification. </a:t>
            </a:r>
            <a:r>
              <a:rPr lang="en-US" sz="1200">
                <a:ea typeface="+mn-lt"/>
                <a:cs typeface="+mn-lt"/>
              </a:rPr>
              <a:t> </a:t>
            </a:r>
            <a:endParaRPr lang="en-GB">
              <a:ea typeface="Calibri" panose="020F0502020204030204"/>
              <a:cs typeface="Calibri" panose="020F0502020204030204"/>
            </a:endParaRPr>
          </a:p>
          <a:p>
            <a:r>
              <a:rPr lang="en-GB" sz="1200">
                <a:ea typeface="+mn-lt"/>
                <a:cs typeface="+mn-lt"/>
              </a:rPr>
              <a:t>Parents can support their children at home by establishing good habits for learning vocabulary and key texts. All pupils will bring home a knowledge organiser which will contain all the key language for that term.</a:t>
            </a:r>
            <a:endParaRPr lang="en-GB">
              <a:ea typeface="Calibri" panose="020F0502020204030204"/>
              <a:cs typeface="Calibri" panose="020F0502020204030204"/>
            </a:endParaRPr>
          </a:p>
          <a:p>
            <a:endParaRPr lang="en-GB"/>
          </a:p>
        </p:txBody>
      </p:sp>
      <p:sp>
        <p:nvSpPr>
          <p:cNvPr id="20" name="TextBox 19"/>
          <p:cNvSpPr txBox="1"/>
          <p:nvPr/>
        </p:nvSpPr>
        <p:spPr>
          <a:xfrm>
            <a:off x="281456" y="546811"/>
            <a:ext cx="4601496" cy="1015663"/>
          </a:xfrm>
          <a:prstGeom prst="rect">
            <a:avLst/>
          </a:prstGeom>
          <a:noFill/>
        </p:spPr>
        <p:txBody>
          <a:bodyPr wrap="square" rtlCol="0">
            <a:spAutoFit/>
          </a:bodyPr>
          <a:lstStyle/>
          <a:p>
            <a:r>
              <a:rPr lang="en-GB" sz="2000">
                <a:solidFill>
                  <a:schemeClr val="bg1"/>
                </a:solidFill>
                <a:latin typeface="Century Gothic" panose="020B0502020202020204" pitchFamily="34" charset="0"/>
              </a:rPr>
              <a:t>Curriculum</a:t>
            </a: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3" name="Control 1"/>
          <p:cNvSpPr>
            <a:spLocks noChangeArrowheads="1" noChangeShapeType="1"/>
          </p:cNvSpPr>
          <p:nvPr/>
        </p:nvSpPr>
        <p:spPr bwMode="auto">
          <a:xfrm>
            <a:off x="1006475" y="14862334"/>
            <a:ext cx="3570308" cy="2067590"/>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0" tIns="0" rIns="0" bIns="0" numCol="1" anchor="t" anchorCtr="0" compatLnSpc="1">
            <a:prstTxWarp prst="textNoShape">
              <a:avLst/>
            </a:prstTxWarp>
          </a:bodyPr>
          <a:lstStyle/>
          <a:p>
            <a:endParaRPr lang="en-GB"/>
          </a:p>
        </p:txBody>
      </p:sp>
    </p:spTree>
    <p:extLst>
      <p:ext uri="{BB962C8B-B14F-4D97-AF65-F5344CB8AC3E}">
        <p14:creationId xmlns:p14="http://schemas.microsoft.com/office/powerpoint/2010/main" val="18852331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6858000" cy="1170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5" name="Rectangle 14"/>
          <p:cNvSpPr/>
          <p:nvPr/>
        </p:nvSpPr>
        <p:spPr>
          <a:xfrm>
            <a:off x="0" y="119758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cxnSp>
        <p:nvCxnSpPr>
          <p:cNvPr id="16" name="Straight Connector 15"/>
          <p:cNvCxnSpPr/>
          <p:nvPr/>
        </p:nvCxnSpPr>
        <p:spPr>
          <a:xfrm flipV="1">
            <a:off x="-4316" y="1170000"/>
            <a:ext cx="6862316" cy="16891"/>
          </a:xfrm>
          <a:prstGeom prst="line">
            <a:avLst/>
          </a:prstGeom>
          <a:ln w="889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24"/>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4688296" y="264826"/>
            <a:ext cx="1738918" cy="640349"/>
          </a:xfrm>
          <a:prstGeom prst="rect">
            <a:avLst/>
          </a:prstGeom>
        </p:spPr>
      </p:pic>
      <p:sp>
        <p:nvSpPr>
          <p:cNvPr id="9" name="TextBox 8"/>
          <p:cNvSpPr txBox="1"/>
          <p:nvPr/>
        </p:nvSpPr>
        <p:spPr>
          <a:xfrm>
            <a:off x="281456" y="564488"/>
            <a:ext cx="4601496" cy="1015663"/>
          </a:xfrm>
          <a:prstGeom prst="rect">
            <a:avLst/>
          </a:prstGeom>
          <a:noFill/>
        </p:spPr>
        <p:txBody>
          <a:bodyPr wrap="square" rtlCol="0">
            <a:spAutoFit/>
          </a:bodyPr>
          <a:lstStyle/>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19" name="TextBox 18"/>
          <p:cNvSpPr txBox="1"/>
          <p:nvPr/>
        </p:nvSpPr>
        <p:spPr>
          <a:xfrm>
            <a:off x="281455" y="1673233"/>
            <a:ext cx="6263723" cy="8094524"/>
          </a:xfrm>
          <a:prstGeom prst="rect">
            <a:avLst/>
          </a:prstGeom>
          <a:noFill/>
        </p:spPr>
        <p:txBody>
          <a:bodyPr wrap="square" lIns="91440" tIns="45720" rIns="91440" bIns="45720" rtlCol="0" anchor="t">
            <a:spAutoFit/>
          </a:bodyPr>
          <a:lstStyle/>
          <a:p>
            <a:pPr>
              <a:lnSpc>
                <a:spcPts val="1275"/>
              </a:lnSpc>
              <a:spcAft>
                <a:spcPts val="750"/>
              </a:spcAft>
            </a:pPr>
            <a:r>
              <a:rPr lang="en-GB" sz="1200" b="1"/>
              <a:t>Relationships and Sex Education (RSE) and PSHE</a:t>
            </a:r>
            <a:endParaRPr lang="en-US">
              <a:ea typeface="Calibri" panose="020F0502020204030204"/>
              <a:cs typeface="Calibri" panose="020F0502020204030204"/>
            </a:endParaRPr>
          </a:p>
          <a:p>
            <a:pPr>
              <a:lnSpc>
                <a:spcPts val="1275"/>
              </a:lnSpc>
              <a:spcAft>
                <a:spcPts val="750"/>
              </a:spcAft>
            </a:pPr>
            <a:r>
              <a:rPr lang="en-GB" sz="1200"/>
              <a:t>Relationships and Sex Education (RSE) and PSHE are covered in dedicated, weekly tutor time slots with your pupils' tutors, as well as additional time during Character Culture sessions on Mondays. Pupils follow a rigorously planned curriculum offer which meets all of the government statutory requirements in this area. Pupils will engage with outside speakers with topics such as mental health, relationships and sex education, and how to develop and maintain healthy lifestyles, making these moments memorable elements of their education.</a:t>
            </a:r>
            <a:endParaRPr lang="en-GB" sz="1200">
              <a:ea typeface="Calibri" panose="020F0502020204030204"/>
              <a:cs typeface="Calibri"/>
            </a:endParaRPr>
          </a:p>
          <a:p>
            <a:pPr>
              <a:lnSpc>
                <a:spcPts val="1275"/>
              </a:lnSpc>
              <a:spcAft>
                <a:spcPts val="750"/>
              </a:spcAft>
            </a:pPr>
            <a:r>
              <a:rPr lang="en-GB" sz="1200"/>
              <a:t>The facts of life are also taught in science, complementing the PSHE curriculum, as part of the National Curriculum. Discussions and conversations are continued in tutor time, including moral and British values in relation to these facts. </a:t>
            </a:r>
            <a:endParaRPr lang="en-GB" sz="1200">
              <a:ea typeface="Calibri" panose="020F0502020204030204"/>
              <a:cs typeface="Calibri" panose="020F0502020204030204"/>
            </a:endParaRPr>
          </a:p>
          <a:p>
            <a:pPr>
              <a:lnSpc>
                <a:spcPts val="1275"/>
              </a:lnSpc>
              <a:spcAft>
                <a:spcPts val="750"/>
              </a:spcAft>
            </a:pPr>
            <a:endParaRPr lang="en-GB" sz="600">
              <a:ea typeface="Calibri" panose="020F0502020204030204"/>
              <a:cs typeface="Calibri" panose="020F0502020204030204"/>
            </a:endParaRPr>
          </a:p>
          <a:p>
            <a:pPr>
              <a:lnSpc>
                <a:spcPts val="1275"/>
              </a:lnSpc>
              <a:spcAft>
                <a:spcPts val="750"/>
              </a:spcAft>
            </a:pPr>
            <a:r>
              <a:rPr lang="en-US" sz="1200" b="1"/>
              <a:t>Extra-curricular </a:t>
            </a:r>
            <a:endParaRPr lang="en-US" sz="1200" b="1">
              <a:ea typeface="Calibri" panose="020F0502020204030204"/>
              <a:cs typeface="Calibri"/>
            </a:endParaRPr>
          </a:p>
          <a:p>
            <a:pPr>
              <a:lnSpc>
                <a:spcPts val="1275"/>
              </a:lnSpc>
              <a:spcAft>
                <a:spcPts val="750"/>
              </a:spcAft>
            </a:pPr>
            <a:r>
              <a:rPr lang="en-GB" sz="1200"/>
              <a:t>Parents and pupils can browse the available extra-curricular clubs through a link available on our school website - </a:t>
            </a:r>
            <a:r>
              <a:rPr lang="en-GB" sz="1200">
                <a:ea typeface="+mn-lt"/>
                <a:cs typeface="+mn-lt"/>
                <a:hlinkClick r:id="rId3"/>
              </a:rPr>
              <a:t>https://www.thedustonschool.org/page/?title=Extra%2DCurricular&amp;pid=65</a:t>
            </a:r>
            <a:r>
              <a:rPr lang="en-GB" sz="1200"/>
              <a:t>.  This is kept live and up to date with all of the currently available clubs. Clubs run for one whole term (September-December; January-April; April-July). Bookings for Term 1 will open in September and will be communicated via a letter detailing how to sign up. </a:t>
            </a:r>
            <a:endParaRPr lang="en-GB" sz="1200">
              <a:ea typeface="Calibri" panose="020F0502020204030204"/>
              <a:cs typeface="Calibri"/>
            </a:endParaRPr>
          </a:p>
          <a:p>
            <a:pPr>
              <a:lnSpc>
                <a:spcPts val="1275"/>
              </a:lnSpc>
              <a:spcAft>
                <a:spcPts val="750"/>
              </a:spcAft>
            </a:pPr>
            <a:r>
              <a:rPr lang="en-GB" sz="1200"/>
              <a:t>Places must be booked at extra-curricular clubs via School Cloud  so that the school can track attendance.</a:t>
            </a:r>
            <a:endParaRPr lang="en-GB" sz="1200">
              <a:ea typeface="Calibri" panose="020F0502020204030204"/>
              <a:cs typeface="Calibri"/>
            </a:endParaRPr>
          </a:p>
          <a:p>
            <a:pPr>
              <a:lnSpc>
                <a:spcPts val="1275"/>
              </a:lnSpc>
              <a:spcAft>
                <a:spcPts val="750"/>
              </a:spcAft>
            </a:pPr>
            <a:endParaRPr lang="en-GB" sz="500">
              <a:ea typeface="Calibri" panose="020F0502020204030204"/>
              <a:cs typeface="Calibri" panose="020F0502020204030204"/>
            </a:endParaRPr>
          </a:p>
          <a:p>
            <a:pPr>
              <a:lnSpc>
                <a:spcPts val="1275"/>
              </a:lnSpc>
              <a:spcAft>
                <a:spcPts val="750"/>
              </a:spcAft>
            </a:pPr>
            <a:r>
              <a:rPr lang="en-US" sz="1200" b="1"/>
              <a:t>Educational Visits &amp; Outdoor Education</a:t>
            </a:r>
            <a:endParaRPr lang="en-US" sz="1200" b="1">
              <a:ea typeface="Calibri" panose="020F0502020204030204"/>
              <a:cs typeface="Calibri"/>
            </a:endParaRPr>
          </a:p>
          <a:p>
            <a:pPr>
              <a:lnSpc>
                <a:spcPts val="1275"/>
              </a:lnSpc>
              <a:spcAft>
                <a:spcPts val="750"/>
              </a:spcAft>
            </a:pPr>
            <a:r>
              <a:rPr lang="en-GB" sz="1200"/>
              <a:t>During the year there are a wide variety of educational visits available to pupils. These range from local visits within lesson time to nearby places of interest, to residential activities further afield. Parents will always be given reasonable advance notice of visits and will be informed as to which visits are compulsory and those that are optional. As a school, we will endeavour to provide an outline of the proposed residential trips for the whole school year. In Term 1 you will receive a trips brochure outlining the upcoming trips for the next academic year. </a:t>
            </a:r>
            <a:endParaRPr lang="en-GB" sz="1200">
              <a:ea typeface="Calibri" panose="020F0502020204030204"/>
              <a:cs typeface="Calibri"/>
            </a:endParaRPr>
          </a:p>
          <a:p>
            <a:pPr>
              <a:lnSpc>
                <a:spcPts val="1275"/>
              </a:lnSpc>
              <a:spcAft>
                <a:spcPts val="750"/>
              </a:spcAft>
            </a:pPr>
            <a:endParaRPr lang="en-GB" sz="500">
              <a:ea typeface="Calibri" panose="020F0502020204030204"/>
              <a:cs typeface="Calibri" panose="020F0502020204030204"/>
            </a:endParaRPr>
          </a:p>
          <a:p>
            <a:pPr>
              <a:lnSpc>
                <a:spcPts val="1275"/>
              </a:lnSpc>
              <a:spcAft>
                <a:spcPts val="750"/>
              </a:spcAft>
            </a:pPr>
            <a:r>
              <a:rPr lang="en-US" sz="1200" b="1"/>
              <a:t>Homework</a:t>
            </a:r>
            <a:endParaRPr lang="en-US" sz="1200" b="1">
              <a:ea typeface="Calibri" panose="020F0502020204030204"/>
              <a:cs typeface="Calibri"/>
            </a:endParaRPr>
          </a:p>
          <a:p>
            <a:pPr>
              <a:lnSpc>
                <a:spcPts val="1275"/>
              </a:lnSpc>
              <a:spcAft>
                <a:spcPts val="750"/>
              </a:spcAft>
            </a:pPr>
            <a:r>
              <a:rPr lang="en-GB" sz="1200"/>
              <a:t>The Duston School has a clear and consistent approach to homework. At the start of every term pupils are issued with a ‘knowledge organiser’ for each of the subjects that they study. Contained within the organiser are three clear homework tasks to complete every Duston Term. Each homework task has a clear deadline and should normally be submitted to class teachers by the end of week 2, 4 and 6. A copy of the subject knowledge organisers is given to pupils at the start of every term and parents are able to view these on the school website . Our clear and simple approach allows parents, pupils and teachers to clearly know what is set, when it is due in and avoids wasting invaluable lesson time. All homework set reinforces and consolidates the learning within a given subject area. Our ethos on homework is clear, pupils should know exactly what is expected of them and when by so they can then organise completing their homework accordingly.</a:t>
            </a:r>
            <a:endParaRPr lang="en-GB" sz="1200">
              <a:ea typeface="Calibri" panose="020F0502020204030204"/>
              <a:cs typeface="Calibri"/>
            </a:endParaRPr>
          </a:p>
          <a:p>
            <a:pPr>
              <a:lnSpc>
                <a:spcPts val="1275"/>
              </a:lnSpc>
              <a:spcAft>
                <a:spcPts val="750"/>
              </a:spcAft>
            </a:pPr>
            <a:endParaRPr lang="en-GB" sz="1200"/>
          </a:p>
        </p:txBody>
      </p:sp>
      <p:sp>
        <p:nvSpPr>
          <p:cNvPr id="20" name="TextBox 19"/>
          <p:cNvSpPr txBox="1"/>
          <p:nvPr/>
        </p:nvSpPr>
        <p:spPr>
          <a:xfrm>
            <a:off x="281456" y="546811"/>
            <a:ext cx="4601496" cy="1015663"/>
          </a:xfrm>
          <a:prstGeom prst="rect">
            <a:avLst/>
          </a:prstGeom>
          <a:noFill/>
        </p:spPr>
        <p:txBody>
          <a:bodyPr wrap="square" rtlCol="0">
            <a:spAutoFit/>
          </a:bodyPr>
          <a:lstStyle/>
          <a:p>
            <a:r>
              <a:rPr lang="en-GB" sz="2000">
                <a:solidFill>
                  <a:schemeClr val="bg1"/>
                </a:solidFill>
                <a:latin typeface="Century Gothic" panose="020B0502020202020204" pitchFamily="34" charset="0"/>
              </a:rPr>
              <a:t>Curriculum</a:t>
            </a: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3" name="Control 1"/>
          <p:cNvSpPr>
            <a:spLocks noChangeArrowheads="1" noChangeShapeType="1"/>
          </p:cNvSpPr>
          <p:nvPr/>
        </p:nvSpPr>
        <p:spPr bwMode="auto">
          <a:xfrm>
            <a:off x="1006475" y="14862334"/>
            <a:ext cx="3570308" cy="2067590"/>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0" tIns="0" rIns="0" bIns="0" numCol="1" anchor="t" anchorCtr="0" compatLnSpc="1">
            <a:prstTxWarp prst="textNoShape">
              <a:avLst/>
            </a:prstTxWarp>
          </a:bodyPr>
          <a:lstStyle/>
          <a:p>
            <a:endParaRPr lang="en-GB"/>
          </a:p>
        </p:txBody>
      </p:sp>
    </p:spTree>
    <p:extLst>
      <p:ext uri="{BB962C8B-B14F-4D97-AF65-F5344CB8AC3E}">
        <p14:creationId xmlns:p14="http://schemas.microsoft.com/office/powerpoint/2010/main" val="34691801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6858000" cy="1170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5" name="Rectangle 14"/>
          <p:cNvSpPr/>
          <p:nvPr/>
        </p:nvSpPr>
        <p:spPr>
          <a:xfrm>
            <a:off x="0" y="119758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cxnSp>
        <p:nvCxnSpPr>
          <p:cNvPr id="16" name="Straight Connector 15"/>
          <p:cNvCxnSpPr/>
          <p:nvPr/>
        </p:nvCxnSpPr>
        <p:spPr>
          <a:xfrm flipV="1">
            <a:off x="-4316" y="1170000"/>
            <a:ext cx="6862316" cy="16891"/>
          </a:xfrm>
          <a:prstGeom prst="line">
            <a:avLst/>
          </a:prstGeom>
          <a:ln w="889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24"/>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4688296" y="264826"/>
            <a:ext cx="1738918" cy="640349"/>
          </a:xfrm>
          <a:prstGeom prst="rect">
            <a:avLst/>
          </a:prstGeom>
        </p:spPr>
      </p:pic>
      <p:sp>
        <p:nvSpPr>
          <p:cNvPr id="9" name="TextBox 8"/>
          <p:cNvSpPr txBox="1"/>
          <p:nvPr/>
        </p:nvSpPr>
        <p:spPr>
          <a:xfrm>
            <a:off x="281456" y="564488"/>
            <a:ext cx="4601496" cy="1015663"/>
          </a:xfrm>
          <a:prstGeom prst="rect">
            <a:avLst/>
          </a:prstGeom>
          <a:noFill/>
        </p:spPr>
        <p:txBody>
          <a:bodyPr wrap="square" rtlCol="0">
            <a:spAutoFit/>
          </a:bodyPr>
          <a:lstStyle/>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20" name="TextBox 19"/>
          <p:cNvSpPr txBox="1"/>
          <p:nvPr/>
        </p:nvSpPr>
        <p:spPr>
          <a:xfrm>
            <a:off x="281456" y="546811"/>
            <a:ext cx="4601496" cy="1015663"/>
          </a:xfrm>
          <a:prstGeom prst="rect">
            <a:avLst/>
          </a:prstGeom>
          <a:noFill/>
        </p:spPr>
        <p:txBody>
          <a:bodyPr wrap="square" rtlCol="0">
            <a:spAutoFit/>
          </a:bodyPr>
          <a:lstStyle/>
          <a:p>
            <a:r>
              <a:rPr lang="en-GB" sz="2000">
                <a:solidFill>
                  <a:schemeClr val="bg1"/>
                </a:solidFill>
                <a:latin typeface="Century Gothic" panose="020B0502020202020204" pitchFamily="34" charset="0"/>
              </a:rPr>
              <a:t>Key Stage 5 Entry Criteria</a:t>
            </a: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3" name="Control 1"/>
          <p:cNvSpPr>
            <a:spLocks noChangeArrowheads="1" noChangeShapeType="1"/>
          </p:cNvSpPr>
          <p:nvPr/>
        </p:nvSpPr>
        <p:spPr bwMode="auto">
          <a:xfrm>
            <a:off x="1006475" y="14862334"/>
            <a:ext cx="3570308" cy="2067590"/>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0" tIns="0" rIns="0" bIns="0" numCol="1" anchor="t" anchorCtr="0" compatLnSpc="1">
            <a:prstTxWarp prst="textNoShape">
              <a:avLst/>
            </a:prstTxWarp>
          </a:bodyPr>
          <a:lstStyle/>
          <a:p>
            <a:endParaRPr lang="en-GB"/>
          </a:p>
        </p:txBody>
      </p:sp>
      <p:graphicFrame>
        <p:nvGraphicFramePr>
          <p:cNvPr id="5" name="Table 4">
            <a:extLst>
              <a:ext uri="{FF2B5EF4-FFF2-40B4-BE49-F238E27FC236}">
                <a16:creationId xmlns:a16="http://schemas.microsoft.com/office/drawing/2014/main" id="{04D04594-ED38-4DD8-BC09-35EF0F9CE9E0}"/>
              </a:ext>
            </a:extLst>
          </p:cNvPr>
          <p:cNvGraphicFramePr>
            <a:graphicFrameLocks noGrp="1"/>
          </p:cNvGraphicFramePr>
          <p:nvPr>
            <p:extLst>
              <p:ext uri="{D42A27DB-BD31-4B8C-83A1-F6EECF244321}">
                <p14:modId xmlns:p14="http://schemas.microsoft.com/office/powerpoint/2010/main" val="2724687270"/>
              </p:ext>
            </p:extLst>
          </p:nvPr>
        </p:nvGraphicFramePr>
        <p:xfrm>
          <a:off x="281456" y="1707890"/>
          <a:ext cx="6281269" cy="5633049"/>
        </p:xfrm>
        <a:graphic>
          <a:graphicData uri="http://schemas.openxmlformats.org/drawingml/2006/table">
            <a:tbl>
              <a:tblPr/>
              <a:tblGrid>
                <a:gridCol w="1623544">
                  <a:extLst>
                    <a:ext uri="{9D8B030D-6E8A-4147-A177-3AD203B41FA5}">
                      <a16:colId xmlns:a16="http://schemas.microsoft.com/office/drawing/2014/main" val="2437888038"/>
                    </a:ext>
                  </a:extLst>
                </a:gridCol>
                <a:gridCol w="4657725">
                  <a:extLst>
                    <a:ext uri="{9D8B030D-6E8A-4147-A177-3AD203B41FA5}">
                      <a16:colId xmlns:a16="http://schemas.microsoft.com/office/drawing/2014/main" val="1011357777"/>
                    </a:ext>
                  </a:extLst>
                </a:gridCol>
              </a:tblGrid>
              <a:tr h="245568">
                <a:tc>
                  <a:txBody>
                    <a:bodyPr/>
                    <a:lstStyle/>
                    <a:p>
                      <a:pPr marR="0" indent="0" algn="l" rtl="0">
                        <a:lnSpc>
                          <a:spcPct val="115000"/>
                        </a:lnSpc>
                        <a:spcBef>
                          <a:spcPts val="0"/>
                        </a:spcBef>
                        <a:spcAft>
                          <a:spcPts val="0"/>
                        </a:spcAft>
                      </a:pPr>
                      <a:r>
                        <a:rPr lang="en-US" sz="1300" b="1" kern="1400">
                          <a:ln>
                            <a:noFill/>
                          </a:ln>
                          <a:solidFill>
                            <a:schemeClr val="bg1"/>
                          </a:solidFill>
                          <a:effectLst/>
                          <a:latin typeface="+mn-lt"/>
                        </a:rPr>
                        <a:t>Subject</a:t>
                      </a:r>
                      <a:endParaRPr lang="en-US" sz="800" kern="1400">
                        <a:ln>
                          <a:noFill/>
                        </a:ln>
                        <a:solidFill>
                          <a:schemeClr val="bg1"/>
                        </a:solidFill>
                        <a:effectLst/>
                        <a:latin typeface="+mn-lt"/>
                      </a:endParaRPr>
                    </a:p>
                  </a:txBody>
                  <a:tcPr marL="56429" marR="5642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03864"/>
                    </a:solidFill>
                  </a:tcPr>
                </a:tc>
                <a:tc>
                  <a:txBody>
                    <a:bodyPr/>
                    <a:lstStyle/>
                    <a:p>
                      <a:pPr marR="0" indent="0" algn="l" rtl="0">
                        <a:lnSpc>
                          <a:spcPct val="115000"/>
                        </a:lnSpc>
                        <a:spcBef>
                          <a:spcPts val="0"/>
                        </a:spcBef>
                        <a:spcAft>
                          <a:spcPts val="0"/>
                        </a:spcAft>
                      </a:pPr>
                      <a:r>
                        <a:rPr lang="en-US" sz="1300" b="1" kern="1400">
                          <a:ln>
                            <a:noFill/>
                          </a:ln>
                          <a:solidFill>
                            <a:schemeClr val="bg1"/>
                          </a:solidFill>
                          <a:effectLst/>
                          <a:latin typeface="+mn-lt"/>
                        </a:rPr>
                        <a:t>Entry Requirement</a:t>
                      </a:r>
                      <a:endParaRPr lang="en-US" sz="800" kern="1400">
                        <a:ln>
                          <a:noFill/>
                        </a:ln>
                        <a:solidFill>
                          <a:schemeClr val="bg1"/>
                        </a:solidFill>
                        <a:effectLst/>
                        <a:latin typeface="+mn-lt"/>
                      </a:endParaRPr>
                    </a:p>
                  </a:txBody>
                  <a:tcPr marL="56429" marR="5642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03864"/>
                    </a:solidFill>
                  </a:tcPr>
                </a:tc>
                <a:extLst>
                  <a:ext uri="{0D108BD9-81ED-4DB2-BD59-A6C34878D82A}">
                    <a16:rowId xmlns:a16="http://schemas.microsoft.com/office/drawing/2014/main" val="3651325361"/>
                  </a:ext>
                </a:extLst>
              </a:tr>
              <a:tr h="233060">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Art, Craft &amp; Design</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indent="0" algn="l" rtl="0">
                        <a:lnSpc>
                          <a:spcPct val="119000"/>
                        </a:lnSpc>
                        <a:spcBef>
                          <a:spcPts val="200"/>
                        </a:spcBef>
                        <a:spcAft>
                          <a:spcPts val="200"/>
                        </a:spcAft>
                      </a:pPr>
                      <a:r>
                        <a:rPr lang="en-GB" sz="1200" kern="1400">
                          <a:ln>
                            <a:noFill/>
                          </a:ln>
                          <a:solidFill>
                            <a:srgbClr val="000000"/>
                          </a:solidFill>
                          <a:effectLst/>
                          <a:latin typeface="+mn-lt"/>
                        </a:rPr>
                        <a:t>5 in Design &amp; Technology or 5 in Art &amp; Design</a:t>
                      </a:r>
                      <a:endParaRPr lang="en-GB"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51369842"/>
                  </a:ext>
                </a:extLst>
              </a:tr>
              <a:tr h="233060">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Business Studies BTEC</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indent="0" algn="l" rtl="0">
                        <a:lnSpc>
                          <a:spcPct val="119000"/>
                        </a:lnSpc>
                        <a:spcBef>
                          <a:spcPts val="200"/>
                        </a:spcBef>
                        <a:spcAft>
                          <a:spcPts val="200"/>
                        </a:spcAft>
                      </a:pPr>
                      <a:r>
                        <a:rPr lang="en-GB" sz="1200" kern="1400">
                          <a:ln>
                            <a:noFill/>
                          </a:ln>
                          <a:solidFill>
                            <a:srgbClr val="000000"/>
                          </a:solidFill>
                          <a:effectLst/>
                          <a:latin typeface="+mn-lt"/>
                        </a:rPr>
                        <a:t>5 in English</a:t>
                      </a:r>
                      <a:r>
                        <a:rPr lang="en-GB" sz="1200" kern="1400">
                          <a:ln>
                            <a:noFill/>
                          </a:ln>
                          <a:solidFill>
                            <a:srgbClr val="1F497D"/>
                          </a:solidFill>
                          <a:effectLst/>
                          <a:latin typeface="+mn-lt"/>
                        </a:rPr>
                        <a:t> </a:t>
                      </a:r>
                      <a:r>
                        <a:rPr lang="en-GB" sz="1200" kern="1400">
                          <a:ln>
                            <a:noFill/>
                          </a:ln>
                          <a:solidFill>
                            <a:srgbClr val="000000"/>
                          </a:solidFill>
                          <a:effectLst/>
                          <a:latin typeface="+mn-lt"/>
                        </a:rPr>
                        <a:t>and 5 in Maths</a:t>
                      </a:r>
                      <a:endParaRPr lang="en-GB"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16095902"/>
                  </a:ext>
                </a:extLst>
              </a:tr>
              <a:tr h="233060">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Biology</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indent="0" algn="l" rtl="0">
                        <a:lnSpc>
                          <a:spcPct val="119000"/>
                        </a:lnSpc>
                        <a:spcBef>
                          <a:spcPts val="200"/>
                        </a:spcBef>
                        <a:spcAft>
                          <a:spcPts val="200"/>
                        </a:spcAft>
                      </a:pPr>
                      <a:r>
                        <a:rPr lang="en-GB" sz="1200" kern="1400">
                          <a:ln>
                            <a:noFill/>
                          </a:ln>
                          <a:solidFill>
                            <a:srgbClr val="000000"/>
                          </a:solidFill>
                          <a:effectLst/>
                          <a:latin typeface="+mn-lt"/>
                        </a:rPr>
                        <a:t>6 in Biology or 2 x 6 in Combined Science</a:t>
                      </a:r>
                      <a:endParaRPr lang="en-GB"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58106042"/>
                  </a:ext>
                </a:extLst>
              </a:tr>
              <a:tr h="233060">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Chemistry</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indent="0" algn="l" rtl="0">
                        <a:lnSpc>
                          <a:spcPct val="119000"/>
                        </a:lnSpc>
                        <a:spcBef>
                          <a:spcPts val="200"/>
                        </a:spcBef>
                        <a:spcAft>
                          <a:spcPts val="200"/>
                        </a:spcAft>
                      </a:pPr>
                      <a:r>
                        <a:rPr lang="en-GB" sz="1200" kern="1400">
                          <a:ln>
                            <a:noFill/>
                          </a:ln>
                          <a:solidFill>
                            <a:srgbClr val="000000"/>
                          </a:solidFill>
                          <a:effectLst/>
                          <a:latin typeface="+mn-lt"/>
                        </a:rPr>
                        <a:t>6 in Chemistry or 2 x 6 in Combined Science</a:t>
                      </a:r>
                      <a:endParaRPr lang="en-GB"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60020968"/>
                  </a:ext>
                </a:extLst>
              </a:tr>
              <a:tr h="233060">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Core </a:t>
                      </a:r>
                      <a:r>
                        <a:rPr lang="en-US" sz="1200" kern="1400" err="1">
                          <a:ln>
                            <a:noFill/>
                          </a:ln>
                          <a:solidFill>
                            <a:srgbClr val="000000"/>
                          </a:solidFill>
                          <a:effectLst/>
                          <a:latin typeface="+mn-lt"/>
                        </a:rPr>
                        <a:t>Maths</a:t>
                      </a:r>
                      <a:endParaRPr lang="en-US" sz="800" kern="1400" err="1">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BF7"/>
                    </a:solidFill>
                  </a:tcPr>
                </a:tc>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5 in </a:t>
                      </a:r>
                      <a:r>
                        <a:rPr lang="en-US" sz="1200" kern="1400" err="1">
                          <a:ln>
                            <a:noFill/>
                          </a:ln>
                          <a:solidFill>
                            <a:srgbClr val="000000"/>
                          </a:solidFill>
                          <a:effectLst/>
                          <a:latin typeface="+mn-lt"/>
                        </a:rPr>
                        <a:t>Maths</a:t>
                      </a:r>
                      <a:endParaRPr lang="en-US" sz="800" kern="1400" err="1">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BF7"/>
                    </a:solidFill>
                  </a:tcPr>
                </a:tc>
                <a:extLst>
                  <a:ext uri="{0D108BD9-81ED-4DB2-BD59-A6C34878D82A}">
                    <a16:rowId xmlns:a16="http://schemas.microsoft.com/office/drawing/2014/main" val="364316782"/>
                  </a:ext>
                </a:extLst>
              </a:tr>
              <a:tr h="233060">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Computer Science</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indent="0" algn="l" rtl="0">
                        <a:lnSpc>
                          <a:spcPct val="119000"/>
                        </a:lnSpc>
                        <a:spcBef>
                          <a:spcPts val="200"/>
                        </a:spcBef>
                        <a:spcAft>
                          <a:spcPts val="200"/>
                        </a:spcAft>
                      </a:pPr>
                      <a:r>
                        <a:rPr lang="en-GB" sz="1200" kern="1400">
                          <a:ln>
                            <a:noFill/>
                          </a:ln>
                          <a:solidFill>
                            <a:srgbClr val="000000"/>
                          </a:solidFill>
                          <a:effectLst/>
                          <a:latin typeface="+mn-lt"/>
                        </a:rPr>
                        <a:t>6 in Computing and 6 in Maths</a:t>
                      </a:r>
                      <a:endParaRPr lang="en-GB"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42710908"/>
                  </a:ext>
                </a:extLst>
              </a:tr>
              <a:tr h="233060">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English Language</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6 in English Language</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31314902"/>
                  </a:ext>
                </a:extLst>
              </a:tr>
              <a:tr h="233060">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English Literature</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6 in English Literature</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09492640"/>
                  </a:ext>
                </a:extLst>
              </a:tr>
              <a:tr h="233060">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EPQ Written</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BF7"/>
                    </a:solidFill>
                  </a:tcPr>
                </a:tc>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5 in English</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BF7"/>
                    </a:solidFill>
                  </a:tcPr>
                </a:tc>
                <a:extLst>
                  <a:ext uri="{0D108BD9-81ED-4DB2-BD59-A6C34878D82A}">
                    <a16:rowId xmlns:a16="http://schemas.microsoft.com/office/drawing/2014/main" val="2410368728"/>
                  </a:ext>
                </a:extLst>
              </a:tr>
              <a:tr h="233059">
                <a:tc>
                  <a:txBody>
                    <a:bodyPr/>
                    <a:lstStyle/>
                    <a:p>
                      <a:pPr lvl="0" indent="0" algn="l">
                        <a:lnSpc>
                          <a:spcPct val="119000"/>
                        </a:lnSpc>
                        <a:spcBef>
                          <a:spcPts val="200"/>
                        </a:spcBef>
                        <a:spcAft>
                          <a:spcPts val="200"/>
                        </a:spcAft>
                        <a:buNone/>
                      </a:pPr>
                      <a:r>
                        <a:rPr lang="en-US" sz="1200" kern="1400">
                          <a:ln>
                            <a:noFill/>
                          </a:ln>
                          <a:solidFill>
                            <a:srgbClr val="000000"/>
                          </a:solidFill>
                          <a:effectLst/>
                          <a:latin typeface="+mn-lt"/>
                        </a:rPr>
                        <a:t>French</a:t>
                      </a:r>
                    </a:p>
                  </a:txBody>
                  <a:tcPr marL="86043" marR="86043" marT="0" marB="0" anchor="ctr">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lvl="0" indent="0" algn="l">
                        <a:lnSpc>
                          <a:spcPct val="119000"/>
                        </a:lnSpc>
                        <a:spcBef>
                          <a:spcPts val="200"/>
                        </a:spcBef>
                        <a:spcAft>
                          <a:spcPts val="200"/>
                        </a:spcAft>
                        <a:buNone/>
                      </a:pPr>
                      <a:r>
                        <a:rPr lang="en-US" sz="1200" kern="1400">
                          <a:ln>
                            <a:noFill/>
                          </a:ln>
                          <a:solidFill>
                            <a:srgbClr val="000000"/>
                          </a:solidFill>
                          <a:effectLst/>
                          <a:latin typeface="+mn-lt"/>
                        </a:rPr>
                        <a:t>6 in French</a:t>
                      </a:r>
                    </a:p>
                  </a:txBody>
                  <a:tcPr marL="86043" marR="86043" marT="0" marB="0" anchor="ctr">
                    <a:lnL w="12700">
                      <a:solidFill>
                        <a:srgbClr val="000000"/>
                      </a:solidFill>
                    </a:lnL>
                    <a:lnR w="12700">
                      <a:solidFill>
                        <a:srgbClr val="000000"/>
                      </a:solidFill>
                    </a:lnR>
                    <a:lnT w="12700">
                      <a:solidFill>
                        <a:srgbClr val="000000"/>
                      </a:solidFill>
                    </a:lnT>
                    <a:lnB w="12700">
                      <a:solidFill>
                        <a:srgbClr val="000000"/>
                      </a:solidFill>
                    </a:lnB>
                    <a:noFill/>
                  </a:tcPr>
                </a:tc>
                <a:extLst>
                  <a:ext uri="{0D108BD9-81ED-4DB2-BD59-A6C34878D82A}">
                    <a16:rowId xmlns:a16="http://schemas.microsoft.com/office/drawing/2014/main" val="3569368327"/>
                  </a:ext>
                </a:extLst>
              </a:tr>
              <a:tr h="233060">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Further </a:t>
                      </a:r>
                      <a:r>
                        <a:rPr lang="en-US" sz="1200" kern="1400" err="1">
                          <a:ln>
                            <a:noFill/>
                          </a:ln>
                          <a:solidFill>
                            <a:srgbClr val="000000"/>
                          </a:solidFill>
                          <a:effectLst/>
                          <a:latin typeface="+mn-lt"/>
                        </a:rPr>
                        <a:t>Maths</a:t>
                      </a:r>
                      <a:endParaRPr lang="en-US" sz="800" kern="1400" err="1">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8 in  </a:t>
                      </a:r>
                      <a:r>
                        <a:rPr lang="en-US" sz="1200" kern="1400" err="1">
                          <a:ln>
                            <a:noFill/>
                          </a:ln>
                          <a:solidFill>
                            <a:srgbClr val="000000"/>
                          </a:solidFill>
                          <a:effectLst/>
                          <a:latin typeface="+mn-lt"/>
                        </a:rPr>
                        <a:t>Maths</a:t>
                      </a:r>
                      <a:endParaRPr lang="en-US" sz="800" kern="1400" err="1">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76124296"/>
                  </a:ext>
                </a:extLst>
              </a:tr>
              <a:tr h="233060">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Geography</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6 in Geography</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02667236"/>
                  </a:ext>
                </a:extLst>
              </a:tr>
              <a:tr h="233060">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Health &amp; Social Care</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5 in English</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7249548"/>
                  </a:ext>
                </a:extLst>
              </a:tr>
              <a:tr h="233060">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History</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6 in History</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46886909"/>
                  </a:ext>
                </a:extLst>
              </a:tr>
              <a:tr h="233060">
                <a:tc>
                  <a:txBody>
                    <a:bodyPr/>
                    <a:lstStyle/>
                    <a:p>
                      <a:pPr marR="0" indent="0" algn="l" rtl="0">
                        <a:lnSpc>
                          <a:spcPct val="119000"/>
                        </a:lnSpc>
                        <a:spcBef>
                          <a:spcPts val="200"/>
                        </a:spcBef>
                        <a:spcAft>
                          <a:spcPts val="200"/>
                        </a:spcAft>
                      </a:pPr>
                      <a:r>
                        <a:rPr lang="en-US" sz="1200" kern="1400" err="1">
                          <a:ln>
                            <a:noFill/>
                          </a:ln>
                          <a:solidFill>
                            <a:srgbClr val="000000"/>
                          </a:solidFill>
                          <a:effectLst/>
                          <a:latin typeface="+mn-lt"/>
                        </a:rPr>
                        <a:t>Maths</a:t>
                      </a:r>
                      <a:endParaRPr lang="en-US" sz="800" kern="1400" err="1">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7 in </a:t>
                      </a:r>
                      <a:r>
                        <a:rPr lang="en-US" sz="1200" kern="1400" err="1">
                          <a:ln>
                            <a:noFill/>
                          </a:ln>
                          <a:solidFill>
                            <a:srgbClr val="000000"/>
                          </a:solidFill>
                          <a:effectLst/>
                          <a:latin typeface="+mn-lt"/>
                        </a:rPr>
                        <a:t>Maths</a:t>
                      </a:r>
                      <a:endParaRPr lang="en-US" sz="800" kern="1400" err="1">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35356727"/>
                  </a:ext>
                </a:extLst>
              </a:tr>
              <a:tr h="233060">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Media</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5 in English</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85861170"/>
                  </a:ext>
                </a:extLst>
              </a:tr>
              <a:tr h="260162">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Physics</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indent="0" algn="l" rtl="0">
                        <a:lnSpc>
                          <a:spcPct val="119000"/>
                        </a:lnSpc>
                        <a:spcBef>
                          <a:spcPts val="200"/>
                        </a:spcBef>
                        <a:spcAft>
                          <a:spcPts val="200"/>
                        </a:spcAft>
                      </a:pPr>
                      <a:r>
                        <a:rPr lang="en-GB" sz="1200" kern="1400">
                          <a:ln>
                            <a:noFill/>
                          </a:ln>
                          <a:solidFill>
                            <a:srgbClr val="000000"/>
                          </a:solidFill>
                          <a:effectLst/>
                          <a:latin typeface="+mn-lt"/>
                        </a:rPr>
                        <a:t>6 in Physics and 6 in Maths or 2 x 6 in Combined Science and 6 in Maths</a:t>
                      </a:r>
                      <a:endParaRPr lang="en-GB"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89458391"/>
                  </a:ext>
                </a:extLst>
              </a:tr>
              <a:tr h="233060">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Politics</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5 in Humanities and 5 in English</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86150943"/>
                  </a:ext>
                </a:extLst>
              </a:tr>
              <a:tr h="233060">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Psychology</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lvl="0" indent="0" algn="l">
                        <a:lnSpc>
                          <a:spcPct val="119000"/>
                        </a:lnSpc>
                        <a:spcBef>
                          <a:spcPts val="200"/>
                        </a:spcBef>
                        <a:spcAft>
                          <a:spcPts val="200"/>
                        </a:spcAft>
                        <a:buNone/>
                      </a:pPr>
                      <a:r>
                        <a:rPr lang="en-GB" sz="1200" b="0" i="0" u="none" strike="noStrike" kern="1400" noProof="0">
                          <a:ln>
                            <a:noFill/>
                          </a:ln>
                          <a:solidFill>
                            <a:srgbClr val="000000"/>
                          </a:solidFill>
                          <a:effectLst/>
                          <a:latin typeface="Calibri"/>
                        </a:rPr>
                        <a:t>5 in English and Science, and 5 in Psychology (if taken)</a:t>
                      </a:r>
                      <a:endParaRPr lang="en-US" sz="1200">
                        <a:latin typeface="Calibri"/>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13496485"/>
                  </a:ext>
                </a:extLst>
              </a:tr>
              <a:tr h="233060">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Sociology</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5 in English</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55060592"/>
                  </a:ext>
                </a:extLst>
              </a:tr>
              <a:tr h="233060">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Sport BTEC</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indent="0" algn="l" rtl="0">
                        <a:lnSpc>
                          <a:spcPct val="119000"/>
                        </a:lnSpc>
                        <a:spcBef>
                          <a:spcPts val="200"/>
                        </a:spcBef>
                        <a:spcAft>
                          <a:spcPts val="200"/>
                        </a:spcAft>
                      </a:pPr>
                      <a:r>
                        <a:rPr lang="en-GB" sz="1200" kern="1400">
                          <a:ln>
                            <a:noFill/>
                          </a:ln>
                          <a:solidFill>
                            <a:srgbClr val="000000"/>
                          </a:solidFill>
                          <a:effectLst/>
                          <a:latin typeface="+mn-lt"/>
                        </a:rPr>
                        <a:t>Level 2 Merit in Sport, and 5 in English</a:t>
                      </a:r>
                      <a:endParaRPr lang="en-GB"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01240412"/>
                  </a:ext>
                </a:extLst>
              </a:tr>
              <a:tr h="233060">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Sports Leader</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BF7"/>
                    </a:solidFill>
                  </a:tcPr>
                </a:tc>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BF7"/>
                    </a:solidFill>
                  </a:tcPr>
                </a:tc>
                <a:extLst>
                  <a:ext uri="{0D108BD9-81ED-4DB2-BD59-A6C34878D82A}">
                    <a16:rowId xmlns:a16="http://schemas.microsoft.com/office/drawing/2014/main" val="3787920262"/>
                  </a:ext>
                </a:extLst>
              </a:tr>
              <a:tr h="233060">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Spanish</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indent="0" algn="l" rtl="0">
                        <a:lnSpc>
                          <a:spcPct val="119000"/>
                        </a:lnSpc>
                        <a:spcBef>
                          <a:spcPts val="200"/>
                        </a:spcBef>
                        <a:spcAft>
                          <a:spcPts val="200"/>
                        </a:spcAft>
                      </a:pPr>
                      <a:r>
                        <a:rPr lang="en-US" sz="1200" kern="1400">
                          <a:ln>
                            <a:noFill/>
                          </a:ln>
                          <a:solidFill>
                            <a:srgbClr val="000000"/>
                          </a:solidFill>
                          <a:effectLst/>
                          <a:latin typeface="+mn-lt"/>
                        </a:rPr>
                        <a:t>6 in Spanish</a:t>
                      </a:r>
                      <a:endParaRPr lang="en-US" sz="800" kern="1400">
                        <a:ln>
                          <a:noFill/>
                        </a:ln>
                        <a:solidFill>
                          <a:srgbClr val="000000"/>
                        </a:solidFill>
                        <a:effectLst/>
                        <a:latin typeface="+mn-lt"/>
                      </a:endParaRPr>
                    </a:p>
                  </a:txBody>
                  <a:tcPr marL="86044" marR="860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83228802"/>
                  </a:ext>
                </a:extLst>
              </a:tr>
            </a:tbl>
          </a:graphicData>
        </a:graphic>
      </p:graphicFrame>
      <p:sp>
        <p:nvSpPr>
          <p:cNvPr id="6" name="Control 1">
            <a:extLst>
              <a:ext uri="{FF2B5EF4-FFF2-40B4-BE49-F238E27FC236}">
                <a16:creationId xmlns:a16="http://schemas.microsoft.com/office/drawing/2014/main" id="{8D784622-849F-4E52-9B78-50AB4F6DB7E4}"/>
              </a:ext>
            </a:extLst>
          </p:cNvPr>
          <p:cNvSpPr>
            <a:spLocks noChangeArrowheads="1" noChangeShapeType="1"/>
          </p:cNvSpPr>
          <p:nvPr/>
        </p:nvSpPr>
        <p:spPr bwMode="auto">
          <a:xfrm>
            <a:off x="1889125" y="3843338"/>
            <a:ext cx="5664200" cy="6823075"/>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endParaRPr lang="en-GB"/>
          </a:p>
        </p:txBody>
      </p:sp>
    </p:spTree>
    <p:extLst>
      <p:ext uri="{BB962C8B-B14F-4D97-AF65-F5344CB8AC3E}">
        <p14:creationId xmlns:p14="http://schemas.microsoft.com/office/powerpoint/2010/main" val="35439572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DF9177-A374-01D6-C7DA-2C0A34187A01}"/>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6C204F29-B9CA-77DF-4DF0-0F24C40389A3}"/>
              </a:ext>
            </a:extLst>
          </p:cNvPr>
          <p:cNvSpPr/>
          <p:nvPr/>
        </p:nvSpPr>
        <p:spPr>
          <a:xfrm>
            <a:off x="0" y="0"/>
            <a:ext cx="6858000" cy="1170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5" name="Rectangle 14">
            <a:extLst>
              <a:ext uri="{FF2B5EF4-FFF2-40B4-BE49-F238E27FC236}">
                <a16:creationId xmlns:a16="http://schemas.microsoft.com/office/drawing/2014/main" id="{49944466-EAAA-F8AD-6C14-1B7F2A2DB221}"/>
              </a:ext>
            </a:extLst>
          </p:cNvPr>
          <p:cNvSpPr/>
          <p:nvPr/>
        </p:nvSpPr>
        <p:spPr>
          <a:xfrm>
            <a:off x="0" y="119758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cxnSp>
        <p:nvCxnSpPr>
          <p:cNvPr id="16" name="Straight Connector 15">
            <a:extLst>
              <a:ext uri="{FF2B5EF4-FFF2-40B4-BE49-F238E27FC236}">
                <a16:creationId xmlns:a16="http://schemas.microsoft.com/office/drawing/2014/main" id="{DB3C0390-CAA4-6EE3-7A84-6A1F49B6E9AA}"/>
              </a:ext>
            </a:extLst>
          </p:cNvPr>
          <p:cNvCxnSpPr/>
          <p:nvPr/>
        </p:nvCxnSpPr>
        <p:spPr>
          <a:xfrm flipV="1">
            <a:off x="-4316" y="1170000"/>
            <a:ext cx="6862316" cy="16891"/>
          </a:xfrm>
          <a:prstGeom prst="line">
            <a:avLst/>
          </a:prstGeom>
          <a:ln w="889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24">
            <a:extLst>
              <a:ext uri="{FF2B5EF4-FFF2-40B4-BE49-F238E27FC236}">
                <a16:creationId xmlns:a16="http://schemas.microsoft.com/office/drawing/2014/main" id="{066ECE3C-4F41-E915-7820-F368764B2B9A}"/>
              </a:ext>
            </a:extLst>
          </p:cNvPr>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4688296" y="264826"/>
            <a:ext cx="1738918" cy="640349"/>
          </a:xfrm>
          <a:prstGeom prst="rect">
            <a:avLst/>
          </a:prstGeom>
        </p:spPr>
      </p:pic>
      <p:sp>
        <p:nvSpPr>
          <p:cNvPr id="9" name="TextBox 8">
            <a:extLst>
              <a:ext uri="{FF2B5EF4-FFF2-40B4-BE49-F238E27FC236}">
                <a16:creationId xmlns:a16="http://schemas.microsoft.com/office/drawing/2014/main" id="{00BDE908-4D9D-0C50-783D-32A3F6A05984}"/>
              </a:ext>
            </a:extLst>
          </p:cNvPr>
          <p:cNvSpPr txBox="1"/>
          <p:nvPr/>
        </p:nvSpPr>
        <p:spPr>
          <a:xfrm>
            <a:off x="281456" y="564488"/>
            <a:ext cx="4601496" cy="1015663"/>
          </a:xfrm>
          <a:prstGeom prst="rect">
            <a:avLst/>
          </a:prstGeom>
          <a:noFill/>
        </p:spPr>
        <p:txBody>
          <a:bodyPr wrap="square" rtlCol="0">
            <a:spAutoFit/>
          </a:bodyPr>
          <a:lstStyle/>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19" name="TextBox 18">
            <a:extLst>
              <a:ext uri="{FF2B5EF4-FFF2-40B4-BE49-F238E27FC236}">
                <a16:creationId xmlns:a16="http://schemas.microsoft.com/office/drawing/2014/main" id="{CA9713E5-5241-8C69-0B6E-1F0A0BC8B673}"/>
              </a:ext>
            </a:extLst>
          </p:cNvPr>
          <p:cNvSpPr txBox="1"/>
          <p:nvPr/>
        </p:nvSpPr>
        <p:spPr>
          <a:xfrm>
            <a:off x="281455" y="1673233"/>
            <a:ext cx="6263723" cy="259045"/>
          </a:xfrm>
          <a:prstGeom prst="rect">
            <a:avLst/>
          </a:prstGeom>
          <a:noFill/>
        </p:spPr>
        <p:txBody>
          <a:bodyPr wrap="square" rtlCol="0">
            <a:spAutoFit/>
          </a:bodyPr>
          <a:lstStyle/>
          <a:p>
            <a:pPr>
              <a:lnSpc>
                <a:spcPts val="1275"/>
              </a:lnSpc>
              <a:spcAft>
                <a:spcPts val="750"/>
              </a:spcAft>
            </a:pPr>
            <a:r>
              <a:rPr lang="en-US" sz="1200" b="1"/>
              <a:t>Curriculum at Key Stage 5</a:t>
            </a:r>
          </a:p>
        </p:txBody>
      </p:sp>
      <p:sp>
        <p:nvSpPr>
          <p:cNvPr id="20" name="TextBox 19">
            <a:extLst>
              <a:ext uri="{FF2B5EF4-FFF2-40B4-BE49-F238E27FC236}">
                <a16:creationId xmlns:a16="http://schemas.microsoft.com/office/drawing/2014/main" id="{340471F3-6C0B-4056-0B49-F200C199F4F7}"/>
              </a:ext>
            </a:extLst>
          </p:cNvPr>
          <p:cNvSpPr txBox="1"/>
          <p:nvPr/>
        </p:nvSpPr>
        <p:spPr>
          <a:xfrm>
            <a:off x="281456" y="546811"/>
            <a:ext cx="4601496" cy="1015663"/>
          </a:xfrm>
          <a:prstGeom prst="rect">
            <a:avLst/>
          </a:prstGeom>
          <a:noFill/>
        </p:spPr>
        <p:txBody>
          <a:bodyPr wrap="square" rtlCol="0">
            <a:spAutoFit/>
          </a:bodyPr>
          <a:lstStyle/>
          <a:p>
            <a:r>
              <a:rPr lang="en-GB" sz="2000">
                <a:solidFill>
                  <a:schemeClr val="bg1"/>
                </a:solidFill>
                <a:latin typeface="Century Gothic" panose="020B0502020202020204" pitchFamily="34" charset="0"/>
              </a:rPr>
              <a:t>Curriculum</a:t>
            </a: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3" name="Control 1">
            <a:extLst>
              <a:ext uri="{FF2B5EF4-FFF2-40B4-BE49-F238E27FC236}">
                <a16:creationId xmlns:a16="http://schemas.microsoft.com/office/drawing/2014/main" id="{E3EEAC95-5DBB-E439-2E9D-B5AB79310912}"/>
              </a:ext>
            </a:extLst>
          </p:cNvPr>
          <p:cNvSpPr>
            <a:spLocks noChangeArrowheads="1" noChangeShapeType="1"/>
          </p:cNvSpPr>
          <p:nvPr/>
        </p:nvSpPr>
        <p:spPr bwMode="auto">
          <a:xfrm>
            <a:off x="1006475" y="14862334"/>
            <a:ext cx="3570308" cy="2067590"/>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0" tIns="0" rIns="0" bIns="0" numCol="1" anchor="t" anchorCtr="0" compatLnSpc="1">
            <a:prstTxWarp prst="textNoShape">
              <a:avLst/>
            </a:prstTxWarp>
          </a:bodyPr>
          <a:lstStyle/>
          <a:p>
            <a:endParaRPr lang="en-GB"/>
          </a:p>
        </p:txBody>
      </p:sp>
      <p:graphicFrame>
        <p:nvGraphicFramePr>
          <p:cNvPr id="2" name="Table 1">
            <a:extLst>
              <a:ext uri="{FF2B5EF4-FFF2-40B4-BE49-F238E27FC236}">
                <a16:creationId xmlns:a16="http://schemas.microsoft.com/office/drawing/2014/main" id="{D0740F1A-3011-D5D7-A959-A1F11C5EEB46}"/>
              </a:ext>
            </a:extLst>
          </p:cNvPr>
          <p:cNvGraphicFramePr>
            <a:graphicFrameLocks noGrp="1"/>
          </p:cNvGraphicFramePr>
          <p:nvPr>
            <p:extLst>
              <p:ext uri="{D42A27DB-BD31-4B8C-83A1-F6EECF244321}">
                <p14:modId xmlns:p14="http://schemas.microsoft.com/office/powerpoint/2010/main" val="4037701579"/>
              </p:ext>
            </p:extLst>
          </p:nvPr>
        </p:nvGraphicFramePr>
        <p:xfrm>
          <a:off x="380684" y="2025360"/>
          <a:ext cx="5935373" cy="7671941"/>
        </p:xfrm>
        <a:graphic>
          <a:graphicData uri="http://schemas.openxmlformats.org/drawingml/2006/table">
            <a:tbl>
              <a:tblPr/>
              <a:tblGrid>
                <a:gridCol w="2704847">
                  <a:extLst>
                    <a:ext uri="{9D8B030D-6E8A-4147-A177-3AD203B41FA5}">
                      <a16:colId xmlns:a16="http://schemas.microsoft.com/office/drawing/2014/main" val="1955965686"/>
                    </a:ext>
                  </a:extLst>
                </a:gridCol>
                <a:gridCol w="1532351">
                  <a:extLst>
                    <a:ext uri="{9D8B030D-6E8A-4147-A177-3AD203B41FA5}">
                      <a16:colId xmlns:a16="http://schemas.microsoft.com/office/drawing/2014/main" val="1598669510"/>
                    </a:ext>
                  </a:extLst>
                </a:gridCol>
                <a:gridCol w="1698175">
                  <a:extLst>
                    <a:ext uri="{9D8B030D-6E8A-4147-A177-3AD203B41FA5}">
                      <a16:colId xmlns:a16="http://schemas.microsoft.com/office/drawing/2014/main" val="2205034980"/>
                    </a:ext>
                  </a:extLst>
                </a:gridCol>
              </a:tblGrid>
              <a:tr h="567352">
                <a:tc>
                  <a:txBody>
                    <a:bodyPr/>
                    <a:lstStyle/>
                    <a:p>
                      <a:pPr marR="0" indent="0" algn="l" rtl="0">
                        <a:lnSpc>
                          <a:spcPct val="119000"/>
                        </a:lnSpc>
                        <a:spcBef>
                          <a:spcPts val="0"/>
                        </a:spcBef>
                        <a:spcAft>
                          <a:spcPts val="600"/>
                        </a:spcAft>
                      </a:pPr>
                      <a:r>
                        <a:rPr lang="en-GB" sz="1000" b="1" kern="1400">
                          <a:ln>
                            <a:noFill/>
                          </a:ln>
                          <a:solidFill>
                            <a:srgbClr val="FFFFFF"/>
                          </a:solidFill>
                          <a:effectLst/>
                          <a:latin typeface="+mn-lt"/>
                        </a:rPr>
                        <a:t>Option Subjects</a:t>
                      </a:r>
                      <a:endParaRPr lang="en-GB" sz="1000" kern="1400">
                        <a:ln>
                          <a:noFill/>
                        </a:ln>
                        <a:solidFill>
                          <a:srgbClr val="000000"/>
                        </a:solidFill>
                        <a:effectLst/>
                        <a:latin typeface="+mn-lt"/>
                      </a:endParaRP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203864"/>
                    </a:solidFill>
                  </a:tcPr>
                </a:tc>
                <a:tc>
                  <a:txBody>
                    <a:bodyPr/>
                    <a:lstStyle/>
                    <a:p>
                      <a:pPr marR="0" indent="0" algn="l" rtl="0">
                        <a:lnSpc>
                          <a:spcPct val="119000"/>
                        </a:lnSpc>
                        <a:spcBef>
                          <a:spcPts val="0"/>
                        </a:spcBef>
                        <a:spcAft>
                          <a:spcPts val="600"/>
                        </a:spcAft>
                      </a:pPr>
                      <a:r>
                        <a:rPr lang="en-GB" sz="1000" b="1" kern="1400">
                          <a:ln>
                            <a:noFill/>
                          </a:ln>
                          <a:solidFill>
                            <a:srgbClr val="FFFFFF"/>
                          </a:solidFill>
                          <a:effectLst/>
                          <a:latin typeface="+mn-lt"/>
                        </a:rPr>
                        <a:t>Enrichment Options</a:t>
                      </a:r>
                      <a:endParaRPr lang="en-GB" sz="1000" kern="1400">
                        <a:ln>
                          <a:noFill/>
                        </a:ln>
                        <a:solidFill>
                          <a:srgbClr val="000000"/>
                        </a:solidFill>
                        <a:effectLst/>
                        <a:latin typeface="+mn-lt"/>
                      </a:endParaRP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203864"/>
                    </a:solidFill>
                  </a:tcPr>
                </a:tc>
                <a:tc>
                  <a:txBody>
                    <a:bodyPr/>
                    <a:lstStyle/>
                    <a:p>
                      <a:pPr marR="0" indent="0" algn="l" rtl="0">
                        <a:lnSpc>
                          <a:spcPct val="119000"/>
                        </a:lnSpc>
                        <a:spcBef>
                          <a:spcPts val="0"/>
                        </a:spcBef>
                        <a:spcAft>
                          <a:spcPts val="600"/>
                        </a:spcAft>
                      </a:pPr>
                      <a:r>
                        <a:rPr lang="en-GB" sz="1000" b="1" kern="1400">
                          <a:ln>
                            <a:noFill/>
                          </a:ln>
                          <a:solidFill>
                            <a:srgbClr val="FFFFFF"/>
                          </a:solidFill>
                          <a:effectLst/>
                          <a:latin typeface="+mn-lt"/>
                        </a:rPr>
                        <a:t>Horizons</a:t>
                      </a:r>
                      <a:endParaRPr lang="en-GB" sz="1000" kern="1400">
                        <a:ln>
                          <a:noFill/>
                        </a:ln>
                        <a:solidFill>
                          <a:srgbClr val="000000"/>
                        </a:solidFill>
                        <a:effectLst/>
                        <a:latin typeface="+mn-lt"/>
                      </a:endParaRP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203864"/>
                    </a:solidFill>
                  </a:tcPr>
                </a:tc>
                <a:extLst>
                  <a:ext uri="{0D108BD9-81ED-4DB2-BD59-A6C34878D82A}">
                    <a16:rowId xmlns:a16="http://schemas.microsoft.com/office/drawing/2014/main" val="2176123512"/>
                  </a:ext>
                </a:extLst>
              </a:tr>
              <a:tr h="347185">
                <a:tc>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Fine Art</a:t>
                      </a: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EPQ (Written)</a:t>
                      </a: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rowSpan="11">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A programme of external speakers, skills based workshops, presentations and off site visits to develop pupil’s knowledge and understanding of topics such as higher education, apprenticeships, employability, positive mental health and wellbeing, teambuilding, young driver safety and the PREVENT programme.</a:t>
                      </a:r>
                    </a:p>
                  </a:txBody>
                  <a:tcPr marL="65197" marR="65197" marT="0"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extLst>
                  <a:ext uri="{0D108BD9-81ED-4DB2-BD59-A6C34878D82A}">
                    <a16:rowId xmlns:a16="http://schemas.microsoft.com/office/drawing/2014/main" val="1495411625"/>
                  </a:ext>
                </a:extLst>
              </a:tr>
              <a:tr h="381057">
                <a:tc>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Biology</a:t>
                      </a: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Sports Leader</a:t>
                      </a: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vMerge="1">
                  <a:txBody>
                    <a:bodyPr/>
                    <a:lstStyle/>
                    <a:p>
                      <a:endParaRPr lang="en-GB"/>
                    </a:p>
                  </a:txBody>
                  <a:tcPr/>
                </a:tc>
                <a:extLst>
                  <a:ext uri="{0D108BD9-81ED-4DB2-BD59-A6C34878D82A}">
                    <a16:rowId xmlns:a16="http://schemas.microsoft.com/office/drawing/2014/main" val="3944665679"/>
                  </a:ext>
                </a:extLst>
              </a:tr>
              <a:tr h="347185">
                <a:tc>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Chemistry</a:t>
                      </a: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Core Maths</a:t>
                      </a: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vMerge="1">
                  <a:txBody>
                    <a:bodyPr/>
                    <a:lstStyle/>
                    <a:p>
                      <a:endParaRPr lang="en-GB"/>
                    </a:p>
                  </a:txBody>
                  <a:tcPr/>
                </a:tc>
                <a:extLst>
                  <a:ext uri="{0D108BD9-81ED-4DB2-BD59-A6C34878D82A}">
                    <a16:rowId xmlns:a16="http://schemas.microsoft.com/office/drawing/2014/main" val="4251800690"/>
                  </a:ext>
                </a:extLst>
              </a:tr>
              <a:tr h="330249">
                <a:tc>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Business Studies BTEC</a:t>
                      </a: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Re-Sit English</a:t>
                      </a: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vMerge="1">
                  <a:txBody>
                    <a:bodyPr/>
                    <a:lstStyle/>
                    <a:p>
                      <a:endParaRPr lang="en-GB"/>
                    </a:p>
                  </a:txBody>
                  <a:tcPr/>
                </a:tc>
                <a:extLst>
                  <a:ext uri="{0D108BD9-81ED-4DB2-BD59-A6C34878D82A}">
                    <a16:rowId xmlns:a16="http://schemas.microsoft.com/office/drawing/2014/main" val="107047149"/>
                  </a:ext>
                </a:extLst>
              </a:tr>
              <a:tr h="321781">
                <a:tc>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English Language</a:t>
                      </a: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Re-Sit Maths</a:t>
                      </a: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vMerge="1">
                  <a:txBody>
                    <a:bodyPr/>
                    <a:lstStyle/>
                    <a:p>
                      <a:endParaRPr lang="en-GB"/>
                    </a:p>
                  </a:txBody>
                  <a:tcPr/>
                </a:tc>
                <a:extLst>
                  <a:ext uri="{0D108BD9-81ED-4DB2-BD59-A6C34878D82A}">
                    <a16:rowId xmlns:a16="http://schemas.microsoft.com/office/drawing/2014/main" val="2908145140"/>
                  </a:ext>
                </a:extLst>
              </a:tr>
              <a:tr h="304845">
                <a:tc>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English Literature</a:t>
                      </a: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Core PE</a:t>
                      </a: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vMerge="1">
                  <a:txBody>
                    <a:bodyPr/>
                    <a:lstStyle/>
                    <a:p>
                      <a:endParaRPr lang="en-GB"/>
                    </a:p>
                  </a:txBody>
                  <a:tcPr/>
                </a:tc>
                <a:extLst>
                  <a:ext uri="{0D108BD9-81ED-4DB2-BD59-A6C34878D82A}">
                    <a16:rowId xmlns:a16="http://schemas.microsoft.com/office/drawing/2014/main" val="3487713177"/>
                  </a:ext>
                </a:extLst>
              </a:tr>
              <a:tr h="304845">
                <a:tc>
                  <a:txBody>
                    <a:bodyPr/>
                    <a:lstStyle/>
                    <a:p>
                      <a:pPr lvl="0" indent="0" algn="l">
                        <a:lnSpc>
                          <a:spcPct val="119000"/>
                        </a:lnSpc>
                        <a:spcBef>
                          <a:spcPts val="0"/>
                        </a:spcBef>
                        <a:spcAft>
                          <a:spcPts val="600"/>
                        </a:spcAft>
                        <a:buNone/>
                      </a:pPr>
                      <a:r>
                        <a:rPr lang="en-GB" sz="1200" kern="1400">
                          <a:ln>
                            <a:noFill/>
                          </a:ln>
                          <a:solidFill>
                            <a:srgbClr val="000000"/>
                          </a:solidFill>
                          <a:effectLst/>
                          <a:latin typeface="+mn-lt"/>
                        </a:rPr>
                        <a:t>Environmental Science</a:t>
                      </a:r>
                    </a:p>
                  </a:txBody>
                  <a:tcPr marL="65196" marR="65196" marT="0" marB="0" anchor="ctr">
                    <a:lnL w="12700">
                      <a:solidFill>
                        <a:srgbClr val="203864"/>
                      </a:solidFill>
                    </a:lnL>
                    <a:lnR w="12700">
                      <a:solidFill>
                        <a:srgbClr val="203864"/>
                      </a:solidFill>
                    </a:lnR>
                    <a:lnT w="12700">
                      <a:solidFill>
                        <a:srgbClr val="203864"/>
                      </a:solidFill>
                    </a:lnT>
                    <a:lnB w="12700">
                      <a:solidFill>
                        <a:srgbClr val="203864"/>
                      </a:solidFill>
                    </a:lnB>
                    <a:solidFill>
                      <a:srgbClr val="FFFFFF"/>
                    </a:solidFill>
                  </a:tcPr>
                </a:tc>
                <a:tc>
                  <a:txBody>
                    <a:bodyPr/>
                    <a:lstStyle/>
                    <a:p>
                      <a:pPr lvl="0" indent="0" algn="l">
                        <a:lnSpc>
                          <a:spcPct val="119000"/>
                        </a:lnSpc>
                        <a:spcBef>
                          <a:spcPts val="0"/>
                        </a:spcBef>
                        <a:spcAft>
                          <a:spcPts val="600"/>
                        </a:spcAft>
                        <a:buNone/>
                      </a:pPr>
                      <a:endParaRPr lang="en-GB" sz="1200" kern="1400">
                        <a:ln>
                          <a:noFill/>
                        </a:ln>
                        <a:solidFill>
                          <a:srgbClr val="000000"/>
                        </a:solidFill>
                        <a:effectLst/>
                        <a:latin typeface="+mn-lt"/>
                      </a:endParaRPr>
                    </a:p>
                  </a:txBody>
                  <a:tcPr marL="65196" marR="65196" marT="0" marB="0" anchor="ctr">
                    <a:lnL w="12700">
                      <a:solidFill>
                        <a:srgbClr val="203864"/>
                      </a:solidFill>
                    </a:lnL>
                    <a:lnR w="12700">
                      <a:solidFill>
                        <a:srgbClr val="203864"/>
                      </a:solidFill>
                    </a:lnR>
                    <a:lnT w="12700">
                      <a:solidFill>
                        <a:srgbClr val="203864"/>
                      </a:solidFill>
                    </a:lnT>
                    <a:lnB w="12700">
                      <a:solidFill>
                        <a:srgbClr val="203864"/>
                      </a:solidFill>
                    </a:lnB>
                    <a:solidFill>
                      <a:srgbClr val="FFFFFF"/>
                    </a:solidFill>
                  </a:tcPr>
                </a:tc>
                <a:tc vMerge="1">
                  <a:txBody>
                    <a:bodyPr/>
                    <a:lstStyle/>
                    <a:p>
                      <a:endParaRPr lang="en-US"/>
                    </a:p>
                  </a:txBody>
                  <a:tcPr/>
                </a:tc>
                <a:extLst>
                  <a:ext uri="{0D108BD9-81ED-4DB2-BD59-A6C34878D82A}">
                    <a16:rowId xmlns:a16="http://schemas.microsoft.com/office/drawing/2014/main" val="554432432"/>
                  </a:ext>
                </a:extLst>
              </a:tr>
              <a:tr h="296378">
                <a:tc>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Further Maths</a:t>
                      </a: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19000"/>
                        </a:lnSpc>
                        <a:spcBef>
                          <a:spcPts val="0"/>
                        </a:spcBef>
                        <a:spcAft>
                          <a:spcPts val="600"/>
                        </a:spcAft>
                      </a:pPr>
                      <a:endParaRPr lang="en-GB" sz="1200" kern="1400">
                        <a:ln>
                          <a:noFill/>
                        </a:ln>
                        <a:solidFill>
                          <a:srgbClr val="000000"/>
                        </a:solidFill>
                        <a:effectLst/>
                        <a:latin typeface="+mn-lt"/>
                      </a:endParaRP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vMerge="1">
                  <a:txBody>
                    <a:bodyPr/>
                    <a:lstStyle/>
                    <a:p>
                      <a:endParaRPr lang="en-GB"/>
                    </a:p>
                  </a:txBody>
                  <a:tcPr/>
                </a:tc>
                <a:extLst>
                  <a:ext uri="{0D108BD9-81ED-4DB2-BD59-A6C34878D82A}">
                    <a16:rowId xmlns:a16="http://schemas.microsoft.com/office/drawing/2014/main" val="1312513816"/>
                  </a:ext>
                </a:extLst>
              </a:tr>
              <a:tr h="330249">
                <a:tc>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Geography</a:t>
                      </a: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19000"/>
                        </a:lnSpc>
                        <a:spcBef>
                          <a:spcPts val="0"/>
                        </a:spcBef>
                        <a:spcAft>
                          <a:spcPts val="600"/>
                        </a:spcAft>
                      </a:pPr>
                      <a:endParaRPr lang="en-GB" sz="1200" kern="1400">
                        <a:ln>
                          <a:noFill/>
                        </a:ln>
                        <a:solidFill>
                          <a:srgbClr val="000000"/>
                        </a:solidFill>
                        <a:effectLst/>
                        <a:latin typeface="+mn-lt"/>
                      </a:endParaRP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vMerge="1">
                  <a:txBody>
                    <a:bodyPr/>
                    <a:lstStyle/>
                    <a:p>
                      <a:endParaRPr lang="en-GB"/>
                    </a:p>
                  </a:txBody>
                  <a:tcPr/>
                </a:tc>
                <a:extLst>
                  <a:ext uri="{0D108BD9-81ED-4DB2-BD59-A6C34878D82A}">
                    <a16:rowId xmlns:a16="http://schemas.microsoft.com/office/drawing/2014/main" val="1690592922"/>
                  </a:ext>
                </a:extLst>
              </a:tr>
              <a:tr h="372589">
                <a:tc>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Health and Social Care Cambridge AAQ</a:t>
                      </a: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19000"/>
                        </a:lnSpc>
                        <a:spcBef>
                          <a:spcPts val="0"/>
                        </a:spcBef>
                        <a:spcAft>
                          <a:spcPts val="600"/>
                        </a:spcAft>
                      </a:pPr>
                      <a:endParaRPr lang="en-GB" sz="1200" kern="1400">
                        <a:ln>
                          <a:noFill/>
                        </a:ln>
                        <a:solidFill>
                          <a:srgbClr val="000000"/>
                        </a:solidFill>
                        <a:effectLst/>
                        <a:latin typeface="+mn-lt"/>
                      </a:endParaRP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vMerge="1">
                  <a:txBody>
                    <a:bodyPr/>
                    <a:lstStyle/>
                    <a:p>
                      <a:endParaRPr lang="en-GB"/>
                    </a:p>
                  </a:txBody>
                  <a:tcPr/>
                </a:tc>
                <a:extLst>
                  <a:ext uri="{0D108BD9-81ED-4DB2-BD59-A6C34878D82A}">
                    <a16:rowId xmlns:a16="http://schemas.microsoft.com/office/drawing/2014/main" val="1047073525"/>
                  </a:ext>
                </a:extLst>
              </a:tr>
              <a:tr h="338717">
                <a:tc>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Sport BTEC</a:t>
                      </a: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19000"/>
                        </a:lnSpc>
                        <a:spcBef>
                          <a:spcPts val="0"/>
                        </a:spcBef>
                        <a:spcAft>
                          <a:spcPts val="600"/>
                        </a:spcAft>
                      </a:pPr>
                      <a:endParaRPr lang="en-GB" sz="1200" kern="1400">
                        <a:ln>
                          <a:noFill/>
                        </a:ln>
                        <a:solidFill>
                          <a:srgbClr val="000000"/>
                        </a:solidFill>
                        <a:effectLst/>
                        <a:latin typeface="+mn-lt"/>
                      </a:endParaRP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vMerge="1">
                  <a:txBody>
                    <a:bodyPr/>
                    <a:lstStyle/>
                    <a:p>
                      <a:endParaRPr lang="en-GB"/>
                    </a:p>
                  </a:txBody>
                  <a:tcPr/>
                </a:tc>
                <a:extLst>
                  <a:ext uri="{0D108BD9-81ED-4DB2-BD59-A6C34878D82A}">
                    <a16:rowId xmlns:a16="http://schemas.microsoft.com/office/drawing/2014/main" val="1666892209"/>
                  </a:ext>
                </a:extLst>
              </a:tr>
              <a:tr h="279441">
                <a:tc>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History</a:t>
                      </a: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19000"/>
                        </a:lnSpc>
                        <a:spcBef>
                          <a:spcPts val="0"/>
                        </a:spcBef>
                        <a:spcAft>
                          <a:spcPts val="600"/>
                        </a:spcAft>
                      </a:pPr>
                      <a:endParaRPr lang="en-GB" sz="1200" kern="1400">
                        <a:ln>
                          <a:noFill/>
                        </a:ln>
                        <a:solidFill>
                          <a:srgbClr val="000000"/>
                        </a:solidFill>
                        <a:effectLst/>
                        <a:latin typeface="+mn-lt"/>
                      </a:endParaRP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19000"/>
                        </a:lnSpc>
                        <a:spcBef>
                          <a:spcPts val="0"/>
                        </a:spcBef>
                        <a:spcAft>
                          <a:spcPts val="600"/>
                        </a:spcAft>
                      </a:pPr>
                      <a:r>
                        <a:rPr lang="en-GB" sz="1200" b="1" kern="1400">
                          <a:ln>
                            <a:noFill/>
                          </a:ln>
                          <a:solidFill>
                            <a:srgbClr val="FFFFFF"/>
                          </a:solidFill>
                          <a:effectLst/>
                          <a:latin typeface="+mn-lt"/>
                        </a:rPr>
                        <a:t>Work Experience</a:t>
                      </a:r>
                      <a:endParaRPr lang="en-GB" sz="1200" kern="1400">
                        <a:ln>
                          <a:noFill/>
                        </a:ln>
                        <a:solidFill>
                          <a:srgbClr val="000000"/>
                        </a:solidFill>
                        <a:effectLst/>
                        <a:latin typeface="+mn-lt"/>
                      </a:endParaRP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203864"/>
                    </a:solidFill>
                  </a:tcPr>
                </a:tc>
                <a:extLst>
                  <a:ext uri="{0D108BD9-81ED-4DB2-BD59-A6C34878D82A}">
                    <a16:rowId xmlns:a16="http://schemas.microsoft.com/office/drawing/2014/main" val="2971540368"/>
                  </a:ext>
                </a:extLst>
              </a:tr>
              <a:tr h="304845">
                <a:tc>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Spanish</a:t>
                      </a: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19000"/>
                        </a:lnSpc>
                        <a:spcBef>
                          <a:spcPts val="0"/>
                        </a:spcBef>
                        <a:spcAft>
                          <a:spcPts val="600"/>
                        </a:spcAft>
                      </a:pPr>
                      <a:endParaRPr lang="en-GB" sz="1200" kern="1400">
                        <a:ln>
                          <a:noFill/>
                        </a:ln>
                        <a:solidFill>
                          <a:srgbClr val="000000"/>
                        </a:solidFill>
                        <a:effectLst/>
                        <a:latin typeface="+mn-lt"/>
                      </a:endParaRP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rowSpan="9">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Pupils are required to source and secure a work experience placement relevant to their future career aspirations. This supports them in developing and evidencing their skills and enables them to explore different pathways to help inform their future decisions.</a:t>
                      </a:r>
                    </a:p>
                  </a:txBody>
                  <a:tcPr marL="65197" marR="65197" marT="0"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extLst>
                  <a:ext uri="{0D108BD9-81ED-4DB2-BD59-A6C34878D82A}">
                    <a16:rowId xmlns:a16="http://schemas.microsoft.com/office/drawing/2014/main" val="4161766912"/>
                  </a:ext>
                </a:extLst>
              </a:tr>
              <a:tr h="304845">
                <a:tc>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Maths</a:t>
                      </a: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19000"/>
                        </a:lnSpc>
                        <a:spcBef>
                          <a:spcPts val="0"/>
                        </a:spcBef>
                        <a:spcAft>
                          <a:spcPts val="600"/>
                        </a:spcAft>
                      </a:pPr>
                      <a:endParaRPr lang="en-GB" sz="1200" kern="1400">
                        <a:ln>
                          <a:noFill/>
                        </a:ln>
                        <a:solidFill>
                          <a:srgbClr val="000000"/>
                        </a:solidFill>
                        <a:effectLst/>
                        <a:latin typeface="+mn-lt"/>
                      </a:endParaRP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vMerge="1">
                  <a:txBody>
                    <a:bodyPr/>
                    <a:lstStyle/>
                    <a:p>
                      <a:endParaRPr lang="en-GB"/>
                    </a:p>
                  </a:txBody>
                  <a:tcPr/>
                </a:tc>
                <a:extLst>
                  <a:ext uri="{0D108BD9-81ED-4DB2-BD59-A6C34878D82A}">
                    <a16:rowId xmlns:a16="http://schemas.microsoft.com/office/drawing/2014/main" val="286268385"/>
                  </a:ext>
                </a:extLst>
              </a:tr>
              <a:tr h="330249">
                <a:tc>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Media</a:t>
                      </a: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19000"/>
                        </a:lnSpc>
                        <a:spcBef>
                          <a:spcPts val="0"/>
                        </a:spcBef>
                        <a:spcAft>
                          <a:spcPts val="600"/>
                        </a:spcAft>
                      </a:pPr>
                      <a:endParaRPr lang="en-GB" sz="1200" kern="1400">
                        <a:ln>
                          <a:noFill/>
                        </a:ln>
                        <a:solidFill>
                          <a:srgbClr val="000000"/>
                        </a:solidFill>
                        <a:effectLst/>
                        <a:latin typeface="+mn-lt"/>
                      </a:endParaRP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vMerge="1">
                  <a:txBody>
                    <a:bodyPr/>
                    <a:lstStyle/>
                    <a:p>
                      <a:endParaRPr lang="en-GB"/>
                    </a:p>
                  </a:txBody>
                  <a:tcPr/>
                </a:tc>
                <a:extLst>
                  <a:ext uri="{0D108BD9-81ED-4DB2-BD59-A6C34878D82A}">
                    <a16:rowId xmlns:a16="http://schemas.microsoft.com/office/drawing/2014/main" val="2592638502"/>
                  </a:ext>
                </a:extLst>
              </a:tr>
              <a:tr h="347185">
                <a:tc>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French</a:t>
                      </a: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19000"/>
                        </a:lnSpc>
                        <a:spcBef>
                          <a:spcPts val="0"/>
                        </a:spcBef>
                        <a:spcAft>
                          <a:spcPts val="600"/>
                        </a:spcAft>
                      </a:pPr>
                      <a:endParaRPr lang="en-GB" sz="1200" kern="1400">
                        <a:ln>
                          <a:noFill/>
                        </a:ln>
                        <a:solidFill>
                          <a:srgbClr val="000000"/>
                        </a:solidFill>
                        <a:effectLst/>
                        <a:latin typeface="+mn-lt"/>
                      </a:endParaRP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vMerge="1">
                  <a:txBody>
                    <a:bodyPr/>
                    <a:lstStyle/>
                    <a:p>
                      <a:endParaRPr lang="en-GB"/>
                    </a:p>
                  </a:txBody>
                  <a:tcPr/>
                </a:tc>
                <a:extLst>
                  <a:ext uri="{0D108BD9-81ED-4DB2-BD59-A6C34878D82A}">
                    <a16:rowId xmlns:a16="http://schemas.microsoft.com/office/drawing/2014/main" val="1373429135"/>
                  </a:ext>
                </a:extLst>
              </a:tr>
              <a:tr h="347185">
                <a:tc>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Physics</a:t>
                      </a: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19000"/>
                        </a:lnSpc>
                        <a:spcBef>
                          <a:spcPts val="0"/>
                        </a:spcBef>
                        <a:spcAft>
                          <a:spcPts val="600"/>
                        </a:spcAft>
                      </a:pPr>
                      <a:endParaRPr lang="en-GB" sz="1200" kern="1400">
                        <a:ln>
                          <a:noFill/>
                        </a:ln>
                        <a:solidFill>
                          <a:srgbClr val="000000"/>
                        </a:solidFill>
                        <a:effectLst/>
                        <a:latin typeface="+mn-lt"/>
                      </a:endParaRP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vMerge="1">
                  <a:txBody>
                    <a:bodyPr/>
                    <a:lstStyle/>
                    <a:p>
                      <a:endParaRPr lang="en-GB"/>
                    </a:p>
                  </a:txBody>
                  <a:tcPr/>
                </a:tc>
                <a:extLst>
                  <a:ext uri="{0D108BD9-81ED-4DB2-BD59-A6C34878D82A}">
                    <a16:rowId xmlns:a16="http://schemas.microsoft.com/office/drawing/2014/main" val="3330522084"/>
                  </a:ext>
                </a:extLst>
              </a:tr>
              <a:tr h="381057">
                <a:tc>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Politics</a:t>
                      </a: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19000"/>
                        </a:lnSpc>
                        <a:spcBef>
                          <a:spcPts val="0"/>
                        </a:spcBef>
                        <a:spcAft>
                          <a:spcPts val="600"/>
                        </a:spcAft>
                      </a:pPr>
                      <a:endParaRPr lang="en-GB" sz="1200" kern="1400">
                        <a:ln>
                          <a:noFill/>
                        </a:ln>
                        <a:solidFill>
                          <a:srgbClr val="000000"/>
                        </a:solidFill>
                        <a:effectLst/>
                        <a:latin typeface="+mn-lt"/>
                      </a:endParaRP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vMerge="1">
                  <a:txBody>
                    <a:bodyPr/>
                    <a:lstStyle/>
                    <a:p>
                      <a:endParaRPr lang="en-GB"/>
                    </a:p>
                  </a:txBody>
                  <a:tcPr/>
                </a:tc>
                <a:extLst>
                  <a:ext uri="{0D108BD9-81ED-4DB2-BD59-A6C34878D82A}">
                    <a16:rowId xmlns:a16="http://schemas.microsoft.com/office/drawing/2014/main" val="3730635961"/>
                  </a:ext>
                </a:extLst>
              </a:tr>
              <a:tr h="381057">
                <a:tc>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Psychology</a:t>
                      </a: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19000"/>
                        </a:lnSpc>
                        <a:spcBef>
                          <a:spcPts val="0"/>
                        </a:spcBef>
                        <a:spcAft>
                          <a:spcPts val="600"/>
                        </a:spcAft>
                      </a:pPr>
                      <a:endParaRPr lang="en-GB" sz="1200" kern="1400">
                        <a:ln>
                          <a:noFill/>
                        </a:ln>
                        <a:solidFill>
                          <a:srgbClr val="000000"/>
                        </a:solidFill>
                        <a:effectLst/>
                        <a:latin typeface="+mn-lt"/>
                      </a:endParaRP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vMerge="1">
                  <a:txBody>
                    <a:bodyPr/>
                    <a:lstStyle/>
                    <a:p>
                      <a:endParaRPr lang="en-GB"/>
                    </a:p>
                  </a:txBody>
                  <a:tcPr/>
                </a:tc>
                <a:extLst>
                  <a:ext uri="{0D108BD9-81ED-4DB2-BD59-A6C34878D82A}">
                    <a16:rowId xmlns:a16="http://schemas.microsoft.com/office/drawing/2014/main" val="2475069895"/>
                  </a:ext>
                </a:extLst>
              </a:tr>
              <a:tr h="338717">
                <a:tc>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Sociology</a:t>
                      </a: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19000"/>
                        </a:lnSpc>
                        <a:spcBef>
                          <a:spcPts val="0"/>
                        </a:spcBef>
                        <a:spcAft>
                          <a:spcPts val="600"/>
                        </a:spcAft>
                      </a:pPr>
                      <a:endParaRPr lang="en-GB" sz="1200" kern="1400">
                        <a:ln>
                          <a:noFill/>
                        </a:ln>
                        <a:solidFill>
                          <a:srgbClr val="000000"/>
                        </a:solidFill>
                        <a:effectLst/>
                        <a:latin typeface="+mn-lt"/>
                      </a:endParaRP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vMerge="1">
                  <a:txBody>
                    <a:bodyPr/>
                    <a:lstStyle/>
                    <a:p>
                      <a:endParaRPr lang="en-GB"/>
                    </a:p>
                  </a:txBody>
                  <a:tcPr/>
                </a:tc>
                <a:extLst>
                  <a:ext uri="{0D108BD9-81ED-4DB2-BD59-A6C34878D82A}">
                    <a16:rowId xmlns:a16="http://schemas.microsoft.com/office/drawing/2014/main" val="493835761"/>
                  </a:ext>
                </a:extLst>
              </a:tr>
              <a:tr h="414928">
                <a:tc>
                  <a:txBody>
                    <a:bodyPr/>
                    <a:lstStyle/>
                    <a:p>
                      <a:pPr marR="0" indent="0" algn="l" rtl="0">
                        <a:lnSpc>
                          <a:spcPct val="119000"/>
                        </a:lnSpc>
                        <a:spcBef>
                          <a:spcPts val="0"/>
                        </a:spcBef>
                        <a:spcAft>
                          <a:spcPts val="600"/>
                        </a:spcAft>
                      </a:pPr>
                      <a:r>
                        <a:rPr lang="en-GB" sz="1200" kern="1400">
                          <a:ln>
                            <a:noFill/>
                          </a:ln>
                          <a:solidFill>
                            <a:srgbClr val="000000"/>
                          </a:solidFill>
                          <a:effectLst/>
                          <a:latin typeface="+mn-lt"/>
                        </a:rPr>
                        <a:t>Computer Science</a:t>
                      </a: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19000"/>
                        </a:lnSpc>
                        <a:spcBef>
                          <a:spcPts val="0"/>
                        </a:spcBef>
                        <a:spcAft>
                          <a:spcPts val="600"/>
                        </a:spcAft>
                      </a:pPr>
                      <a:endParaRPr lang="en-GB" sz="1200" kern="1400">
                        <a:ln>
                          <a:noFill/>
                        </a:ln>
                        <a:solidFill>
                          <a:srgbClr val="000000"/>
                        </a:solidFill>
                        <a:effectLst/>
                        <a:latin typeface="+mn-lt"/>
                      </a:endParaRPr>
                    </a:p>
                  </a:txBody>
                  <a:tcPr marL="65197" marR="65197" marT="0"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vMerge="1">
                  <a:txBody>
                    <a:bodyPr/>
                    <a:lstStyle/>
                    <a:p>
                      <a:endParaRPr lang="en-GB"/>
                    </a:p>
                  </a:txBody>
                  <a:tcPr/>
                </a:tc>
                <a:extLst>
                  <a:ext uri="{0D108BD9-81ED-4DB2-BD59-A6C34878D82A}">
                    <a16:rowId xmlns:a16="http://schemas.microsoft.com/office/drawing/2014/main" val="1776098065"/>
                  </a:ext>
                </a:extLst>
              </a:tr>
            </a:tbl>
          </a:graphicData>
        </a:graphic>
      </p:graphicFrame>
    </p:spTree>
    <p:extLst>
      <p:ext uri="{BB962C8B-B14F-4D97-AF65-F5344CB8AC3E}">
        <p14:creationId xmlns:p14="http://schemas.microsoft.com/office/powerpoint/2010/main" val="39815960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6858000" cy="1170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5" name="Rectangle 14"/>
          <p:cNvSpPr/>
          <p:nvPr/>
        </p:nvSpPr>
        <p:spPr>
          <a:xfrm>
            <a:off x="0" y="119758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cxnSp>
        <p:nvCxnSpPr>
          <p:cNvPr id="16" name="Straight Connector 15"/>
          <p:cNvCxnSpPr/>
          <p:nvPr/>
        </p:nvCxnSpPr>
        <p:spPr>
          <a:xfrm flipV="1">
            <a:off x="-4316" y="1170000"/>
            <a:ext cx="6862316" cy="16891"/>
          </a:xfrm>
          <a:prstGeom prst="line">
            <a:avLst/>
          </a:prstGeom>
          <a:ln w="889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24"/>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4688296" y="264826"/>
            <a:ext cx="1738918" cy="640349"/>
          </a:xfrm>
          <a:prstGeom prst="rect">
            <a:avLst/>
          </a:prstGeom>
        </p:spPr>
      </p:pic>
      <p:sp>
        <p:nvSpPr>
          <p:cNvPr id="9" name="TextBox 8"/>
          <p:cNvSpPr txBox="1"/>
          <p:nvPr/>
        </p:nvSpPr>
        <p:spPr>
          <a:xfrm>
            <a:off x="281456" y="564488"/>
            <a:ext cx="4601496" cy="1015663"/>
          </a:xfrm>
          <a:prstGeom prst="rect">
            <a:avLst/>
          </a:prstGeom>
          <a:noFill/>
        </p:spPr>
        <p:txBody>
          <a:bodyPr wrap="square" rtlCol="0">
            <a:spAutoFit/>
          </a:bodyPr>
          <a:lstStyle/>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19" name="TextBox 18"/>
          <p:cNvSpPr txBox="1"/>
          <p:nvPr/>
        </p:nvSpPr>
        <p:spPr>
          <a:xfrm>
            <a:off x="281455" y="1673233"/>
            <a:ext cx="6263723" cy="5663345"/>
          </a:xfrm>
          <a:prstGeom prst="rect">
            <a:avLst/>
          </a:prstGeom>
          <a:noFill/>
        </p:spPr>
        <p:txBody>
          <a:bodyPr wrap="square" lIns="91440" tIns="45720" rIns="91440" bIns="45720" rtlCol="0" anchor="t">
            <a:spAutoFit/>
          </a:bodyPr>
          <a:lstStyle/>
          <a:p>
            <a:pPr>
              <a:lnSpc>
                <a:spcPts val="1275"/>
              </a:lnSpc>
              <a:spcAft>
                <a:spcPts val="750"/>
              </a:spcAft>
            </a:pPr>
            <a:r>
              <a:rPr lang="en-US" sz="1200"/>
              <a:t>The Duston School House system is </a:t>
            </a:r>
            <a:r>
              <a:rPr lang="en-US" sz="1200" err="1"/>
              <a:t>organised</a:t>
            </a:r>
            <a:r>
              <a:rPr lang="en-US" sz="1200"/>
              <a:t> into four Houses: </a:t>
            </a:r>
            <a:r>
              <a:rPr lang="en-US" sz="1200" kern="1400">
                <a:solidFill>
                  <a:srgbClr val="000000"/>
                </a:solidFill>
                <a:cs typeface="Arial"/>
              </a:rPr>
              <a:t>Oak, Willow, Chestnut and Maple. </a:t>
            </a:r>
            <a:r>
              <a:rPr lang="en-US" sz="1200"/>
              <a:t>Each House has a member of staff that serves as a Head of House and Sixth Form pupils who take on a leadership role as House Captains. </a:t>
            </a:r>
          </a:p>
          <a:p>
            <a:pPr>
              <a:lnSpc>
                <a:spcPts val="1275"/>
              </a:lnSpc>
              <a:spcAft>
                <a:spcPts val="750"/>
              </a:spcAft>
            </a:pPr>
            <a:r>
              <a:rPr lang="en-US" sz="1200"/>
              <a:t>All pupils and staff belong to a House, each House has a </a:t>
            </a:r>
            <a:r>
              <a:rPr lang="en-US" sz="1200" err="1"/>
              <a:t>colour</a:t>
            </a:r>
            <a:r>
              <a:rPr lang="en-US" sz="1200"/>
              <a:t> that is displayed on the pupils blazer lapel or lanyard. A </a:t>
            </a:r>
            <a:r>
              <a:rPr lang="en-US" sz="1200" err="1"/>
              <a:t>programme</a:t>
            </a:r>
            <a:r>
              <a:rPr lang="en-US" sz="1200"/>
              <a:t> of events, sporting and non-sporting, is arranged for each year group throughout the year. It is intended that as many pupils as possible will be involved in the activities, either as a competitor or as a supporter. </a:t>
            </a:r>
            <a:endParaRPr lang="en-US" sz="1200">
              <a:ea typeface="Calibri"/>
              <a:cs typeface="Calibri"/>
            </a:endParaRPr>
          </a:p>
          <a:p>
            <a:pPr>
              <a:lnSpc>
                <a:spcPct val="119000"/>
              </a:lnSpc>
              <a:spcAft>
                <a:spcPts val="600"/>
              </a:spcAft>
            </a:pPr>
            <a:r>
              <a:rPr lang="en-US" sz="1200" b="1" kern="1400">
                <a:solidFill>
                  <a:srgbClr val="000000"/>
                </a:solidFill>
              </a:rPr>
              <a:t>The reasons why we have a house system </a:t>
            </a:r>
            <a:endParaRPr lang="en-US" sz="1200" kern="1400">
              <a:solidFill>
                <a:srgbClr val="000000"/>
              </a:solidFill>
            </a:endParaRPr>
          </a:p>
          <a:p>
            <a:pPr marL="179705" indent="-179705">
              <a:lnSpc>
                <a:spcPct val="90000"/>
              </a:lnSpc>
              <a:spcAft>
                <a:spcPts val="600"/>
              </a:spcAft>
              <a:buFont typeface="Arial" panose="020B0604020202020204" pitchFamily="34" charset="0"/>
              <a:buChar char="•"/>
            </a:pPr>
            <a:r>
              <a:rPr lang="en-US" sz="1200">
                <a:solidFill>
                  <a:srgbClr val="000000"/>
                </a:solidFill>
              </a:rPr>
              <a:t>Opportunities for increased competition.</a:t>
            </a:r>
            <a:endParaRPr lang="en-US" sz="1200" kern="1400">
              <a:solidFill>
                <a:srgbClr val="000000"/>
              </a:solidFill>
              <a:ea typeface="Calibri" panose="020F0502020204030204"/>
              <a:cs typeface="Calibri" panose="020F0502020204030204"/>
            </a:endParaRPr>
          </a:p>
          <a:p>
            <a:pPr marL="179705" indent="-179705">
              <a:lnSpc>
                <a:spcPct val="90000"/>
              </a:lnSpc>
              <a:spcAft>
                <a:spcPts val="600"/>
              </a:spcAft>
              <a:buFont typeface="Arial" panose="020B0604020202020204" pitchFamily="34" charset="0"/>
              <a:buChar char="•"/>
            </a:pPr>
            <a:r>
              <a:rPr lang="en-US" sz="1200">
                <a:solidFill>
                  <a:srgbClr val="000000"/>
                </a:solidFill>
              </a:rPr>
              <a:t>Pupil focus - each pupil is treated as an individual.</a:t>
            </a:r>
            <a:endParaRPr lang="en-US" sz="1200" kern="1400">
              <a:solidFill>
                <a:srgbClr val="000000"/>
              </a:solidFill>
              <a:ea typeface="Calibri" panose="020F0502020204030204"/>
              <a:cs typeface="Calibri" panose="020F0502020204030204"/>
            </a:endParaRPr>
          </a:p>
          <a:p>
            <a:pPr marL="179705" indent="-179705">
              <a:lnSpc>
                <a:spcPct val="90000"/>
              </a:lnSpc>
              <a:spcAft>
                <a:spcPts val="600"/>
              </a:spcAft>
              <a:buFont typeface="Arial" panose="020B0604020202020204" pitchFamily="34" charset="0"/>
              <a:buChar char="•"/>
            </a:pPr>
            <a:r>
              <a:rPr lang="en-US" sz="1200">
                <a:solidFill>
                  <a:srgbClr val="000000"/>
                </a:solidFill>
              </a:rPr>
              <a:t>Increased respect, courtesy and consideration amongst the pupil body.</a:t>
            </a:r>
            <a:endParaRPr lang="en-US" sz="1200" kern="1400">
              <a:solidFill>
                <a:srgbClr val="000000"/>
              </a:solidFill>
              <a:ea typeface="Calibri" panose="020F0502020204030204"/>
              <a:cs typeface="Calibri" panose="020F0502020204030204"/>
            </a:endParaRPr>
          </a:p>
          <a:p>
            <a:pPr marL="179705" indent="-179705">
              <a:lnSpc>
                <a:spcPct val="90000"/>
              </a:lnSpc>
              <a:spcAft>
                <a:spcPts val="600"/>
              </a:spcAft>
              <a:buFont typeface="Arial" panose="020B0604020202020204" pitchFamily="34" charset="0"/>
              <a:buChar char="•"/>
            </a:pPr>
            <a:r>
              <a:rPr lang="en-US" sz="1200">
                <a:solidFill>
                  <a:srgbClr val="000000"/>
                </a:solidFill>
              </a:rPr>
              <a:t>A greater sense of allegiance to your peers and your house.</a:t>
            </a:r>
            <a:endParaRPr lang="en-US" sz="1200" kern="1400">
              <a:solidFill>
                <a:srgbClr val="000000"/>
              </a:solidFill>
              <a:ea typeface="Calibri" panose="020F0502020204030204"/>
              <a:cs typeface="Calibri" panose="020F0502020204030204"/>
            </a:endParaRPr>
          </a:p>
          <a:p>
            <a:pPr marL="179705" indent="-179705">
              <a:lnSpc>
                <a:spcPct val="90000"/>
              </a:lnSpc>
              <a:spcAft>
                <a:spcPts val="600"/>
              </a:spcAft>
              <a:buFont typeface="Arial" panose="020B0604020202020204" pitchFamily="34" charset="0"/>
              <a:buChar char="•"/>
            </a:pPr>
            <a:r>
              <a:rPr lang="en-US" sz="1200">
                <a:solidFill>
                  <a:srgbClr val="000000"/>
                </a:solidFill>
              </a:rPr>
              <a:t>Promotion of pupil voice, responsibility, team skills, leadership and co-operation.</a:t>
            </a:r>
            <a:endParaRPr lang="en-US" sz="1200" kern="1400">
              <a:solidFill>
                <a:srgbClr val="000000"/>
              </a:solidFill>
              <a:ea typeface="Calibri" panose="020F0502020204030204"/>
              <a:cs typeface="Calibri" panose="020F0502020204030204"/>
            </a:endParaRPr>
          </a:p>
          <a:p>
            <a:pPr marL="179705" indent="-179705">
              <a:lnSpc>
                <a:spcPct val="90000"/>
              </a:lnSpc>
              <a:spcAft>
                <a:spcPts val="600"/>
              </a:spcAft>
              <a:buFont typeface="Arial" panose="020B0604020202020204" pitchFamily="34" charset="0"/>
              <a:buChar char="•"/>
            </a:pPr>
            <a:r>
              <a:rPr lang="en-US" sz="1200">
                <a:solidFill>
                  <a:srgbClr val="000000"/>
                </a:solidFill>
              </a:rPr>
              <a:t>Development personal, social skills and well-being of all pupils.</a:t>
            </a:r>
            <a:endParaRPr lang="en-US" sz="1200" kern="1400">
              <a:solidFill>
                <a:srgbClr val="000000"/>
              </a:solidFill>
              <a:ea typeface="Calibri" panose="020F0502020204030204"/>
              <a:cs typeface="Calibri" panose="020F0502020204030204"/>
            </a:endParaRPr>
          </a:p>
          <a:p>
            <a:pPr marL="179705" indent="-179705">
              <a:lnSpc>
                <a:spcPct val="90000"/>
              </a:lnSpc>
              <a:spcAft>
                <a:spcPts val="600"/>
              </a:spcAft>
              <a:buFont typeface="Arial" panose="020B0604020202020204" pitchFamily="34" charset="0"/>
              <a:buChar char="•"/>
            </a:pPr>
            <a:r>
              <a:rPr lang="en-US" sz="1200">
                <a:solidFill>
                  <a:srgbClr val="000000"/>
                </a:solidFill>
              </a:rPr>
              <a:t>Recognition for hard work and application.</a:t>
            </a:r>
            <a:endParaRPr lang="en-US" sz="1200" kern="1400">
              <a:solidFill>
                <a:srgbClr val="000000"/>
              </a:solidFill>
              <a:ea typeface="Calibri" panose="020F0502020204030204"/>
              <a:cs typeface="Calibri" panose="020F0502020204030204"/>
            </a:endParaRPr>
          </a:p>
          <a:p>
            <a:pPr marL="179705" indent="-179705">
              <a:lnSpc>
                <a:spcPct val="90000"/>
              </a:lnSpc>
              <a:spcAft>
                <a:spcPts val="600"/>
              </a:spcAft>
              <a:buFont typeface="Arial" panose="020B0604020202020204" pitchFamily="34" charset="0"/>
              <a:buChar char="•"/>
            </a:pPr>
            <a:r>
              <a:rPr lang="en-US" sz="1200">
                <a:solidFill>
                  <a:srgbClr val="000000"/>
                </a:solidFill>
              </a:rPr>
              <a:t>Increased community cohesion.</a:t>
            </a:r>
            <a:endParaRPr lang="en-US" sz="1200" kern="1400">
              <a:solidFill>
                <a:srgbClr val="000000"/>
              </a:solidFill>
              <a:ea typeface="Calibri" panose="020F0502020204030204"/>
              <a:cs typeface="Calibri" panose="020F0502020204030204"/>
            </a:endParaRPr>
          </a:p>
          <a:p>
            <a:pPr marL="179705" indent="-179705">
              <a:lnSpc>
                <a:spcPct val="90000"/>
              </a:lnSpc>
              <a:spcAft>
                <a:spcPts val="600"/>
              </a:spcAft>
              <a:buFont typeface="Arial" panose="020B0604020202020204" pitchFamily="34" charset="0"/>
              <a:buChar char="•"/>
            </a:pPr>
            <a:r>
              <a:rPr lang="en-US" sz="1200">
                <a:solidFill>
                  <a:srgbClr val="000000"/>
                </a:solidFill>
              </a:rPr>
              <a:t>Pupils are rewarded through the bronze, silver, gold and platinum awards. </a:t>
            </a:r>
            <a:endParaRPr lang="en-US" sz="1200" kern="1400">
              <a:solidFill>
                <a:srgbClr val="000000"/>
              </a:solidFill>
              <a:ea typeface="Calibri" panose="020F0502020204030204"/>
              <a:cs typeface="Calibri" panose="020F0502020204030204"/>
            </a:endParaRPr>
          </a:p>
          <a:p>
            <a:pPr>
              <a:lnSpc>
                <a:spcPct val="119000"/>
              </a:lnSpc>
              <a:spcAft>
                <a:spcPts val="600"/>
              </a:spcAft>
            </a:pPr>
            <a:endParaRPr lang="en-US" sz="1200" kern="1400">
              <a:solidFill>
                <a:srgbClr val="000000"/>
              </a:solidFill>
              <a:latin typeface="Calibri" panose="020F0502020204030204" pitchFamily="34" charset="0"/>
            </a:endParaRPr>
          </a:p>
          <a:p>
            <a:pPr>
              <a:lnSpc>
                <a:spcPts val="1275"/>
              </a:lnSpc>
              <a:spcAft>
                <a:spcPts val="750"/>
              </a:spcAft>
            </a:pPr>
            <a:endParaRPr lang="en-US" sz="1200" kern="1400">
              <a:solidFill>
                <a:srgbClr val="000000"/>
              </a:solidFill>
              <a:cs typeface="Arial" panose="020B0604020202020204" pitchFamily="34" charset="0"/>
            </a:endParaRPr>
          </a:p>
          <a:p>
            <a:pPr>
              <a:lnSpc>
                <a:spcPts val="1275"/>
              </a:lnSpc>
              <a:spcAft>
                <a:spcPts val="750"/>
              </a:spcAft>
            </a:pPr>
            <a:endParaRPr lang="en-US" sz="1200" kern="1400">
              <a:solidFill>
                <a:srgbClr val="000000"/>
              </a:solidFill>
              <a:latin typeface="Arial" panose="020B0604020202020204" pitchFamily="34" charset="0"/>
              <a:cs typeface="Arial" panose="020B0604020202020204" pitchFamily="34" charset="0"/>
            </a:endParaRPr>
          </a:p>
          <a:p>
            <a:pPr>
              <a:lnSpc>
                <a:spcPct val="119000"/>
              </a:lnSpc>
              <a:spcAft>
                <a:spcPts val="600"/>
              </a:spcAft>
            </a:pPr>
            <a:endParaRPr lang="en-US" sz="1100" kern="1400">
              <a:solidFill>
                <a:srgbClr val="000000"/>
              </a:solidFill>
              <a:latin typeface="Calibri" panose="020F0502020204030204" pitchFamily="34" charset="0"/>
            </a:endParaRPr>
          </a:p>
          <a:p>
            <a:endParaRPr lang="en-US" sz="975">
              <a:solidFill>
                <a:srgbClr val="203864"/>
              </a:solidFill>
              <a:latin typeface="Century Gothic" panose="020B0502020202020204" pitchFamily="34" charset="0"/>
            </a:endParaRPr>
          </a:p>
          <a:p>
            <a:endParaRPr lang="en-US" sz="975">
              <a:solidFill>
                <a:srgbClr val="203864"/>
              </a:solidFill>
              <a:latin typeface="Century Gothic" panose="020B0502020202020204" pitchFamily="34" charset="0"/>
            </a:endParaRPr>
          </a:p>
          <a:p>
            <a:endParaRPr lang="en-GB" sz="975">
              <a:solidFill>
                <a:srgbClr val="203864"/>
              </a:solidFill>
              <a:latin typeface="Century Gothic" panose="020B0502020202020204" pitchFamily="34" charset="0"/>
            </a:endParaRPr>
          </a:p>
          <a:p>
            <a:endParaRPr lang="en-GB" sz="975">
              <a:solidFill>
                <a:srgbClr val="203864"/>
              </a:solidFill>
              <a:latin typeface="Century Gothic" panose="020B0502020202020204" pitchFamily="34" charset="0"/>
            </a:endParaRPr>
          </a:p>
        </p:txBody>
      </p:sp>
      <p:grpSp>
        <p:nvGrpSpPr>
          <p:cNvPr id="14" name="Group 13"/>
          <p:cNvGrpSpPr/>
          <p:nvPr/>
        </p:nvGrpSpPr>
        <p:grpSpPr>
          <a:xfrm>
            <a:off x="591535" y="8347543"/>
            <a:ext cx="5652986" cy="964899"/>
            <a:chOff x="840404" y="3527842"/>
            <a:chExt cx="5285603" cy="902191"/>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0404" y="3527844"/>
              <a:ext cx="902189" cy="902189"/>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01542" y="3527844"/>
              <a:ext cx="902189" cy="902189"/>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62680" y="3527843"/>
              <a:ext cx="902189" cy="902189"/>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23818" y="3527842"/>
              <a:ext cx="902189" cy="902189"/>
            </a:xfrm>
            <a:prstGeom prst="rect">
              <a:avLst/>
            </a:prstGeom>
          </p:spPr>
        </p:pic>
      </p:grpSp>
      <p:graphicFrame>
        <p:nvGraphicFramePr>
          <p:cNvPr id="12" name="Table 11"/>
          <p:cNvGraphicFramePr>
            <a:graphicFrameLocks noGrp="1"/>
          </p:cNvGraphicFramePr>
          <p:nvPr>
            <p:extLst>
              <p:ext uri="{D42A27DB-BD31-4B8C-83A1-F6EECF244321}">
                <p14:modId xmlns:p14="http://schemas.microsoft.com/office/powerpoint/2010/main" val="89734109"/>
              </p:ext>
            </p:extLst>
          </p:nvPr>
        </p:nvGraphicFramePr>
        <p:xfrm>
          <a:off x="455803" y="5887006"/>
          <a:ext cx="5915025" cy="1868798"/>
        </p:xfrm>
        <a:graphic>
          <a:graphicData uri="http://schemas.openxmlformats.org/drawingml/2006/table">
            <a:tbl>
              <a:tblPr/>
              <a:tblGrid>
                <a:gridCol w="1971671">
                  <a:extLst>
                    <a:ext uri="{9D8B030D-6E8A-4147-A177-3AD203B41FA5}">
                      <a16:colId xmlns:a16="http://schemas.microsoft.com/office/drawing/2014/main" val="2156337767"/>
                    </a:ext>
                  </a:extLst>
                </a:gridCol>
                <a:gridCol w="1971671">
                  <a:extLst>
                    <a:ext uri="{9D8B030D-6E8A-4147-A177-3AD203B41FA5}">
                      <a16:colId xmlns:a16="http://schemas.microsoft.com/office/drawing/2014/main" val="120624936"/>
                    </a:ext>
                  </a:extLst>
                </a:gridCol>
                <a:gridCol w="1971683">
                  <a:extLst>
                    <a:ext uri="{9D8B030D-6E8A-4147-A177-3AD203B41FA5}">
                      <a16:colId xmlns:a16="http://schemas.microsoft.com/office/drawing/2014/main" val="2471626289"/>
                    </a:ext>
                  </a:extLst>
                </a:gridCol>
              </a:tblGrid>
              <a:tr h="287413">
                <a:tc>
                  <a:txBody>
                    <a:bodyPr/>
                    <a:lstStyle/>
                    <a:p>
                      <a:pPr marR="0" indent="0" algn="ctr" rtl="0">
                        <a:lnSpc>
                          <a:spcPct val="119000"/>
                        </a:lnSpc>
                        <a:spcBef>
                          <a:spcPts val="0"/>
                        </a:spcBef>
                        <a:spcAft>
                          <a:spcPts val="600"/>
                        </a:spcAft>
                      </a:pPr>
                      <a:r>
                        <a:rPr lang="en-GB" sz="1200" b="1" kern="1200">
                          <a:ln>
                            <a:noFill/>
                          </a:ln>
                          <a:solidFill>
                            <a:srgbClr val="FFFFFF"/>
                          </a:solidFill>
                          <a:effectLst/>
                          <a:latin typeface="+mn-lt"/>
                        </a:rPr>
                        <a:t>House Points Total</a:t>
                      </a:r>
                      <a:endParaRPr lang="en-GB" sz="1200" kern="1400">
                        <a:ln>
                          <a:noFill/>
                        </a:ln>
                        <a:solidFill>
                          <a:srgbClr val="000000"/>
                        </a:solidFill>
                        <a:effectLst/>
                        <a:latin typeface="+mn-lt"/>
                      </a:endParaRPr>
                    </a:p>
                  </a:txBody>
                  <a:tcPr marL="66700" marR="66700" marT="9264" marB="0"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203864"/>
                    </a:solidFill>
                  </a:tcPr>
                </a:tc>
                <a:tc>
                  <a:txBody>
                    <a:bodyPr/>
                    <a:lstStyle/>
                    <a:p>
                      <a:pPr marR="0" indent="0" algn="ctr" rtl="0">
                        <a:lnSpc>
                          <a:spcPct val="119000"/>
                        </a:lnSpc>
                        <a:spcBef>
                          <a:spcPts val="0"/>
                        </a:spcBef>
                        <a:spcAft>
                          <a:spcPts val="600"/>
                        </a:spcAft>
                      </a:pPr>
                      <a:r>
                        <a:rPr lang="en-GB" sz="1200" b="1" kern="1200">
                          <a:ln>
                            <a:noFill/>
                          </a:ln>
                          <a:solidFill>
                            <a:srgbClr val="FFFFFF"/>
                          </a:solidFill>
                          <a:effectLst/>
                          <a:latin typeface="+mn-lt"/>
                        </a:rPr>
                        <a:t>Certificate &amp; Badge</a:t>
                      </a:r>
                      <a:endParaRPr lang="en-GB" sz="1200" kern="1400">
                        <a:ln>
                          <a:noFill/>
                        </a:ln>
                        <a:solidFill>
                          <a:srgbClr val="000000"/>
                        </a:solidFill>
                        <a:effectLst/>
                        <a:latin typeface="+mn-lt"/>
                      </a:endParaRPr>
                    </a:p>
                  </a:txBody>
                  <a:tcPr marL="66700" marR="66700" marT="9264" marB="0"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203864"/>
                    </a:solidFill>
                  </a:tcPr>
                </a:tc>
                <a:tc>
                  <a:txBody>
                    <a:bodyPr/>
                    <a:lstStyle/>
                    <a:p>
                      <a:pPr marR="0" indent="0" algn="ctr" rtl="0">
                        <a:lnSpc>
                          <a:spcPct val="119000"/>
                        </a:lnSpc>
                        <a:spcBef>
                          <a:spcPts val="0"/>
                        </a:spcBef>
                        <a:spcAft>
                          <a:spcPts val="600"/>
                        </a:spcAft>
                      </a:pPr>
                      <a:r>
                        <a:rPr lang="en-GB" sz="1200" b="1" kern="1200">
                          <a:ln>
                            <a:noFill/>
                          </a:ln>
                          <a:solidFill>
                            <a:srgbClr val="FFFFFF"/>
                          </a:solidFill>
                          <a:effectLst/>
                          <a:latin typeface="+mn-lt"/>
                        </a:rPr>
                        <a:t>  Rewards</a:t>
                      </a:r>
                      <a:endParaRPr lang="en-GB" sz="1200" kern="1400">
                        <a:ln>
                          <a:noFill/>
                        </a:ln>
                        <a:solidFill>
                          <a:srgbClr val="000000"/>
                        </a:solidFill>
                        <a:effectLst/>
                        <a:latin typeface="+mn-lt"/>
                      </a:endParaRPr>
                    </a:p>
                  </a:txBody>
                  <a:tcPr marL="66700" marR="66700" marT="9264" marB="0"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203864"/>
                    </a:solidFill>
                  </a:tcPr>
                </a:tc>
                <a:extLst>
                  <a:ext uri="{0D108BD9-81ED-4DB2-BD59-A6C34878D82A}">
                    <a16:rowId xmlns:a16="http://schemas.microsoft.com/office/drawing/2014/main" val="1599512091"/>
                  </a:ext>
                </a:extLst>
              </a:tr>
              <a:tr h="397184">
                <a:tc>
                  <a:txBody>
                    <a:bodyPr/>
                    <a:lstStyle/>
                    <a:p>
                      <a:pPr marR="0" indent="0" algn="ctr" rtl="0">
                        <a:lnSpc>
                          <a:spcPct val="119000"/>
                        </a:lnSpc>
                        <a:spcBef>
                          <a:spcPts val="0"/>
                        </a:spcBef>
                        <a:spcAft>
                          <a:spcPts val="600"/>
                        </a:spcAft>
                      </a:pPr>
                      <a:r>
                        <a:rPr lang="en-GB" sz="1200" b="1" kern="1200">
                          <a:ln>
                            <a:noFill/>
                          </a:ln>
                          <a:solidFill>
                            <a:schemeClr val="tx1"/>
                          </a:solidFill>
                          <a:effectLst/>
                          <a:latin typeface="+mn-lt"/>
                        </a:rPr>
                        <a:t>335</a:t>
                      </a:r>
                    </a:p>
                  </a:txBody>
                  <a:tcPr marL="66700" marR="66700" marT="9264" marB="0"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chemeClr val="accent1">
                        <a:lumMod val="20000"/>
                        <a:lumOff val="80000"/>
                      </a:schemeClr>
                    </a:solidFill>
                  </a:tcPr>
                </a:tc>
                <a:tc>
                  <a:txBody>
                    <a:bodyPr/>
                    <a:lstStyle/>
                    <a:p>
                      <a:pPr marR="0" indent="0" algn="ctr" rtl="0">
                        <a:lnSpc>
                          <a:spcPct val="100000"/>
                        </a:lnSpc>
                        <a:spcBef>
                          <a:spcPts val="0"/>
                        </a:spcBef>
                        <a:spcAft>
                          <a:spcPts val="600"/>
                        </a:spcAft>
                      </a:pPr>
                      <a:r>
                        <a:rPr lang="en-GB" sz="1200" kern="1200">
                          <a:ln>
                            <a:noFill/>
                          </a:ln>
                          <a:solidFill>
                            <a:srgbClr val="000000"/>
                          </a:solidFill>
                          <a:effectLst/>
                          <a:latin typeface="+mn-lt"/>
                        </a:rPr>
                        <a:t>Bronze Certificate &amp;                      Bronze Badge</a:t>
                      </a:r>
                      <a:endParaRPr lang="en-GB" sz="1200" kern="1400">
                        <a:ln>
                          <a:noFill/>
                        </a:ln>
                        <a:solidFill>
                          <a:srgbClr val="000000"/>
                        </a:solidFill>
                        <a:effectLst/>
                        <a:latin typeface="+mn-lt"/>
                      </a:endParaRPr>
                    </a:p>
                  </a:txBody>
                  <a:tcPr marL="66700" marR="66700" marT="9264" marB="0"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chemeClr val="accent1">
                        <a:lumMod val="20000"/>
                        <a:lumOff val="80000"/>
                      </a:schemeClr>
                    </a:solidFill>
                  </a:tcPr>
                </a:tc>
                <a:tc>
                  <a:txBody>
                    <a:bodyPr/>
                    <a:lstStyle/>
                    <a:p>
                      <a:pPr marR="0" indent="0" algn="ctr" rtl="0">
                        <a:lnSpc>
                          <a:spcPct val="119000"/>
                        </a:lnSpc>
                        <a:spcBef>
                          <a:spcPts val="0"/>
                        </a:spcBef>
                        <a:spcAft>
                          <a:spcPts val="600"/>
                        </a:spcAft>
                      </a:pPr>
                      <a:r>
                        <a:rPr lang="en-GB" sz="1200" b="1" kern="1200">
                          <a:ln>
                            <a:noFill/>
                          </a:ln>
                          <a:solidFill>
                            <a:srgbClr val="000000"/>
                          </a:solidFill>
                          <a:effectLst/>
                          <a:latin typeface="+mn-lt"/>
                        </a:rPr>
                        <a:t>£5 </a:t>
                      </a:r>
                      <a:r>
                        <a:rPr lang="en-GB" sz="1200" kern="1200">
                          <a:ln>
                            <a:noFill/>
                          </a:ln>
                          <a:solidFill>
                            <a:srgbClr val="000000"/>
                          </a:solidFill>
                          <a:effectLst/>
                          <a:latin typeface="+mn-lt"/>
                        </a:rPr>
                        <a:t>Amazon Voucher</a:t>
                      </a:r>
                      <a:endParaRPr lang="en-GB" sz="1200" kern="1400">
                        <a:ln>
                          <a:noFill/>
                        </a:ln>
                        <a:solidFill>
                          <a:srgbClr val="000000"/>
                        </a:solidFill>
                        <a:effectLst/>
                        <a:latin typeface="+mn-lt"/>
                      </a:endParaRPr>
                    </a:p>
                  </a:txBody>
                  <a:tcPr marL="66700" marR="66700" marT="9264" marB="0"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86753319"/>
                  </a:ext>
                </a:extLst>
              </a:tr>
              <a:tr h="336116">
                <a:tc>
                  <a:txBody>
                    <a:bodyPr/>
                    <a:lstStyle/>
                    <a:p>
                      <a:pPr marR="0" indent="0" algn="ctr" rtl="0">
                        <a:lnSpc>
                          <a:spcPct val="119000"/>
                        </a:lnSpc>
                        <a:spcBef>
                          <a:spcPts val="0"/>
                        </a:spcBef>
                        <a:spcAft>
                          <a:spcPts val="600"/>
                        </a:spcAft>
                      </a:pPr>
                      <a:r>
                        <a:rPr lang="en-GB" sz="1200" b="1" kern="1200">
                          <a:ln>
                            <a:noFill/>
                          </a:ln>
                          <a:solidFill>
                            <a:schemeClr val="tx1"/>
                          </a:solidFill>
                          <a:effectLst/>
                          <a:latin typeface="+mn-lt"/>
                        </a:rPr>
                        <a:t>500</a:t>
                      </a:r>
                    </a:p>
                  </a:txBody>
                  <a:tcPr marL="66700" marR="66700" marT="9264" marB="0"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tc>
                  <a:txBody>
                    <a:bodyPr/>
                    <a:lstStyle/>
                    <a:p>
                      <a:pPr marR="0" indent="0" algn="ctr" rtl="0">
                        <a:lnSpc>
                          <a:spcPct val="100000"/>
                        </a:lnSpc>
                        <a:spcBef>
                          <a:spcPts val="0"/>
                        </a:spcBef>
                        <a:spcAft>
                          <a:spcPts val="600"/>
                        </a:spcAft>
                      </a:pPr>
                      <a:r>
                        <a:rPr lang="en-GB" sz="1200" kern="1200">
                          <a:ln>
                            <a:noFill/>
                          </a:ln>
                          <a:solidFill>
                            <a:srgbClr val="000000"/>
                          </a:solidFill>
                          <a:effectLst/>
                          <a:latin typeface="+mn-lt"/>
                        </a:rPr>
                        <a:t>Silver Certificate &amp;                    Silver Badge</a:t>
                      </a:r>
                      <a:endParaRPr lang="en-GB" sz="1200" kern="1400">
                        <a:ln>
                          <a:noFill/>
                        </a:ln>
                        <a:solidFill>
                          <a:srgbClr val="000000"/>
                        </a:solidFill>
                        <a:effectLst/>
                        <a:latin typeface="+mn-lt"/>
                      </a:endParaRPr>
                    </a:p>
                  </a:txBody>
                  <a:tcPr marL="66700" marR="66700" marT="9264" marB="0"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tc>
                  <a:txBody>
                    <a:bodyPr/>
                    <a:lstStyle/>
                    <a:p>
                      <a:pPr marR="0" indent="0" algn="ctr" rtl="0">
                        <a:lnSpc>
                          <a:spcPct val="119000"/>
                        </a:lnSpc>
                        <a:spcBef>
                          <a:spcPts val="0"/>
                        </a:spcBef>
                        <a:spcAft>
                          <a:spcPts val="600"/>
                        </a:spcAft>
                      </a:pPr>
                      <a:r>
                        <a:rPr lang="en-GB" sz="1200" b="1" kern="1200">
                          <a:ln>
                            <a:noFill/>
                          </a:ln>
                          <a:solidFill>
                            <a:srgbClr val="000000"/>
                          </a:solidFill>
                          <a:effectLst/>
                          <a:latin typeface="+mn-lt"/>
                        </a:rPr>
                        <a:t>£10 </a:t>
                      </a:r>
                      <a:r>
                        <a:rPr lang="en-GB" sz="1200" kern="1200">
                          <a:ln>
                            <a:noFill/>
                          </a:ln>
                          <a:solidFill>
                            <a:srgbClr val="000000"/>
                          </a:solidFill>
                          <a:effectLst/>
                          <a:latin typeface="+mn-lt"/>
                        </a:rPr>
                        <a:t>Amazon Voucher</a:t>
                      </a:r>
                      <a:endParaRPr lang="en-GB" sz="1200" kern="1400">
                        <a:ln>
                          <a:noFill/>
                        </a:ln>
                        <a:solidFill>
                          <a:srgbClr val="000000"/>
                        </a:solidFill>
                        <a:effectLst/>
                        <a:latin typeface="+mn-lt"/>
                      </a:endParaRPr>
                    </a:p>
                  </a:txBody>
                  <a:tcPr marL="66700" marR="66700" marT="9264" marB="0"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extLst>
                  <a:ext uri="{0D108BD9-81ED-4DB2-BD59-A6C34878D82A}">
                    <a16:rowId xmlns:a16="http://schemas.microsoft.com/office/drawing/2014/main" val="2610571924"/>
                  </a:ext>
                </a:extLst>
              </a:tr>
              <a:tr h="364131">
                <a:tc>
                  <a:txBody>
                    <a:bodyPr/>
                    <a:lstStyle/>
                    <a:p>
                      <a:pPr marR="0" indent="0" algn="ctr" rtl="0">
                        <a:lnSpc>
                          <a:spcPct val="119000"/>
                        </a:lnSpc>
                        <a:spcBef>
                          <a:spcPts val="0"/>
                        </a:spcBef>
                        <a:spcAft>
                          <a:spcPts val="600"/>
                        </a:spcAft>
                      </a:pPr>
                      <a:r>
                        <a:rPr lang="en-GB" sz="1200" b="1" kern="1200">
                          <a:ln>
                            <a:noFill/>
                          </a:ln>
                          <a:solidFill>
                            <a:schemeClr val="tx1"/>
                          </a:solidFill>
                          <a:effectLst/>
                          <a:latin typeface="+mn-lt"/>
                        </a:rPr>
                        <a:t>685</a:t>
                      </a:r>
                      <a:endParaRPr lang="en-GB" sz="1200" kern="1400">
                        <a:ln>
                          <a:noFill/>
                        </a:ln>
                        <a:solidFill>
                          <a:schemeClr val="tx1"/>
                        </a:solidFill>
                        <a:effectLst/>
                        <a:latin typeface="+mn-lt"/>
                      </a:endParaRPr>
                    </a:p>
                  </a:txBody>
                  <a:tcPr marL="66700" marR="66700" marT="9264" marB="0"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tc>
                  <a:txBody>
                    <a:bodyPr/>
                    <a:lstStyle/>
                    <a:p>
                      <a:pPr marR="0" indent="0" algn="ctr" rtl="0">
                        <a:lnSpc>
                          <a:spcPct val="100000"/>
                        </a:lnSpc>
                        <a:spcBef>
                          <a:spcPts val="0"/>
                        </a:spcBef>
                        <a:spcAft>
                          <a:spcPts val="600"/>
                        </a:spcAft>
                      </a:pPr>
                      <a:r>
                        <a:rPr lang="en-GB" sz="1200" kern="1200">
                          <a:ln>
                            <a:noFill/>
                          </a:ln>
                          <a:solidFill>
                            <a:srgbClr val="000000"/>
                          </a:solidFill>
                          <a:effectLst/>
                          <a:latin typeface="+mn-lt"/>
                        </a:rPr>
                        <a:t>Gold Certificate &amp;                      Gold Badge</a:t>
                      </a:r>
                      <a:endParaRPr lang="en-GB" sz="1200" kern="1400">
                        <a:ln>
                          <a:noFill/>
                        </a:ln>
                        <a:solidFill>
                          <a:srgbClr val="000000"/>
                        </a:solidFill>
                        <a:effectLst/>
                        <a:latin typeface="+mn-lt"/>
                      </a:endParaRPr>
                    </a:p>
                  </a:txBody>
                  <a:tcPr marL="66700" marR="66700" marT="9264" marB="0"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tc>
                  <a:txBody>
                    <a:bodyPr/>
                    <a:lstStyle/>
                    <a:p>
                      <a:pPr marR="0" indent="0" algn="ctr" rtl="0">
                        <a:lnSpc>
                          <a:spcPct val="119000"/>
                        </a:lnSpc>
                        <a:spcBef>
                          <a:spcPts val="0"/>
                        </a:spcBef>
                        <a:spcAft>
                          <a:spcPts val="600"/>
                        </a:spcAft>
                      </a:pPr>
                      <a:r>
                        <a:rPr lang="en-GB" sz="1200" b="1" kern="1200">
                          <a:ln>
                            <a:noFill/>
                          </a:ln>
                          <a:solidFill>
                            <a:srgbClr val="000000"/>
                          </a:solidFill>
                          <a:effectLst/>
                          <a:latin typeface="+mn-lt"/>
                        </a:rPr>
                        <a:t>£15 </a:t>
                      </a:r>
                      <a:r>
                        <a:rPr lang="en-GB" sz="1200" kern="1200">
                          <a:ln>
                            <a:noFill/>
                          </a:ln>
                          <a:solidFill>
                            <a:srgbClr val="000000"/>
                          </a:solidFill>
                          <a:effectLst/>
                          <a:latin typeface="+mn-lt"/>
                        </a:rPr>
                        <a:t>Amazon Voucher</a:t>
                      </a:r>
                      <a:endParaRPr lang="en-GB" sz="1200" kern="1400">
                        <a:ln>
                          <a:noFill/>
                        </a:ln>
                        <a:solidFill>
                          <a:srgbClr val="000000"/>
                        </a:solidFill>
                        <a:effectLst/>
                        <a:latin typeface="+mn-lt"/>
                      </a:endParaRPr>
                    </a:p>
                  </a:txBody>
                  <a:tcPr marL="66700" marR="66700" marT="9264" marB="0"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extLst>
                  <a:ext uri="{0D108BD9-81ED-4DB2-BD59-A6C34878D82A}">
                    <a16:rowId xmlns:a16="http://schemas.microsoft.com/office/drawing/2014/main" val="3569497583"/>
                  </a:ext>
                </a:extLst>
              </a:tr>
              <a:tr h="434153">
                <a:tc>
                  <a:txBody>
                    <a:bodyPr/>
                    <a:lstStyle/>
                    <a:p>
                      <a:pPr marR="0" indent="0" algn="ctr" rtl="0">
                        <a:lnSpc>
                          <a:spcPct val="119000"/>
                        </a:lnSpc>
                        <a:spcBef>
                          <a:spcPts val="0"/>
                        </a:spcBef>
                        <a:spcAft>
                          <a:spcPts val="600"/>
                        </a:spcAft>
                      </a:pPr>
                      <a:r>
                        <a:rPr lang="en-GB" sz="1200" b="1" kern="1200">
                          <a:ln>
                            <a:noFill/>
                          </a:ln>
                          <a:solidFill>
                            <a:schemeClr val="tx1"/>
                          </a:solidFill>
                          <a:effectLst/>
                          <a:latin typeface="+mn-lt"/>
                        </a:rPr>
                        <a:t>1000</a:t>
                      </a:r>
                    </a:p>
                  </a:txBody>
                  <a:tcPr marL="66700" marR="66700" marT="9264" marB="0"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tc>
                  <a:txBody>
                    <a:bodyPr/>
                    <a:lstStyle/>
                    <a:p>
                      <a:pPr marR="0" indent="0" algn="ctr" rtl="0">
                        <a:lnSpc>
                          <a:spcPct val="100000"/>
                        </a:lnSpc>
                        <a:spcBef>
                          <a:spcPts val="0"/>
                        </a:spcBef>
                        <a:spcAft>
                          <a:spcPts val="600"/>
                        </a:spcAft>
                      </a:pPr>
                      <a:r>
                        <a:rPr lang="en-GB" sz="1200" kern="1200">
                          <a:ln>
                            <a:noFill/>
                          </a:ln>
                          <a:solidFill>
                            <a:srgbClr val="000000"/>
                          </a:solidFill>
                          <a:effectLst/>
                          <a:latin typeface="+mn-lt"/>
                        </a:rPr>
                        <a:t>Platinum Certificate                              &amp; Platinum Badge</a:t>
                      </a:r>
                      <a:endParaRPr lang="en-GB" sz="1200" kern="1400">
                        <a:ln>
                          <a:noFill/>
                        </a:ln>
                        <a:solidFill>
                          <a:srgbClr val="000000"/>
                        </a:solidFill>
                        <a:effectLst/>
                        <a:latin typeface="+mn-lt"/>
                      </a:endParaRPr>
                    </a:p>
                  </a:txBody>
                  <a:tcPr marL="66700" marR="66700" marT="9264" marB="0"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tc>
                  <a:txBody>
                    <a:bodyPr/>
                    <a:lstStyle/>
                    <a:p>
                      <a:pPr marR="0" indent="0" algn="ctr" rtl="0">
                        <a:lnSpc>
                          <a:spcPct val="119000"/>
                        </a:lnSpc>
                        <a:spcBef>
                          <a:spcPts val="0"/>
                        </a:spcBef>
                        <a:spcAft>
                          <a:spcPts val="600"/>
                        </a:spcAft>
                      </a:pPr>
                      <a:r>
                        <a:rPr lang="en-GB" sz="1200" b="1" kern="1200">
                          <a:ln>
                            <a:noFill/>
                          </a:ln>
                          <a:solidFill>
                            <a:srgbClr val="000000"/>
                          </a:solidFill>
                          <a:effectLst/>
                          <a:latin typeface="+mn-lt"/>
                        </a:rPr>
                        <a:t>£25</a:t>
                      </a:r>
                      <a:r>
                        <a:rPr lang="en-GB" sz="1200" kern="1200">
                          <a:ln>
                            <a:noFill/>
                          </a:ln>
                          <a:solidFill>
                            <a:srgbClr val="000000"/>
                          </a:solidFill>
                          <a:effectLst/>
                          <a:latin typeface="+mn-lt"/>
                        </a:rPr>
                        <a:t> Amazon Voucher</a:t>
                      </a:r>
                      <a:endParaRPr lang="en-GB" sz="1200" kern="1400">
                        <a:ln>
                          <a:noFill/>
                        </a:ln>
                        <a:solidFill>
                          <a:srgbClr val="000000"/>
                        </a:solidFill>
                        <a:effectLst/>
                        <a:latin typeface="+mn-lt"/>
                      </a:endParaRPr>
                    </a:p>
                  </a:txBody>
                  <a:tcPr marL="66700" marR="66700" marT="9264" marB="0"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extLst>
                  <a:ext uri="{0D108BD9-81ED-4DB2-BD59-A6C34878D82A}">
                    <a16:rowId xmlns:a16="http://schemas.microsoft.com/office/drawing/2014/main" val="3096470916"/>
                  </a:ext>
                </a:extLst>
              </a:tr>
            </a:tbl>
          </a:graphicData>
        </a:graphic>
      </p:graphicFrame>
      <p:sp>
        <p:nvSpPr>
          <p:cNvPr id="20" name="TextBox 19"/>
          <p:cNvSpPr txBox="1"/>
          <p:nvPr/>
        </p:nvSpPr>
        <p:spPr>
          <a:xfrm>
            <a:off x="281456" y="546811"/>
            <a:ext cx="4601496" cy="1015663"/>
          </a:xfrm>
          <a:prstGeom prst="rect">
            <a:avLst/>
          </a:prstGeom>
          <a:noFill/>
        </p:spPr>
        <p:txBody>
          <a:bodyPr wrap="square" lIns="91440" tIns="45720" rIns="91440" bIns="45720" rtlCol="0" anchor="t">
            <a:spAutoFit/>
          </a:bodyPr>
          <a:lstStyle/>
          <a:p>
            <a:r>
              <a:rPr lang="en-GB" sz="2000">
                <a:solidFill>
                  <a:schemeClr val="bg1"/>
                </a:solidFill>
                <a:latin typeface="Century Gothic"/>
              </a:rPr>
              <a:t>House System &amp; Rewards</a:t>
            </a:r>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8537578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6858000" cy="1170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5" name="Rectangle 14"/>
          <p:cNvSpPr/>
          <p:nvPr/>
        </p:nvSpPr>
        <p:spPr>
          <a:xfrm>
            <a:off x="0" y="119758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cxnSp>
        <p:nvCxnSpPr>
          <p:cNvPr id="16" name="Straight Connector 15"/>
          <p:cNvCxnSpPr/>
          <p:nvPr/>
        </p:nvCxnSpPr>
        <p:spPr>
          <a:xfrm flipV="1">
            <a:off x="-4316" y="1170000"/>
            <a:ext cx="6862316" cy="16891"/>
          </a:xfrm>
          <a:prstGeom prst="line">
            <a:avLst/>
          </a:prstGeom>
          <a:ln w="889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24"/>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4688296" y="264826"/>
            <a:ext cx="1738918" cy="640349"/>
          </a:xfrm>
          <a:prstGeom prst="rect">
            <a:avLst/>
          </a:prstGeom>
        </p:spPr>
      </p:pic>
      <p:sp>
        <p:nvSpPr>
          <p:cNvPr id="9" name="TextBox 8"/>
          <p:cNvSpPr txBox="1"/>
          <p:nvPr/>
        </p:nvSpPr>
        <p:spPr>
          <a:xfrm>
            <a:off x="281456" y="564488"/>
            <a:ext cx="4601496" cy="1015663"/>
          </a:xfrm>
          <a:prstGeom prst="rect">
            <a:avLst/>
          </a:prstGeom>
          <a:noFill/>
        </p:spPr>
        <p:txBody>
          <a:bodyPr wrap="square" rtlCol="0">
            <a:spAutoFit/>
          </a:bodyPr>
          <a:lstStyle/>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19" name="TextBox 18"/>
          <p:cNvSpPr txBox="1"/>
          <p:nvPr/>
        </p:nvSpPr>
        <p:spPr>
          <a:xfrm>
            <a:off x="281455" y="1673233"/>
            <a:ext cx="6263723" cy="7053213"/>
          </a:xfrm>
          <a:prstGeom prst="rect">
            <a:avLst/>
          </a:prstGeom>
          <a:noFill/>
        </p:spPr>
        <p:txBody>
          <a:bodyPr wrap="square" lIns="91440" tIns="45720" rIns="91440" bIns="45720" rtlCol="0" anchor="t">
            <a:spAutoFit/>
          </a:bodyPr>
          <a:lstStyle/>
          <a:p>
            <a:pPr>
              <a:lnSpc>
                <a:spcPct val="119000"/>
              </a:lnSpc>
              <a:spcAft>
                <a:spcPts val="600"/>
              </a:spcAft>
            </a:pPr>
            <a:r>
              <a:rPr lang="en-GB" sz="1200" kern="1400">
                <a:solidFill>
                  <a:srgbClr val="000000"/>
                </a:solidFill>
              </a:rPr>
              <a:t>The Duston School uniform is one of the outward signs by which the local community recognises and makes judgments about our pupils. It is important for pupils and the school that the way pupils present themselves is positive and acceptable and shows our disciplined and well ordered establishment. It is expected that all pupils will come to The Duston School every day in neat, clean uniform, giving a message that our pupils take pride in belonging to the school. The support of parents in ensuring this is expected. Pupils should recognise that conflict over the dress code is inappropriate. </a:t>
            </a:r>
            <a:endParaRPr lang="en-GB" sz="1200" kern="1400">
              <a:solidFill>
                <a:srgbClr val="000000"/>
              </a:solidFill>
              <a:ea typeface="Calibri"/>
              <a:cs typeface="Calibri"/>
            </a:endParaRPr>
          </a:p>
          <a:p>
            <a:pPr>
              <a:lnSpc>
                <a:spcPct val="119000"/>
              </a:lnSpc>
              <a:spcAft>
                <a:spcPts val="600"/>
              </a:spcAft>
            </a:pPr>
            <a:r>
              <a:rPr lang="en-GB" sz="1200" kern="1400">
                <a:solidFill>
                  <a:srgbClr val="000000"/>
                </a:solidFill>
              </a:rPr>
              <a:t>The items listed form the regulation Duston School uniform and must be worn on a daily basis. Items marked with an asterisk must be purchased from the school uniform stockist.</a:t>
            </a:r>
            <a:endParaRPr lang="en-GB" sz="1200" kern="1400">
              <a:solidFill>
                <a:srgbClr val="000000"/>
              </a:solidFill>
              <a:ea typeface="Calibri"/>
              <a:cs typeface="Calibri"/>
            </a:endParaRPr>
          </a:p>
          <a:p>
            <a:pPr>
              <a:spcAft>
                <a:spcPts val="600"/>
              </a:spcAft>
            </a:pPr>
            <a:r>
              <a:rPr lang="en-US" sz="1200" b="1" kern="1400">
                <a:solidFill>
                  <a:srgbClr val="000000"/>
                </a:solidFill>
              </a:rPr>
              <a:t>Uniform Expectations </a:t>
            </a:r>
            <a:endParaRPr lang="en-US" sz="1200" kern="1400">
              <a:solidFill>
                <a:srgbClr val="000000"/>
              </a:solidFill>
              <a:ea typeface="Calibri"/>
              <a:cs typeface="Calibri"/>
            </a:endParaRPr>
          </a:p>
          <a:p>
            <a:pPr>
              <a:lnSpc>
                <a:spcPct val="119000"/>
              </a:lnSpc>
              <a:spcAft>
                <a:spcPts val="600"/>
              </a:spcAft>
            </a:pPr>
            <a:r>
              <a:rPr lang="en-US" sz="1200" kern="1400">
                <a:ea typeface="Calibri"/>
                <a:cs typeface="Calibri"/>
              </a:rPr>
              <a:t>• The Duston School black blazer with school badge plus year </a:t>
            </a:r>
            <a:r>
              <a:rPr lang="en-US" sz="1200" kern="1400" err="1">
                <a:ea typeface="Calibri"/>
                <a:cs typeface="Calibri"/>
              </a:rPr>
              <a:t>colour</a:t>
            </a:r>
            <a:r>
              <a:rPr lang="en-US" sz="1200" kern="1400">
                <a:ea typeface="Calibri"/>
                <a:cs typeface="Calibri"/>
              </a:rPr>
              <a:t> flash*</a:t>
            </a:r>
            <a:endParaRPr lang="en-US" sz="1200">
              <a:ea typeface="Calibri"/>
              <a:cs typeface="Calibri"/>
            </a:endParaRPr>
          </a:p>
          <a:p>
            <a:pPr>
              <a:lnSpc>
                <a:spcPct val="119000"/>
              </a:lnSpc>
              <a:spcAft>
                <a:spcPts val="600"/>
              </a:spcAft>
            </a:pPr>
            <a:r>
              <a:rPr lang="en-US" sz="1200" kern="1400">
                <a:ea typeface="Calibri"/>
                <a:cs typeface="Calibri"/>
              </a:rPr>
              <a:t> • The Duston School V necked sleeveless jumper with school badge* </a:t>
            </a:r>
            <a:endParaRPr lang="en-US" sz="1200">
              <a:ea typeface="Calibri"/>
              <a:cs typeface="Calibri"/>
            </a:endParaRPr>
          </a:p>
          <a:p>
            <a:pPr>
              <a:lnSpc>
                <a:spcPct val="119000"/>
              </a:lnSpc>
              <a:spcAft>
                <a:spcPts val="600"/>
              </a:spcAft>
            </a:pPr>
            <a:r>
              <a:rPr lang="en-US" sz="1200" kern="1400">
                <a:ea typeface="Calibri"/>
                <a:cs typeface="Calibri"/>
              </a:rPr>
              <a:t>• Years 7 to 10 to wear a sky-blue shirt, Year 11 to wear a white shirt.</a:t>
            </a:r>
            <a:endParaRPr lang="en-US" sz="1200">
              <a:ea typeface="Calibri"/>
              <a:cs typeface="Calibri"/>
            </a:endParaRPr>
          </a:p>
          <a:p>
            <a:pPr>
              <a:lnSpc>
                <a:spcPct val="119000"/>
              </a:lnSpc>
              <a:spcAft>
                <a:spcPts val="600"/>
              </a:spcAft>
            </a:pPr>
            <a:r>
              <a:rPr lang="en-US" sz="1200" kern="1400">
                <a:ea typeface="Calibri"/>
                <a:cs typeface="Calibri"/>
              </a:rPr>
              <a:t> • Black pleated school skirt of free-flowing nature that is knee length (from uniform shop*) or black trousers. Leggings are not permitted other than for PE. </a:t>
            </a:r>
            <a:endParaRPr lang="en-US" sz="1200">
              <a:ea typeface="Calibri"/>
              <a:cs typeface="Calibri"/>
            </a:endParaRPr>
          </a:p>
          <a:p>
            <a:pPr>
              <a:lnSpc>
                <a:spcPct val="119000"/>
              </a:lnSpc>
              <a:spcAft>
                <a:spcPts val="600"/>
              </a:spcAft>
            </a:pPr>
            <a:r>
              <a:rPr lang="en-US" sz="1200" kern="1400">
                <a:ea typeface="Calibri"/>
                <a:cs typeface="Calibri"/>
              </a:rPr>
              <a:t>• Plain black socks that cover the ankle and reach the hem of the trouser or tights. </a:t>
            </a:r>
            <a:endParaRPr lang="en-US" sz="1200">
              <a:ea typeface="Calibri"/>
              <a:cs typeface="Calibri"/>
            </a:endParaRPr>
          </a:p>
          <a:p>
            <a:pPr>
              <a:lnSpc>
                <a:spcPct val="119000"/>
              </a:lnSpc>
              <a:spcAft>
                <a:spcPts val="600"/>
              </a:spcAft>
            </a:pPr>
            <a:r>
              <a:rPr lang="en-US" sz="1200" kern="1400">
                <a:ea typeface="Calibri"/>
                <a:cs typeface="Calibri"/>
              </a:rPr>
              <a:t>• Flat, black leather/leatherette shoes that can be polished – this includes patent shoes and black leather trainer shoes (</a:t>
            </a:r>
            <a:r>
              <a:rPr lang="en-US" sz="1200" kern="1400" err="1">
                <a:ea typeface="Calibri"/>
                <a:cs typeface="Calibri"/>
              </a:rPr>
              <a:t>eg</a:t>
            </a:r>
            <a:r>
              <a:rPr lang="en-US" sz="1200" kern="1400">
                <a:ea typeface="Calibri"/>
                <a:cs typeface="Calibri"/>
              </a:rPr>
              <a:t> Nike Air Force Ones). Trainers, suede /fabric footwear are not allowed Trainers are only permissible for PE lessons. </a:t>
            </a:r>
            <a:endParaRPr lang="en-US" sz="1200">
              <a:ea typeface="Calibri"/>
              <a:cs typeface="Calibri"/>
            </a:endParaRPr>
          </a:p>
          <a:p>
            <a:pPr>
              <a:lnSpc>
                <a:spcPct val="119000"/>
              </a:lnSpc>
              <a:spcAft>
                <a:spcPts val="600"/>
              </a:spcAft>
            </a:pPr>
            <a:r>
              <a:rPr lang="en-US" sz="1200" kern="1400">
                <a:ea typeface="Calibri"/>
                <a:cs typeface="Calibri"/>
              </a:rPr>
              <a:t>• The allocated house badge (provided by the school). </a:t>
            </a:r>
            <a:endParaRPr lang="en-US" sz="1200">
              <a:ea typeface="Calibri"/>
              <a:cs typeface="Calibri"/>
            </a:endParaRPr>
          </a:p>
          <a:p>
            <a:pPr>
              <a:lnSpc>
                <a:spcPct val="119000"/>
              </a:lnSpc>
              <a:spcAft>
                <a:spcPts val="600"/>
              </a:spcAft>
            </a:pPr>
            <a:r>
              <a:rPr lang="en-US" sz="1200" kern="1400">
                <a:ea typeface="Calibri"/>
                <a:cs typeface="Calibri"/>
              </a:rPr>
              <a:t>• The TDS book bag or rucksack must be in school on the pupil every day for Knowledge </a:t>
            </a:r>
            <a:r>
              <a:rPr lang="en-US" sz="1200" kern="1400" err="1">
                <a:ea typeface="Calibri"/>
                <a:cs typeface="Calibri"/>
              </a:rPr>
              <a:t>Organisers</a:t>
            </a:r>
            <a:r>
              <a:rPr lang="en-US" sz="1200" kern="1400">
                <a:ea typeface="Calibri"/>
                <a:cs typeface="Calibri"/>
              </a:rPr>
              <a:t> and pencil cases. </a:t>
            </a:r>
            <a:endParaRPr lang="en-US" sz="1200">
              <a:ea typeface="Calibri"/>
              <a:cs typeface="Calibri"/>
            </a:endParaRPr>
          </a:p>
          <a:p>
            <a:pPr>
              <a:lnSpc>
                <a:spcPct val="119000"/>
              </a:lnSpc>
              <a:spcAft>
                <a:spcPts val="600"/>
              </a:spcAft>
            </a:pPr>
            <a:r>
              <a:rPr lang="en-US" sz="1200" kern="1400">
                <a:ea typeface="Calibri"/>
                <a:cs typeface="Calibri"/>
              </a:rPr>
              <a:t>• Pupils are only permitted to wear one item of </a:t>
            </a:r>
            <a:r>
              <a:rPr lang="en-US" sz="1200" kern="1400" err="1">
                <a:ea typeface="Calibri"/>
                <a:cs typeface="Calibri"/>
              </a:rPr>
              <a:t>jewellery</a:t>
            </a:r>
            <a:r>
              <a:rPr lang="en-US" sz="1200" kern="1400">
                <a:ea typeface="Calibri"/>
                <a:cs typeface="Calibri"/>
              </a:rPr>
              <a:t>, </a:t>
            </a:r>
            <a:r>
              <a:rPr lang="en-US" sz="1200" kern="1400" err="1">
                <a:ea typeface="Calibri"/>
                <a:cs typeface="Calibri"/>
              </a:rPr>
              <a:t>eg</a:t>
            </a:r>
            <a:r>
              <a:rPr lang="en-US" sz="1200" kern="1400">
                <a:ea typeface="Calibri"/>
                <a:cs typeface="Calibri"/>
              </a:rPr>
              <a:t> one set of earing, one ring and one bracelet. </a:t>
            </a:r>
            <a:endParaRPr lang="en-US" sz="1200">
              <a:ea typeface="Calibri"/>
              <a:cs typeface="Calibri"/>
            </a:endParaRPr>
          </a:p>
          <a:p>
            <a:pPr>
              <a:lnSpc>
                <a:spcPct val="119000"/>
              </a:lnSpc>
              <a:spcAft>
                <a:spcPts val="600"/>
              </a:spcAft>
            </a:pPr>
            <a:r>
              <a:rPr lang="en-US" sz="1200" kern="1400">
                <a:ea typeface="Calibri"/>
                <a:cs typeface="Calibri"/>
              </a:rPr>
              <a:t>• Acrylic nails should not be worn to school. </a:t>
            </a:r>
            <a:endParaRPr lang="en-US" sz="1200">
              <a:ea typeface="Calibri"/>
              <a:cs typeface="Calibri"/>
            </a:endParaRPr>
          </a:p>
          <a:p>
            <a:pPr>
              <a:lnSpc>
                <a:spcPct val="119000"/>
              </a:lnSpc>
              <a:spcAft>
                <a:spcPts val="600"/>
              </a:spcAft>
            </a:pPr>
            <a:endParaRPr lang="en-US" sz="1200" kern="1400">
              <a:ea typeface="Calibri"/>
              <a:cs typeface="Calibri"/>
            </a:endParaRPr>
          </a:p>
        </p:txBody>
      </p:sp>
      <p:sp>
        <p:nvSpPr>
          <p:cNvPr id="20" name="TextBox 19"/>
          <p:cNvSpPr txBox="1"/>
          <p:nvPr/>
        </p:nvSpPr>
        <p:spPr>
          <a:xfrm>
            <a:off x="281456" y="546811"/>
            <a:ext cx="4601496" cy="1015663"/>
          </a:xfrm>
          <a:prstGeom prst="rect">
            <a:avLst/>
          </a:prstGeom>
          <a:noFill/>
        </p:spPr>
        <p:txBody>
          <a:bodyPr wrap="square" rtlCol="0">
            <a:spAutoFit/>
          </a:bodyPr>
          <a:lstStyle/>
          <a:p>
            <a:r>
              <a:rPr lang="en-GB" sz="2000">
                <a:solidFill>
                  <a:schemeClr val="bg1"/>
                </a:solidFill>
                <a:latin typeface="Century Gothic" panose="020B0502020202020204" pitchFamily="34" charset="0"/>
              </a:rPr>
              <a:t>Uniform </a:t>
            </a: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3" name="Control 1"/>
          <p:cNvSpPr>
            <a:spLocks noChangeArrowheads="1" noChangeShapeType="1"/>
          </p:cNvSpPr>
          <p:nvPr/>
        </p:nvSpPr>
        <p:spPr bwMode="auto">
          <a:xfrm>
            <a:off x="1006475" y="14862334"/>
            <a:ext cx="3570308" cy="2067590"/>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0" tIns="0" rIns="0" bIns="0" numCol="1" anchor="t" anchorCtr="0" compatLnSpc="1">
            <a:prstTxWarp prst="textNoShape">
              <a:avLst/>
            </a:prstTxWarp>
          </a:bodyPr>
          <a:lstStyle/>
          <a:p>
            <a:endParaRPr lang="en-GB"/>
          </a:p>
        </p:txBody>
      </p:sp>
      <p:grpSp>
        <p:nvGrpSpPr>
          <p:cNvPr id="6" name="Group 5"/>
          <p:cNvGrpSpPr/>
          <p:nvPr/>
        </p:nvGrpSpPr>
        <p:grpSpPr>
          <a:xfrm>
            <a:off x="969172" y="8369429"/>
            <a:ext cx="4923290" cy="1146191"/>
            <a:chOff x="562989" y="6191546"/>
            <a:chExt cx="5864225" cy="1365250"/>
          </a:xfrm>
        </p:grpSpPr>
        <p:pic>
          <p:nvPicPr>
            <p:cNvPr id="6146" name="Picture 2" descr="Blazer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44126" y="6196309"/>
              <a:ext cx="1354138" cy="135413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147" name="Picture 3" descr="Blazer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2989" y="6191546"/>
              <a:ext cx="1357312" cy="13573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148" name="Picture 4" descr="Blazer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04639" y="6196309"/>
              <a:ext cx="1360487" cy="136048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149" name="Picture 5" descr="Blazer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068314" y="6191546"/>
              <a:ext cx="1358900" cy="13589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spTree>
    <p:extLst>
      <p:ext uri="{BB962C8B-B14F-4D97-AF65-F5344CB8AC3E}">
        <p14:creationId xmlns:p14="http://schemas.microsoft.com/office/powerpoint/2010/main" val="20192861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6858000" cy="1170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5" name="Rectangle 14"/>
          <p:cNvSpPr/>
          <p:nvPr/>
        </p:nvSpPr>
        <p:spPr>
          <a:xfrm>
            <a:off x="0" y="119758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cxnSp>
        <p:nvCxnSpPr>
          <p:cNvPr id="16" name="Straight Connector 15"/>
          <p:cNvCxnSpPr/>
          <p:nvPr/>
        </p:nvCxnSpPr>
        <p:spPr>
          <a:xfrm flipV="1">
            <a:off x="-4316" y="1170000"/>
            <a:ext cx="6862316" cy="16891"/>
          </a:xfrm>
          <a:prstGeom prst="line">
            <a:avLst/>
          </a:prstGeom>
          <a:ln w="889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24"/>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4688296" y="264826"/>
            <a:ext cx="1738918" cy="640349"/>
          </a:xfrm>
          <a:prstGeom prst="rect">
            <a:avLst/>
          </a:prstGeom>
        </p:spPr>
      </p:pic>
      <p:sp>
        <p:nvSpPr>
          <p:cNvPr id="9" name="TextBox 8"/>
          <p:cNvSpPr txBox="1"/>
          <p:nvPr/>
        </p:nvSpPr>
        <p:spPr>
          <a:xfrm>
            <a:off x="281456" y="564488"/>
            <a:ext cx="4601496" cy="1015663"/>
          </a:xfrm>
          <a:prstGeom prst="rect">
            <a:avLst/>
          </a:prstGeom>
          <a:noFill/>
        </p:spPr>
        <p:txBody>
          <a:bodyPr wrap="square" rtlCol="0">
            <a:spAutoFit/>
          </a:bodyPr>
          <a:lstStyle/>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19" name="TextBox 18"/>
          <p:cNvSpPr txBox="1"/>
          <p:nvPr/>
        </p:nvSpPr>
        <p:spPr>
          <a:xfrm>
            <a:off x="281455" y="1583990"/>
            <a:ext cx="6276470" cy="8225265"/>
          </a:xfrm>
          <a:prstGeom prst="rect">
            <a:avLst/>
          </a:prstGeom>
          <a:noFill/>
        </p:spPr>
        <p:txBody>
          <a:bodyPr wrap="square" lIns="91440" tIns="45720" rIns="91440" bIns="45720" rtlCol="0" anchor="t">
            <a:spAutoFit/>
          </a:bodyPr>
          <a:lstStyle/>
          <a:p>
            <a:pPr>
              <a:lnSpc>
                <a:spcPct val="119000"/>
              </a:lnSpc>
              <a:spcAft>
                <a:spcPts val="600"/>
              </a:spcAft>
            </a:pPr>
            <a:r>
              <a:rPr lang="en-US" sz="1200" kern="1400">
                <a:latin typeface="Calibri"/>
                <a:ea typeface="Calibri"/>
                <a:cs typeface="Calibri"/>
              </a:rPr>
              <a:t>• Facial piercings are not permitted. Where there has been a piercing, pupils should wear a clear, flat retainer. Piercings should not be carried out in term time as they take 6 weeks to heal. This should be done at the very start of the summer holidays. </a:t>
            </a:r>
            <a:endParaRPr lang="en-US" sz="1200">
              <a:ea typeface="Calibri"/>
              <a:cs typeface="Calibri"/>
            </a:endParaRPr>
          </a:p>
          <a:p>
            <a:pPr>
              <a:lnSpc>
                <a:spcPct val="119000"/>
              </a:lnSpc>
              <a:spcAft>
                <a:spcPts val="600"/>
              </a:spcAft>
            </a:pPr>
            <a:r>
              <a:rPr lang="en-US" sz="1200" kern="1400">
                <a:latin typeface="Calibri"/>
                <a:ea typeface="Calibri"/>
                <a:cs typeface="Calibri"/>
              </a:rPr>
              <a:t>• Extreme hair </a:t>
            </a:r>
            <a:r>
              <a:rPr lang="en-US" sz="1200" kern="1400" err="1">
                <a:latin typeface="Calibri"/>
                <a:ea typeface="Calibri"/>
                <a:cs typeface="Calibri"/>
              </a:rPr>
              <a:t>colours</a:t>
            </a:r>
            <a:r>
              <a:rPr lang="en-US" sz="1200" kern="1400">
                <a:latin typeface="Calibri"/>
                <a:ea typeface="Calibri"/>
                <a:cs typeface="Calibri"/>
              </a:rPr>
              <a:t> are not permissible. Pupils should have hair that is a natural hair </a:t>
            </a:r>
            <a:r>
              <a:rPr lang="en-US" sz="1200" kern="1400" err="1">
                <a:latin typeface="Calibri"/>
                <a:ea typeface="Calibri"/>
                <a:cs typeface="Calibri"/>
              </a:rPr>
              <a:t>colour</a:t>
            </a:r>
            <a:r>
              <a:rPr lang="en-US" sz="1200" kern="1400">
                <a:latin typeface="Calibri"/>
                <a:ea typeface="Calibri"/>
                <a:cs typeface="Calibri"/>
              </a:rPr>
              <a:t>. </a:t>
            </a:r>
          </a:p>
          <a:p>
            <a:pPr>
              <a:lnSpc>
                <a:spcPct val="119000"/>
              </a:lnSpc>
              <a:spcAft>
                <a:spcPts val="600"/>
              </a:spcAft>
            </a:pPr>
            <a:r>
              <a:rPr lang="en-US" sz="1200" kern="1400">
                <a:latin typeface="Calibri"/>
                <a:ea typeface="Calibri"/>
                <a:cs typeface="Calibri"/>
              </a:rPr>
              <a:t>• Make up should be natural in appearance and false eyelashes should not be worn.</a:t>
            </a:r>
          </a:p>
          <a:p>
            <a:pPr>
              <a:lnSpc>
                <a:spcPct val="119000"/>
              </a:lnSpc>
              <a:spcAft>
                <a:spcPts val="600"/>
              </a:spcAft>
            </a:pPr>
            <a:r>
              <a:rPr lang="en-US" sz="1200" kern="1400">
                <a:latin typeface="Calibri"/>
                <a:ea typeface="Calibri"/>
                <a:cs typeface="Calibri"/>
              </a:rPr>
              <a:t> • Coats, hats and scarves should not be worn inside the school building. </a:t>
            </a:r>
          </a:p>
          <a:p>
            <a:pPr>
              <a:lnSpc>
                <a:spcPct val="119000"/>
              </a:lnSpc>
              <a:spcAft>
                <a:spcPts val="600"/>
              </a:spcAft>
            </a:pPr>
            <a:r>
              <a:rPr lang="en-US" sz="1200" kern="1400">
                <a:latin typeface="Calibri"/>
                <a:ea typeface="Calibri"/>
                <a:cs typeface="Calibri"/>
              </a:rPr>
              <a:t>• Hair coverings are not permitted other than for religious purposes. The school will take note of religious exceptions and make adaptations as necessary</a:t>
            </a:r>
            <a:endParaRPr lang="en-GB" sz="1200">
              <a:ea typeface="Calibri" panose="020F0502020204030204"/>
              <a:cs typeface="Calibri" panose="020F0502020204030204"/>
            </a:endParaRPr>
          </a:p>
          <a:p>
            <a:pPr marL="171450" indent="-171450">
              <a:lnSpc>
                <a:spcPct val="119000"/>
              </a:lnSpc>
              <a:spcAft>
                <a:spcPts val="600"/>
              </a:spcAft>
              <a:buFont typeface="Arial"/>
              <a:buChar char="•"/>
            </a:pPr>
            <a:endParaRPr lang="en-GB" sz="1200" kern="1400">
              <a:latin typeface="Calibri"/>
              <a:ea typeface="Calibri"/>
              <a:cs typeface="Arial"/>
            </a:endParaRPr>
          </a:p>
          <a:p>
            <a:pPr marL="171450" indent="-171450">
              <a:lnSpc>
                <a:spcPct val="119000"/>
              </a:lnSpc>
              <a:spcAft>
                <a:spcPts val="600"/>
              </a:spcAft>
              <a:buFont typeface="Arial"/>
              <a:buChar char="•"/>
            </a:pPr>
            <a:endParaRPr lang="en-GB" sz="1200" kern="1400">
              <a:latin typeface="Calibri"/>
              <a:ea typeface="Calibri"/>
              <a:cs typeface="Arial"/>
            </a:endParaRPr>
          </a:p>
          <a:p>
            <a:pPr marL="171450" indent="-171450">
              <a:lnSpc>
                <a:spcPct val="119000"/>
              </a:lnSpc>
              <a:spcAft>
                <a:spcPts val="600"/>
              </a:spcAft>
              <a:buFont typeface="Arial"/>
              <a:buChar char="•"/>
            </a:pPr>
            <a:endParaRPr lang="en-GB" sz="1200" kern="1400">
              <a:latin typeface="Calibri"/>
              <a:ea typeface="Calibri"/>
              <a:cs typeface="Arial"/>
            </a:endParaRPr>
          </a:p>
          <a:p>
            <a:pPr marL="171450" indent="-171450">
              <a:lnSpc>
                <a:spcPct val="119000"/>
              </a:lnSpc>
              <a:spcAft>
                <a:spcPts val="600"/>
              </a:spcAft>
              <a:buFont typeface="Arial"/>
              <a:buChar char="•"/>
            </a:pPr>
            <a:endParaRPr lang="en-GB" sz="1200" kern="1400">
              <a:latin typeface="Calibri"/>
              <a:ea typeface="Calibri"/>
              <a:cs typeface="Arial"/>
            </a:endParaRPr>
          </a:p>
          <a:p>
            <a:pPr marL="171450" indent="-171450">
              <a:lnSpc>
                <a:spcPct val="119000"/>
              </a:lnSpc>
              <a:spcAft>
                <a:spcPts val="600"/>
              </a:spcAft>
              <a:buFont typeface="Arial"/>
              <a:buChar char="•"/>
            </a:pPr>
            <a:endParaRPr lang="en-GB" sz="1200" kern="1400">
              <a:latin typeface="Calibri"/>
              <a:ea typeface="Calibri"/>
              <a:cs typeface="Arial"/>
            </a:endParaRPr>
          </a:p>
          <a:p>
            <a:pPr>
              <a:lnSpc>
                <a:spcPct val="119000"/>
              </a:lnSpc>
              <a:spcAft>
                <a:spcPts val="600"/>
              </a:spcAft>
            </a:pPr>
            <a:r>
              <a:rPr lang="en-GB" sz="1200" kern="1400">
                <a:ea typeface="+mn-lt"/>
                <a:cs typeface="+mn-lt"/>
              </a:rPr>
              <a:t>• TDS logoed royal blue polo shirt.* </a:t>
            </a:r>
            <a:endParaRPr lang="en-US" sz="1200">
              <a:ea typeface="+mn-lt"/>
              <a:cs typeface="+mn-lt"/>
            </a:endParaRPr>
          </a:p>
          <a:p>
            <a:pPr>
              <a:lnSpc>
                <a:spcPct val="119000"/>
              </a:lnSpc>
              <a:spcAft>
                <a:spcPts val="600"/>
              </a:spcAft>
            </a:pPr>
            <a:r>
              <a:rPr lang="en-GB" sz="1200" kern="1400">
                <a:ea typeface="+mn-lt"/>
                <a:cs typeface="+mn-lt"/>
              </a:rPr>
              <a:t>• TDS logoed royal blue sweatshirt* or plain black unhooded sweatshirt with no tassels.</a:t>
            </a:r>
            <a:endParaRPr lang="en-US" sz="1200">
              <a:ea typeface="+mn-lt"/>
              <a:cs typeface="+mn-lt"/>
            </a:endParaRPr>
          </a:p>
          <a:p>
            <a:pPr>
              <a:lnSpc>
                <a:spcPct val="119000"/>
              </a:lnSpc>
              <a:spcAft>
                <a:spcPts val="600"/>
              </a:spcAft>
            </a:pPr>
            <a:r>
              <a:rPr lang="en-GB" sz="1200" kern="1400">
                <a:ea typeface="+mn-lt"/>
                <a:cs typeface="+mn-lt"/>
              </a:rPr>
              <a:t>• Plain black loose-fitting shorts, cycling or Lycra style shorts are not permitted.</a:t>
            </a:r>
            <a:endParaRPr lang="en-US" sz="1200">
              <a:ea typeface="+mn-lt"/>
              <a:cs typeface="+mn-lt"/>
            </a:endParaRPr>
          </a:p>
          <a:p>
            <a:pPr>
              <a:lnSpc>
                <a:spcPct val="119000"/>
              </a:lnSpc>
              <a:spcAft>
                <a:spcPts val="600"/>
              </a:spcAft>
            </a:pPr>
            <a:r>
              <a:rPr lang="en-GB" sz="1200" kern="1400">
                <a:ea typeface="+mn-lt"/>
                <a:cs typeface="+mn-lt"/>
              </a:rPr>
              <a:t>• Plain black tracksuit bottoms or leggings appropriate for sports. </a:t>
            </a:r>
            <a:endParaRPr lang="en-US" sz="1200">
              <a:ea typeface="+mn-lt"/>
              <a:cs typeface="+mn-lt"/>
            </a:endParaRPr>
          </a:p>
          <a:p>
            <a:pPr>
              <a:lnSpc>
                <a:spcPct val="119000"/>
              </a:lnSpc>
              <a:spcAft>
                <a:spcPts val="600"/>
              </a:spcAft>
            </a:pPr>
            <a:r>
              <a:rPr lang="en-GB" sz="1200" kern="1400">
                <a:ea typeface="+mn-lt"/>
                <a:cs typeface="+mn-lt"/>
              </a:rPr>
              <a:t>• Plain royal blue football socks for use in winter games i.e. football. </a:t>
            </a:r>
            <a:endParaRPr lang="en-US" sz="1200">
              <a:ea typeface="+mn-lt"/>
              <a:cs typeface="+mn-lt"/>
            </a:endParaRPr>
          </a:p>
          <a:p>
            <a:pPr>
              <a:lnSpc>
                <a:spcPct val="119000"/>
              </a:lnSpc>
              <a:spcAft>
                <a:spcPts val="600"/>
              </a:spcAft>
            </a:pPr>
            <a:r>
              <a:rPr lang="en-GB" sz="1200" kern="1400">
                <a:ea typeface="+mn-lt"/>
                <a:cs typeface="+mn-lt"/>
              </a:rPr>
              <a:t>• Plain white sport socks for use in the summer and indoor activities.</a:t>
            </a:r>
            <a:endParaRPr lang="en-US" sz="1200">
              <a:ea typeface="+mn-lt"/>
              <a:cs typeface="+mn-lt"/>
            </a:endParaRPr>
          </a:p>
          <a:p>
            <a:pPr>
              <a:lnSpc>
                <a:spcPct val="119000"/>
              </a:lnSpc>
              <a:spcAft>
                <a:spcPts val="600"/>
              </a:spcAft>
            </a:pPr>
            <a:r>
              <a:rPr lang="en-GB" sz="1200" kern="1400">
                <a:ea typeface="+mn-lt"/>
                <a:cs typeface="+mn-lt"/>
              </a:rPr>
              <a:t>• Shin pads for use in football and hockey. </a:t>
            </a:r>
            <a:endParaRPr lang="en-US" sz="1200">
              <a:ea typeface="+mn-lt"/>
              <a:cs typeface="+mn-lt"/>
            </a:endParaRPr>
          </a:p>
          <a:p>
            <a:pPr>
              <a:lnSpc>
                <a:spcPct val="119000"/>
              </a:lnSpc>
              <a:spcAft>
                <a:spcPts val="600"/>
              </a:spcAft>
            </a:pPr>
            <a:r>
              <a:rPr lang="en-GB" sz="1200" kern="1400">
                <a:ea typeface="+mn-lt"/>
                <a:cs typeface="+mn-lt"/>
              </a:rPr>
              <a:t>• Trainers suitable for indoor and outdoor use, casual and fashion trainers should be avoided.</a:t>
            </a:r>
            <a:endParaRPr lang="en-GB" sz="1200" kern="1400">
              <a:latin typeface="Calibri"/>
              <a:ea typeface="Calibri"/>
              <a:cs typeface="Arial"/>
            </a:endParaRPr>
          </a:p>
          <a:p>
            <a:pPr>
              <a:lnSpc>
                <a:spcPct val="119000"/>
              </a:lnSpc>
              <a:spcAft>
                <a:spcPts val="600"/>
              </a:spcAft>
            </a:pPr>
            <a:r>
              <a:rPr lang="en-GB" sz="1200" kern="1400">
                <a:ea typeface="Calibri"/>
                <a:cs typeface="Calibri"/>
              </a:rPr>
              <a:t>• Pupils will be advised during their PE lessons of any specific equipment requirements relevant to their programme of study, for example swimming kit, football boots or mouth guards.</a:t>
            </a:r>
            <a:endParaRPr lang="en-GB" sz="1200" kern="1400">
              <a:latin typeface="Calibri"/>
              <a:ea typeface="Calibri"/>
              <a:cs typeface="Arial"/>
            </a:endParaRPr>
          </a:p>
          <a:p>
            <a:pPr>
              <a:lnSpc>
                <a:spcPct val="119000"/>
              </a:lnSpc>
              <a:spcAft>
                <a:spcPts val="600"/>
              </a:spcAft>
            </a:pPr>
            <a:endParaRPr lang="en-GB" sz="1200" kern="1400">
              <a:latin typeface="Calibri"/>
              <a:ea typeface="Calibri"/>
              <a:cs typeface="Calibri"/>
            </a:endParaRPr>
          </a:p>
          <a:p>
            <a:pPr>
              <a:lnSpc>
                <a:spcPct val="119000"/>
              </a:lnSpc>
              <a:spcAft>
                <a:spcPts val="600"/>
              </a:spcAft>
            </a:pPr>
            <a:endParaRPr lang="en-GB" sz="1200" kern="1400">
              <a:latin typeface="Calibri"/>
              <a:ea typeface="Calibri"/>
              <a:cs typeface="Calibri"/>
            </a:endParaRPr>
          </a:p>
          <a:p>
            <a:pPr>
              <a:lnSpc>
                <a:spcPct val="119000"/>
              </a:lnSpc>
              <a:spcAft>
                <a:spcPts val="600"/>
              </a:spcAft>
            </a:pPr>
            <a:endParaRPr lang="en-GB" sz="1100" kern="1400">
              <a:latin typeface="Calibri"/>
              <a:ea typeface="Calibri"/>
              <a:cs typeface="Calibri"/>
            </a:endParaRPr>
          </a:p>
          <a:p>
            <a:pPr>
              <a:lnSpc>
                <a:spcPct val="119000"/>
              </a:lnSpc>
              <a:spcAft>
                <a:spcPts val="600"/>
              </a:spcAft>
            </a:pPr>
            <a:endParaRPr lang="en-GB" sz="1100" kern="1400">
              <a:latin typeface="Calibri"/>
              <a:ea typeface="Calibri"/>
              <a:cs typeface="Calibri"/>
            </a:endParaRPr>
          </a:p>
          <a:p>
            <a:pPr>
              <a:lnSpc>
                <a:spcPct val="119000"/>
              </a:lnSpc>
              <a:spcAft>
                <a:spcPts val="600"/>
              </a:spcAft>
            </a:pPr>
            <a:endParaRPr lang="en-GB" sz="1100" kern="1400">
              <a:latin typeface="Calibri"/>
              <a:ea typeface="Calibri"/>
              <a:cs typeface="Calibri"/>
            </a:endParaRPr>
          </a:p>
          <a:p>
            <a:pPr>
              <a:lnSpc>
                <a:spcPct val="119000"/>
              </a:lnSpc>
              <a:spcAft>
                <a:spcPts val="600"/>
              </a:spcAft>
            </a:pPr>
            <a:endParaRPr lang="en-GB" sz="1100" kern="1400">
              <a:latin typeface="Calibri"/>
              <a:ea typeface="Calibri"/>
              <a:cs typeface="Calibri"/>
            </a:endParaRPr>
          </a:p>
        </p:txBody>
      </p:sp>
      <p:sp>
        <p:nvSpPr>
          <p:cNvPr id="20" name="TextBox 19"/>
          <p:cNvSpPr txBox="1"/>
          <p:nvPr/>
        </p:nvSpPr>
        <p:spPr>
          <a:xfrm>
            <a:off x="281456" y="546811"/>
            <a:ext cx="4601496" cy="1015663"/>
          </a:xfrm>
          <a:prstGeom prst="rect">
            <a:avLst/>
          </a:prstGeom>
          <a:noFill/>
        </p:spPr>
        <p:txBody>
          <a:bodyPr wrap="square" lIns="91440" tIns="45720" rIns="91440" bIns="45720" rtlCol="0" anchor="t">
            <a:spAutoFit/>
          </a:bodyPr>
          <a:lstStyle/>
          <a:p>
            <a:r>
              <a:rPr lang="en-GB" sz="2000">
                <a:solidFill>
                  <a:schemeClr val="bg1"/>
                </a:solidFill>
                <a:latin typeface="Century Gothic"/>
              </a:rPr>
              <a:t>P.E. Uniform  </a:t>
            </a:r>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3" name="Control 1"/>
          <p:cNvSpPr>
            <a:spLocks noChangeArrowheads="1" noChangeShapeType="1"/>
          </p:cNvSpPr>
          <p:nvPr/>
        </p:nvSpPr>
        <p:spPr bwMode="auto">
          <a:xfrm>
            <a:off x="1006475" y="14862334"/>
            <a:ext cx="3570308" cy="2067590"/>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0" tIns="0" rIns="0" bIns="0" numCol="1" anchor="t" anchorCtr="0" compatLnSpc="1">
            <a:prstTxWarp prst="textNoShape">
              <a:avLst/>
            </a:prstTxWarp>
          </a:bodyPr>
          <a:lstStyle/>
          <a:p>
            <a:endParaRPr lang="en-GB"/>
          </a:p>
        </p:txBody>
      </p:sp>
      <p:pic>
        <p:nvPicPr>
          <p:cNvPr id="2" name="Picture 1" descr="A pair of blue socks on a wood surface&#10;&#10;Description automatically generated">
            <a:extLst>
              <a:ext uri="{FF2B5EF4-FFF2-40B4-BE49-F238E27FC236}">
                <a16:creationId xmlns:a16="http://schemas.microsoft.com/office/drawing/2014/main" id="{BE0583CF-FBE0-B08D-104C-25BC581A9519}"/>
              </a:ext>
            </a:extLst>
          </p:cNvPr>
          <p:cNvPicPr>
            <a:picLocks noChangeAspect="1"/>
          </p:cNvPicPr>
          <p:nvPr/>
        </p:nvPicPr>
        <p:blipFill>
          <a:blip r:embed="rId3"/>
          <a:stretch>
            <a:fillRect/>
          </a:stretch>
        </p:blipFill>
        <p:spPr>
          <a:xfrm rot="5400000">
            <a:off x="234879" y="3957097"/>
            <a:ext cx="1125348" cy="879683"/>
          </a:xfrm>
          <a:prstGeom prst="rect">
            <a:avLst/>
          </a:prstGeom>
        </p:spPr>
      </p:pic>
      <p:pic>
        <p:nvPicPr>
          <p:cNvPr id="5" name="Picture 4" descr="A pair of black shorts on a table&#10;&#10;Description automatically generated">
            <a:extLst>
              <a:ext uri="{FF2B5EF4-FFF2-40B4-BE49-F238E27FC236}">
                <a16:creationId xmlns:a16="http://schemas.microsoft.com/office/drawing/2014/main" id="{00F25F6D-02FC-D4DB-1D65-A4BC88483FFE}"/>
              </a:ext>
            </a:extLst>
          </p:cNvPr>
          <p:cNvPicPr>
            <a:picLocks noChangeAspect="1"/>
          </p:cNvPicPr>
          <p:nvPr/>
        </p:nvPicPr>
        <p:blipFill rotWithShape="1">
          <a:blip r:embed="rId4"/>
          <a:srcRect l="14871" t="-2267" r="25199" b="2944"/>
          <a:stretch/>
        </p:blipFill>
        <p:spPr>
          <a:xfrm rot="5400000">
            <a:off x="1602294" y="3687082"/>
            <a:ext cx="1120558" cy="1427876"/>
          </a:xfrm>
          <a:prstGeom prst="rect">
            <a:avLst/>
          </a:prstGeom>
        </p:spPr>
      </p:pic>
      <p:pic>
        <p:nvPicPr>
          <p:cNvPr id="6" name="Picture 5" descr="A blue shirt on a table&#10;&#10;Description automatically generated">
            <a:extLst>
              <a:ext uri="{FF2B5EF4-FFF2-40B4-BE49-F238E27FC236}">
                <a16:creationId xmlns:a16="http://schemas.microsoft.com/office/drawing/2014/main" id="{27847504-1616-0560-E0EE-956A61882EFC}"/>
              </a:ext>
            </a:extLst>
          </p:cNvPr>
          <p:cNvPicPr>
            <a:picLocks noChangeAspect="1"/>
          </p:cNvPicPr>
          <p:nvPr/>
        </p:nvPicPr>
        <p:blipFill rotWithShape="1">
          <a:blip r:embed="rId5"/>
          <a:srcRect l="8753" t="7746" r="25135" b="3143"/>
          <a:stretch/>
        </p:blipFill>
        <p:spPr>
          <a:xfrm rot="5400000">
            <a:off x="5210413" y="3839214"/>
            <a:ext cx="1158186" cy="1122222"/>
          </a:xfrm>
          <a:prstGeom prst="rect">
            <a:avLst/>
          </a:prstGeom>
        </p:spPr>
      </p:pic>
      <p:pic>
        <p:nvPicPr>
          <p:cNvPr id="7" name="Picture 6" descr="A black pants on a wood surface&#10;&#10;Description automatically generated">
            <a:extLst>
              <a:ext uri="{FF2B5EF4-FFF2-40B4-BE49-F238E27FC236}">
                <a16:creationId xmlns:a16="http://schemas.microsoft.com/office/drawing/2014/main" id="{3CD61BB3-97A4-6C78-E832-C95BEDC39DA2}"/>
              </a:ext>
            </a:extLst>
          </p:cNvPr>
          <p:cNvPicPr>
            <a:picLocks noChangeAspect="1"/>
          </p:cNvPicPr>
          <p:nvPr/>
        </p:nvPicPr>
        <p:blipFill rotWithShape="1">
          <a:blip r:embed="rId6"/>
          <a:srcRect l="10053" t="19858" r="6085" b="19883"/>
          <a:stretch/>
        </p:blipFill>
        <p:spPr>
          <a:xfrm rot="5400000">
            <a:off x="2787437" y="4123486"/>
            <a:ext cx="1176686" cy="624369"/>
          </a:xfrm>
          <a:prstGeom prst="rect">
            <a:avLst/>
          </a:prstGeom>
        </p:spPr>
      </p:pic>
      <p:pic>
        <p:nvPicPr>
          <p:cNvPr id="8" name="Picture 7" descr="A blue jacket on a table&#10;&#10;Description automatically generated">
            <a:extLst>
              <a:ext uri="{FF2B5EF4-FFF2-40B4-BE49-F238E27FC236}">
                <a16:creationId xmlns:a16="http://schemas.microsoft.com/office/drawing/2014/main" id="{FA0568C0-BE5B-4C42-2A7B-2C50692D7212}"/>
              </a:ext>
            </a:extLst>
          </p:cNvPr>
          <p:cNvPicPr>
            <a:picLocks noChangeAspect="1"/>
          </p:cNvPicPr>
          <p:nvPr/>
        </p:nvPicPr>
        <p:blipFill rotWithShape="1">
          <a:blip r:embed="rId7"/>
          <a:srcRect l="13500" t="-465" r="19102" b="3711"/>
          <a:stretch/>
        </p:blipFill>
        <p:spPr>
          <a:xfrm rot="5400000">
            <a:off x="3931069" y="3816850"/>
            <a:ext cx="1066242" cy="1122699"/>
          </a:xfrm>
          <a:prstGeom prst="rect">
            <a:avLst/>
          </a:prstGeom>
        </p:spPr>
      </p:pic>
    </p:spTree>
    <p:extLst>
      <p:ext uri="{BB962C8B-B14F-4D97-AF65-F5344CB8AC3E}">
        <p14:creationId xmlns:p14="http://schemas.microsoft.com/office/powerpoint/2010/main" val="34309724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6858000" cy="1170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5" name="Rectangle 14"/>
          <p:cNvSpPr/>
          <p:nvPr/>
        </p:nvSpPr>
        <p:spPr>
          <a:xfrm>
            <a:off x="0" y="119758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cxnSp>
        <p:nvCxnSpPr>
          <p:cNvPr id="16" name="Straight Connector 15"/>
          <p:cNvCxnSpPr/>
          <p:nvPr/>
        </p:nvCxnSpPr>
        <p:spPr>
          <a:xfrm flipV="1">
            <a:off x="-4316" y="1170000"/>
            <a:ext cx="6862316" cy="16891"/>
          </a:xfrm>
          <a:prstGeom prst="line">
            <a:avLst/>
          </a:prstGeom>
          <a:ln w="889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24"/>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4688296" y="264826"/>
            <a:ext cx="1738918" cy="640349"/>
          </a:xfrm>
          <a:prstGeom prst="rect">
            <a:avLst/>
          </a:prstGeom>
        </p:spPr>
      </p:pic>
      <p:sp>
        <p:nvSpPr>
          <p:cNvPr id="9" name="TextBox 8"/>
          <p:cNvSpPr txBox="1"/>
          <p:nvPr/>
        </p:nvSpPr>
        <p:spPr>
          <a:xfrm>
            <a:off x="281456" y="564488"/>
            <a:ext cx="4601496" cy="1015663"/>
          </a:xfrm>
          <a:prstGeom prst="rect">
            <a:avLst/>
          </a:prstGeom>
          <a:noFill/>
        </p:spPr>
        <p:txBody>
          <a:bodyPr wrap="square" rtlCol="0">
            <a:spAutoFit/>
          </a:bodyPr>
          <a:lstStyle/>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20" name="TextBox 19"/>
          <p:cNvSpPr txBox="1"/>
          <p:nvPr/>
        </p:nvSpPr>
        <p:spPr>
          <a:xfrm>
            <a:off x="281456" y="546811"/>
            <a:ext cx="4601496" cy="1015663"/>
          </a:xfrm>
          <a:prstGeom prst="rect">
            <a:avLst/>
          </a:prstGeom>
          <a:noFill/>
        </p:spPr>
        <p:txBody>
          <a:bodyPr wrap="square" lIns="91440" tIns="45720" rIns="91440" bIns="45720" rtlCol="0" anchor="t">
            <a:spAutoFit/>
          </a:bodyPr>
          <a:lstStyle/>
          <a:p>
            <a:r>
              <a:rPr lang="en-GB" sz="2000">
                <a:solidFill>
                  <a:schemeClr val="bg1"/>
                </a:solidFill>
                <a:latin typeface="Century Gothic"/>
              </a:rPr>
              <a:t>Behaviour Points</a:t>
            </a:r>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3" name="Control 1"/>
          <p:cNvSpPr>
            <a:spLocks noChangeArrowheads="1" noChangeShapeType="1"/>
          </p:cNvSpPr>
          <p:nvPr/>
        </p:nvSpPr>
        <p:spPr bwMode="auto">
          <a:xfrm>
            <a:off x="1006475" y="14862334"/>
            <a:ext cx="3570308" cy="2067590"/>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21" name="TextBox 20">
            <a:extLst>
              <a:ext uri="{FF2B5EF4-FFF2-40B4-BE49-F238E27FC236}">
                <a16:creationId xmlns:a16="http://schemas.microsoft.com/office/drawing/2014/main" id="{EE4B2C46-A69A-42FA-A502-9F4E9E5CFE98}"/>
              </a:ext>
            </a:extLst>
          </p:cNvPr>
          <p:cNvSpPr txBox="1"/>
          <p:nvPr/>
        </p:nvSpPr>
        <p:spPr>
          <a:xfrm>
            <a:off x="282402" y="1716811"/>
            <a:ext cx="6316628" cy="5460982"/>
          </a:xfrm>
          <a:prstGeom prst="rect">
            <a:avLst/>
          </a:prstGeom>
          <a:noFill/>
        </p:spPr>
        <p:txBody>
          <a:bodyPr wrap="square" lIns="91440" tIns="45720" rIns="91440" bIns="45720" numCol="1" spcCol="180000" rtlCol="0" anchor="t">
            <a:spAutoFit/>
          </a:bodyPr>
          <a:lstStyle/>
          <a:p>
            <a:r>
              <a:rPr lang="en-GB"/>
              <a:t>Promoting Positive Behaviour</a:t>
            </a:r>
            <a:endParaRPr lang="en-US"/>
          </a:p>
          <a:p>
            <a:r>
              <a:rPr lang="en-GB" sz="1200" kern="1400">
                <a:solidFill>
                  <a:srgbClr val="000000"/>
                </a:solidFill>
                <a:ea typeface="+mn-lt"/>
                <a:cs typeface="+mn-lt"/>
              </a:rPr>
              <a:t>At The Duston School, our goal is not to sanction pupils - we want to make that clear. Our focus is on creating a strong culture of achievement where positive behaviour and effort are consistently recognised and rewarded through our house points system.</a:t>
            </a:r>
            <a:endParaRPr lang="en-GB">
              <a:ea typeface="+mn-lt"/>
              <a:cs typeface="+mn-lt"/>
            </a:endParaRPr>
          </a:p>
          <a:p>
            <a:endParaRPr lang="en-GB" sz="1200" kern="1400">
              <a:solidFill>
                <a:srgbClr val="000000"/>
              </a:solidFill>
              <a:ea typeface="+mn-lt"/>
              <a:cs typeface="+mn-lt"/>
            </a:endParaRPr>
          </a:p>
          <a:p>
            <a:r>
              <a:rPr lang="en-GB" sz="1200" kern="1400">
                <a:solidFill>
                  <a:srgbClr val="000000"/>
                </a:solidFill>
                <a:ea typeface="+mn-lt"/>
                <a:cs typeface="+mn-lt"/>
              </a:rPr>
              <a:t>We believe that pupils are capable of managing their own behaviour and making the right choices. By following simple expectations, such as being respectful, completing homework, staying focused in lessons, wearing the correct uniform, and arriving on time, pupils can avoid sanctions entirely.</a:t>
            </a:r>
            <a:endParaRPr lang="en-GB">
              <a:solidFill>
                <a:srgbClr val="000000"/>
              </a:solidFill>
              <a:ea typeface="+mn-lt"/>
              <a:cs typeface="+mn-lt"/>
            </a:endParaRPr>
          </a:p>
          <a:p>
            <a:endParaRPr lang="en-GB" sz="1200" kern="1400">
              <a:solidFill>
                <a:srgbClr val="000000"/>
              </a:solidFill>
              <a:ea typeface="+mn-lt"/>
              <a:cs typeface="+mn-lt"/>
            </a:endParaRPr>
          </a:p>
          <a:p>
            <a:r>
              <a:rPr lang="en-GB" sz="1200" kern="1400">
                <a:solidFill>
                  <a:srgbClr val="000000"/>
                </a:solidFill>
                <a:ea typeface="+mn-lt"/>
                <a:cs typeface="+mn-lt"/>
              </a:rPr>
              <a:t>Our behaviour system is designed to be straightforward and fair. Detentions are only issued when necessary, and when they are, the pupil is always given a clean slate the following day. We believe in second chances and the importance of moving forward positively.</a:t>
            </a:r>
            <a:endParaRPr lang="en-GB">
              <a:ea typeface="Calibri"/>
              <a:cs typeface="Calibri"/>
            </a:endParaRPr>
          </a:p>
          <a:p>
            <a:pPr>
              <a:lnSpc>
                <a:spcPct val="119000"/>
              </a:lnSpc>
              <a:spcAft>
                <a:spcPts val="600"/>
              </a:spcAft>
            </a:pPr>
            <a:endParaRPr lang="en-GB" sz="1200" kern="1400">
              <a:solidFill>
                <a:srgbClr val="000000"/>
              </a:solidFill>
              <a:ea typeface="Calibri"/>
              <a:cs typeface="Calibri"/>
            </a:endParaRPr>
          </a:p>
          <a:p>
            <a:pPr>
              <a:lnSpc>
                <a:spcPct val="119000"/>
              </a:lnSpc>
              <a:spcAft>
                <a:spcPts val="600"/>
              </a:spcAft>
            </a:pPr>
            <a:r>
              <a:rPr lang="en-GB" sz="1200" kern="1400">
                <a:solidFill>
                  <a:srgbClr val="000000"/>
                </a:solidFill>
              </a:rPr>
              <a:t>If a pupil misbehaves a behaviour point (BP) is issued on Class Charts by the member of staff:</a:t>
            </a:r>
            <a:endParaRPr lang="en-GB" sz="1200" kern="1400">
              <a:solidFill>
                <a:srgbClr val="000000"/>
              </a:solidFill>
              <a:ea typeface="Calibri"/>
              <a:cs typeface="Calibri"/>
            </a:endParaRPr>
          </a:p>
          <a:p>
            <a:pPr>
              <a:lnSpc>
                <a:spcPct val="119000"/>
              </a:lnSpc>
              <a:spcAft>
                <a:spcPts val="600"/>
              </a:spcAft>
            </a:pPr>
            <a:r>
              <a:rPr lang="en-GB" sz="1200" kern="1400">
                <a:solidFill>
                  <a:srgbClr val="000000"/>
                </a:solidFill>
                <a:ea typeface="+mn-lt"/>
                <a:cs typeface="+mn-lt"/>
              </a:rPr>
              <a:t>• If a pupil receives a behaviour point that is their warning for the day </a:t>
            </a:r>
          </a:p>
          <a:p>
            <a:pPr>
              <a:lnSpc>
                <a:spcPct val="119000"/>
              </a:lnSpc>
              <a:spcAft>
                <a:spcPts val="600"/>
              </a:spcAft>
            </a:pPr>
            <a:r>
              <a:rPr lang="en-GB" sz="1200" kern="1400">
                <a:solidFill>
                  <a:srgbClr val="000000"/>
                </a:solidFill>
                <a:ea typeface="+mn-lt"/>
                <a:cs typeface="+mn-lt"/>
              </a:rPr>
              <a:t>• If a pupil receives 2 behaviour points or more in a day then they serve a 20-minute detention </a:t>
            </a:r>
            <a:endParaRPr lang="en-GB">
              <a:solidFill>
                <a:srgbClr val="000000"/>
              </a:solidFill>
              <a:ea typeface="+mn-lt"/>
              <a:cs typeface="+mn-lt"/>
            </a:endParaRPr>
          </a:p>
          <a:p>
            <a:pPr>
              <a:lnSpc>
                <a:spcPct val="119000"/>
              </a:lnSpc>
              <a:spcAft>
                <a:spcPts val="600"/>
              </a:spcAft>
            </a:pPr>
            <a:r>
              <a:rPr lang="en-GB" sz="1200" kern="1400">
                <a:solidFill>
                  <a:srgbClr val="000000"/>
                </a:solidFill>
                <a:ea typeface="+mn-lt"/>
                <a:cs typeface="+mn-lt"/>
              </a:rPr>
              <a:t>• If a pupil receives 3 behaviour points or more in a day then they serve a 40-minute detention </a:t>
            </a:r>
            <a:endParaRPr lang="en-GB">
              <a:solidFill>
                <a:srgbClr val="000000"/>
              </a:solidFill>
              <a:ea typeface="+mn-lt"/>
              <a:cs typeface="+mn-lt"/>
            </a:endParaRPr>
          </a:p>
          <a:p>
            <a:pPr>
              <a:lnSpc>
                <a:spcPct val="119000"/>
              </a:lnSpc>
              <a:spcAft>
                <a:spcPts val="600"/>
              </a:spcAft>
            </a:pPr>
            <a:r>
              <a:rPr lang="en-GB" sz="1200" kern="1400">
                <a:solidFill>
                  <a:srgbClr val="000000"/>
                </a:solidFill>
                <a:ea typeface="+mn-lt"/>
                <a:cs typeface="+mn-lt"/>
              </a:rPr>
              <a:t>• If a pupil receives 4 behaviour points or more in a day then they serve a 60-minute detention </a:t>
            </a:r>
            <a:endParaRPr lang="en-GB">
              <a:solidFill>
                <a:srgbClr val="000000"/>
              </a:solidFill>
              <a:ea typeface="+mn-lt"/>
              <a:cs typeface="+mn-lt"/>
            </a:endParaRPr>
          </a:p>
          <a:p>
            <a:pPr>
              <a:lnSpc>
                <a:spcPct val="119000"/>
              </a:lnSpc>
              <a:spcAft>
                <a:spcPts val="600"/>
              </a:spcAft>
            </a:pPr>
            <a:r>
              <a:rPr lang="en-GB" sz="1200" kern="1400">
                <a:solidFill>
                  <a:srgbClr val="000000"/>
                </a:solidFill>
                <a:ea typeface="+mn-lt"/>
                <a:cs typeface="+mn-lt"/>
              </a:rPr>
              <a:t>• If a pupil receives 4 or more behaviour points in a week they should go on report </a:t>
            </a:r>
            <a:endParaRPr lang="en-GB">
              <a:solidFill>
                <a:srgbClr val="000000"/>
              </a:solidFill>
              <a:ea typeface="+mn-lt"/>
              <a:cs typeface="+mn-lt"/>
            </a:endParaRPr>
          </a:p>
          <a:p>
            <a:pPr>
              <a:lnSpc>
                <a:spcPct val="119000"/>
              </a:lnSpc>
              <a:spcAft>
                <a:spcPts val="600"/>
              </a:spcAft>
            </a:pPr>
            <a:r>
              <a:rPr lang="en-GB" sz="1200" kern="1400">
                <a:solidFill>
                  <a:srgbClr val="000000"/>
                </a:solidFill>
                <a:ea typeface="+mn-lt"/>
                <a:cs typeface="+mn-lt"/>
              </a:rPr>
              <a:t>• If a pupil is in detention twice in a week they will also serve a 90-minute SLT detention</a:t>
            </a:r>
          </a:p>
          <a:p>
            <a:pPr>
              <a:lnSpc>
                <a:spcPct val="119000"/>
              </a:lnSpc>
              <a:spcAft>
                <a:spcPts val="600"/>
              </a:spcAft>
            </a:pPr>
            <a:endParaRPr lang="en-GB" sz="1200" kern="1400">
              <a:highlight>
                <a:srgbClr val="FFFF00"/>
              </a:highlight>
              <a:ea typeface="Calibri"/>
              <a:cs typeface="Calibri"/>
            </a:endParaRPr>
          </a:p>
        </p:txBody>
      </p:sp>
    </p:spTree>
    <p:extLst>
      <p:ext uri="{BB962C8B-B14F-4D97-AF65-F5344CB8AC3E}">
        <p14:creationId xmlns:p14="http://schemas.microsoft.com/office/powerpoint/2010/main" val="25171597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94F19-5AAD-B84E-5F85-10197B71EEAB}"/>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0378AFEE-E99F-9E33-B5C8-7D3291B3E729}"/>
              </a:ext>
            </a:extLst>
          </p:cNvPr>
          <p:cNvSpPr/>
          <p:nvPr/>
        </p:nvSpPr>
        <p:spPr>
          <a:xfrm>
            <a:off x="0" y="0"/>
            <a:ext cx="6858000" cy="1170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5" name="Rectangle 14">
            <a:extLst>
              <a:ext uri="{FF2B5EF4-FFF2-40B4-BE49-F238E27FC236}">
                <a16:creationId xmlns:a16="http://schemas.microsoft.com/office/drawing/2014/main" id="{8C9CFC1A-D262-6C33-63A2-663A47439B41}"/>
              </a:ext>
            </a:extLst>
          </p:cNvPr>
          <p:cNvSpPr/>
          <p:nvPr/>
        </p:nvSpPr>
        <p:spPr>
          <a:xfrm>
            <a:off x="0" y="119758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cxnSp>
        <p:nvCxnSpPr>
          <p:cNvPr id="16" name="Straight Connector 15">
            <a:extLst>
              <a:ext uri="{FF2B5EF4-FFF2-40B4-BE49-F238E27FC236}">
                <a16:creationId xmlns:a16="http://schemas.microsoft.com/office/drawing/2014/main" id="{24C8F8B3-07A1-1941-78EC-E700C928E3F3}"/>
              </a:ext>
            </a:extLst>
          </p:cNvPr>
          <p:cNvCxnSpPr/>
          <p:nvPr/>
        </p:nvCxnSpPr>
        <p:spPr>
          <a:xfrm flipV="1">
            <a:off x="-4316" y="1170000"/>
            <a:ext cx="6862316" cy="16891"/>
          </a:xfrm>
          <a:prstGeom prst="line">
            <a:avLst/>
          </a:prstGeom>
          <a:ln w="889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24">
            <a:extLst>
              <a:ext uri="{FF2B5EF4-FFF2-40B4-BE49-F238E27FC236}">
                <a16:creationId xmlns:a16="http://schemas.microsoft.com/office/drawing/2014/main" id="{C5F6DD4B-7999-2779-AEAF-C6E70A1022DB}"/>
              </a:ext>
            </a:extLst>
          </p:cNvPr>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4688296" y="264826"/>
            <a:ext cx="1738918" cy="640349"/>
          </a:xfrm>
          <a:prstGeom prst="rect">
            <a:avLst/>
          </a:prstGeom>
        </p:spPr>
      </p:pic>
      <p:sp>
        <p:nvSpPr>
          <p:cNvPr id="9" name="TextBox 8">
            <a:extLst>
              <a:ext uri="{FF2B5EF4-FFF2-40B4-BE49-F238E27FC236}">
                <a16:creationId xmlns:a16="http://schemas.microsoft.com/office/drawing/2014/main" id="{E584DCAE-C402-844B-30EA-DDCCFC51B887}"/>
              </a:ext>
            </a:extLst>
          </p:cNvPr>
          <p:cNvSpPr txBox="1"/>
          <p:nvPr/>
        </p:nvSpPr>
        <p:spPr>
          <a:xfrm>
            <a:off x="281456" y="564488"/>
            <a:ext cx="4601496" cy="1015663"/>
          </a:xfrm>
          <a:prstGeom prst="rect">
            <a:avLst/>
          </a:prstGeom>
          <a:noFill/>
        </p:spPr>
        <p:txBody>
          <a:bodyPr wrap="square" rtlCol="0">
            <a:spAutoFit/>
          </a:bodyPr>
          <a:lstStyle/>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20" name="TextBox 19">
            <a:extLst>
              <a:ext uri="{FF2B5EF4-FFF2-40B4-BE49-F238E27FC236}">
                <a16:creationId xmlns:a16="http://schemas.microsoft.com/office/drawing/2014/main" id="{8153868E-EF47-CC7B-192B-843F83537FE0}"/>
              </a:ext>
            </a:extLst>
          </p:cNvPr>
          <p:cNvSpPr txBox="1"/>
          <p:nvPr/>
        </p:nvSpPr>
        <p:spPr>
          <a:xfrm>
            <a:off x="281456" y="546811"/>
            <a:ext cx="4601496" cy="1015663"/>
          </a:xfrm>
          <a:prstGeom prst="rect">
            <a:avLst/>
          </a:prstGeom>
          <a:noFill/>
        </p:spPr>
        <p:txBody>
          <a:bodyPr wrap="square" lIns="91440" tIns="45720" rIns="91440" bIns="45720" rtlCol="0" anchor="t">
            <a:spAutoFit/>
          </a:bodyPr>
          <a:lstStyle/>
          <a:p>
            <a:r>
              <a:rPr lang="en-GB" sz="2000">
                <a:solidFill>
                  <a:schemeClr val="bg1"/>
                </a:solidFill>
                <a:latin typeface="Century Gothic"/>
              </a:rPr>
              <a:t>Behaviour Points</a:t>
            </a:r>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3" name="Control 1">
            <a:extLst>
              <a:ext uri="{FF2B5EF4-FFF2-40B4-BE49-F238E27FC236}">
                <a16:creationId xmlns:a16="http://schemas.microsoft.com/office/drawing/2014/main" id="{FF075837-C7CD-DC77-1892-E8449600D44E}"/>
              </a:ext>
            </a:extLst>
          </p:cNvPr>
          <p:cNvSpPr>
            <a:spLocks noChangeArrowheads="1" noChangeShapeType="1"/>
          </p:cNvSpPr>
          <p:nvPr/>
        </p:nvSpPr>
        <p:spPr bwMode="auto">
          <a:xfrm>
            <a:off x="1006475" y="14862334"/>
            <a:ext cx="3570308" cy="2067590"/>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21" name="TextBox 20">
            <a:extLst>
              <a:ext uri="{FF2B5EF4-FFF2-40B4-BE49-F238E27FC236}">
                <a16:creationId xmlns:a16="http://schemas.microsoft.com/office/drawing/2014/main" id="{BFB9B9EA-1C6A-045F-CF9A-B82A28107F84}"/>
              </a:ext>
            </a:extLst>
          </p:cNvPr>
          <p:cNvSpPr txBox="1"/>
          <p:nvPr/>
        </p:nvSpPr>
        <p:spPr>
          <a:xfrm>
            <a:off x="282402" y="1716811"/>
            <a:ext cx="6316628" cy="3067828"/>
          </a:xfrm>
          <a:prstGeom prst="rect">
            <a:avLst/>
          </a:prstGeom>
          <a:noFill/>
        </p:spPr>
        <p:txBody>
          <a:bodyPr wrap="square" lIns="91440" tIns="45720" rIns="91440" bIns="45720" numCol="1" spcCol="180000" rtlCol="0" anchor="t">
            <a:spAutoFit/>
          </a:bodyPr>
          <a:lstStyle/>
          <a:p>
            <a:endParaRPr lang="en-GB" sz="1200" kern="1400"/>
          </a:p>
          <a:p>
            <a:endParaRPr lang="en-GB" sz="1200" kern="1400"/>
          </a:p>
          <a:p>
            <a:endParaRPr lang="en-GB" sz="1200" kern="1400"/>
          </a:p>
          <a:p>
            <a:endParaRPr lang="en-GB" sz="1200" kern="1400"/>
          </a:p>
          <a:p>
            <a:r>
              <a:rPr lang="en-GB" sz="1200" kern="1400"/>
              <a:t>Behaviour</a:t>
            </a:r>
            <a:r>
              <a:rPr lang="en-GB" sz="1200" kern="1400">
                <a:ea typeface="+mn-lt"/>
                <a:cs typeface="+mn-lt"/>
              </a:rPr>
              <a:t> points link to our classroom code of conduct and can also be issued for poor behavioural choices in the corridors, toilets and at break or lunchtime.</a:t>
            </a:r>
            <a:endParaRPr lang="en-GB" sz="1200">
              <a:ea typeface="+mn-lt"/>
              <a:cs typeface="+mn-lt"/>
            </a:endParaRPr>
          </a:p>
          <a:p>
            <a:endParaRPr lang="en-GB" sz="1200" kern="1400">
              <a:ea typeface="+mn-lt"/>
              <a:cs typeface="+mn-lt"/>
            </a:endParaRPr>
          </a:p>
          <a:p>
            <a:endParaRPr lang="en-GB" sz="1200" kern="1400">
              <a:ea typeface="+mn-lt"/>
              <a:cs typeface="+mn-lt"/>
            </a:endParaRPr>
          </a:p>
          <a:p>
            <a:r>
              <a:rPr lang="en-GB" sz="1200" kern="1400">
                <a:ea typeface="+mn-lt"/>
                <a:cs typeface="+mn-lt"/>
              </a:rPr>
              <a:t> The classroom code of conduct looks as follows:</a:t>
            </a:r>
            <a:endParaRPr lang="en-GB" sz="1200">
              <a:ea typeface="Calibri"/>
              <a:cs typeface="Calibri"/>
            </a:endParaRPr>
          </a:p>
          <a:p>
            <a:endParaRPr lang="en-GB" sz="1200" kern="1400">
              <a:ea typeface="Calibri"/>
              <a:cs typeface="Calibri"/>
            </a:endParaRPr>
          </a:p>
          <a:p>
            <a:endParaRPr lang="en-GB" sz="1200" kern="1400">
              <a:ea typeface="Calibri"/>
              <a:cs typeface="Calibri"/>
            </a:endParaRPr>
          </a:p>
          <a:p>
            <a:endParaRPr lang="en-GB" sz="1200" kern="1400">
              <a:ea typeface="Calibri"/>
              <a:cs typeface="Calibri"/>
            </a:endParaRPr>
          </a:p>
          <a:p>
            <a:endParaRPr lang="en-GB" sz="1200" kern="1400">
              <a:ea typeface="Calibri"/>
              <a:cs typeface="Calibri"/>
            </a:endParaRPr>
          </a:p>
          <a:p>
            <a:endParaRPr lang="en-GB" sz="1200" kern="1400">
              <a:ea typeface="Calibri"/>
              <a:cs typeface="Calibri"/>
            </a:endParaRPr>
          </a:p>
          <a:p>
            <a:endParaRPr lang="en-GB" sz="1200" kern="1400">
              <a:ea typeface="Calibri"/>
              <a:cs typeface="Calibri"/>
            </a:endParaRPr>
          </a:p>
          <a:p>
            <a:pPr>
              <a:lnSpc>
                <a:spcPct val="119000"/>
              </a:lnSpc>
              <a:spcAft>
                <a:spcPts val="600"/>
              </a:spcAft>
            </a:pPr>
            <a:endParaRPr lang="en-GB" sz="1200" kern="1400">
              <a:ea typeface="Calibri"/>
              <a:cs typeface="Calibri"/>
            </a:endParaRPr>
          </a:p>
        </p:txBody>
      </p:sp>
      <p:pic>
        <p:nvPicPr>
          <p:cNvPr id="5" name="Picture 4" descr="A blue and white rectangular object with white text&#10;&#10;AI-generated content may be incorrect.">
            <a:extLst>
              <a:ext uri="{FF2B5EF4-FFF2-40B4-BE49-F238E27FC236}">
                <a16:creationId xmlns:a16="http://schemas.microsoft.com/office/drawing/2014/main" id="{886377AA-6676-79DE-8366-A2EAEB1652F7}"/>
              </a:ext>
            </a:extLst>
          </p:cNvPr>
          <p:cNvPicPr>
            <a:picLocks noChangeAspect="1"/>
          </p:cNvPicPr>
          <p:nvPr/>
        </p:nvPicPr>
        <p:blipFill>
          <a:blip r:embed="rId3"/>
          <a:stretch>
            <a:fillRect/>
          </a:stretch>
        </p:blipFill>
        <p:spPr>
          <a:xfrm>
            <a:off x="112568" y="4215174"/>
            <a:ext cx="6312478" cy="3328699"/>
          </a:xfrm>
          <a:prstGeom prst="rect">
            <a:avLst/>
          </a:prstGeom>
        </p:spPr>
      </p:pic>
    </p:spTree>
    <p:extLst>
      <p:ext uri="{BB962C8B-B14F-4D97-AF65-F5344CB8AC3E}">
        <p14:creationId xmlns:p14="http://schemas.microsoft.com/office/powerpoint/2010/main" val="7239300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6858000" cy="1170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5" name="Rectangle 14"/>
          <p:cNvSpPr/>
          <p:nvPr/>
        </p:nvSpPr>
        <p:spPr>
          <a:xfrm>
            <a:off x="0" y="119758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cxnSp>
        <p:nvCxnSpPr>
          <p:cNvPr id="16" name="Straight Connector 15"/>
          <p:cNvCxnSpPr/>
          <p:nvPr/>
        </p:nvCxnSpPr>
        <p:spPr>
          <a:xfrm flipV="1">
            <a:off x="-4316" y="1170000"/>
            <a:ext cx="6862316" cy="16891"/>
          </a:xfrm>
          <a:prstGeom prst="line">
            <a:avLst/>
          </a:prstGeom>
          <a:ln w="889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24"/>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4688296" y="264826"/>
            <a:ext cx="1738918" cy="640349"/>
          </a:xfrm>
          <a:prstGeom prst="rect">
            <a:avLst/>
          </a:prstGeom>
        </p:spPr>
      </p:pic>
      <p:sp>
        <p:nvSpPr>
          <p:cNvPr id="9" name="TextBox 8"/>
          <p:cNvSpPr txBox="1"/>
          <p:nvPr/>
        </p:nvSpPr>
        <p:spPr>
          <a:xfrm>
            <a:off x="281456" y="564488"/>
            <a:ext cx="4601496" cy="1015663"/>
          </a:xfrm>
          <a:prstGeom prst="rect">
            <a:avLst/>
          </a:prstGeom>
          <a:noFill/>
        </p:spPr>
        <p:txBody>
          <a:bodyPr wrap="square" rtlCol="0">
            <a:spAutoFit/>
          </a:bodyPr>
          <a:lstStyle/>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19" name="TextBox 18"/>
          <p:cNvSpPr txBox="1"/>
          <p:nvPr/>
        </p:nvSpPr>
        <p:spPr>
          <a:xfrm>
            <a:off x="205919" y="1508585"/>
            <a:ext cx="6441846" cy="8350491"/>
          </a:xfrm>
          <a:prstGeom prst="rect">
            <a:avLst/>
          </a:prstGeom>
          <a:noFill/>
        </p:spPr>
        <p:txBody>
          <a:bodyPr wrap="square" lIns="91440" tIns="45720" rIns="91440" bIns="45720" numCol="1" spcCol="180000" rtlCol="0" anchor="t">
            <a:spAutoFit/>
          </a:bodyPr>
          <a:lstStyle/>
          <a:p>
            <a:r>
              <a:rPr lang="en-US"/>
              <a:t>Supporting Individual Needs</a:t>
            </a:r>
          </a:p>
          <a:p>
            <a:r>
              <a:rPr lang="en-US" sz="1200" kern="1400">
                <a:ea typeface="+mn-lt"/>
                <a:cs typeface="+mn-lt"/>
              </a:rPr>
              <a:t>Our core  values of resilience, respect, and aspiration are promoted for all pupils. Our vision is to provide inclusive education wherever possible within the standard school provision. This includes a consistent teaching framework that incorporates challenge, support, and high-quality lesson delivery.</a:t>
            </a:r>
            <a:endParaRPr lang="en-US">
              <a:ea typeface="+mn-lt"/>
              <a:cs typeface="+mn-lt"/>
            </a:endParaRPr>
          </a:p>
          <a:p>
            <a:endParaRPr lang="en-US" sz="1200" kern="1400">
              <a:ea typeface="+mn-lt"/>
              <a:cs typeface="+mn-lt"/>
            </a:endParaRPr>
          </a:p>
          <a:p>
            <a:r>
              <a:rPr lang="en-US" sz="1200" kern="1400">
                <a:ea typeface="+mn-lt"/>
                <a:cs typeface="+mn-lt"/>
              </a:rPr>
              <a:t>Additional support is offered under the guidance of class teachers, subject faculties, form tutors, and in partnership with you at home. Our </a:t>
            </a:r>
            <a:r>
              <a:rPr lang="en-US" sz="1200" b="1" kern="1400">
                <a:ea typeface="+mn-lt"/>
                <a:cs typeface="+mn-lt"/>
              </a:rPr>
              <a:t>Pupil Care provision</a:t>
            </a:r>
            <a:r>
              <a:rPr lang="en-US" sz="1200" kern="1400">
                <a:ea typeface="+mn-lt"/>
                <a:cs typeface="+mn-lt"/>
              </a:rPr>
              <a:t>, including the </a:t>
            </a:r>
            <a:r>
              <a:rPr lang="en-US" sz="1200" b="1" kern="1400">
                <a:ea typeface="+mn-lt"/>
                <a:cs typeface="+mn-lt"/>
              </a:rPr>
              <a:t>Positive Impact Centre (PIC)</a:t>
            </a:r>
            <a:r>
              <a:rPr lang="en-US" sz="1200" kern="1400">
                <a:ea typeface="+mn-lt"/>
                <a:cs typeface="+mn-lt"/>
              </a:rPr>
              <a:t>, offers targeted support in a number of areas such as:</a:t>
            </a:r>
            <a:endParaRPr lang="en-GB"/>
          </a:p>
          <a:p>
            <a:pPr marL="285750" indent="-285750">
              <a:buFont typeface="Arial"/>
              <a:buChar char="•"/>
            </a:pPr>
            <a:r>
              <a:rPr lang="en-US" sz="1200" kern="1400">
                <a:ea typeface="+mn-lt"/>
                <a:cs typeface="+mn-lt"/>
              </a:rPr>
              <a:t>Self-esteem development</a:t>
            </a:r>
            <a:endParaRPr lang="en-GB">
              <a:ea typeface="Calibri" panose="020F0502020204030204"/>
              <a:cs typeface="Calibri" panose="020F0502020204030204"/>
            </a:endParaRPr>
          </a:p>
          <a:p>
            <a:pPr marL="285750" indent="-285750">
              <a:buFont typeface="Arial"/>
              <a:buChar char="•"/>
            </a:pPr>
            <a:r>
              <a:rPr lang="en-US" sz="1200" kern="1400">
                <a:ea typeface="+mn-lt"/>
                <a:cs typeface="+mn-lt"/>
              </a:rPr>
              <a:t>Protective </a:t>
            </a:r>
            <a:r>
              <a:rPr lang="en-US" sz="1200" kern="1400" err="1">
                <a:ea typeface="+mn-lt"/>
                <a:cs typeface="+mn-lt"/>
              </a:rPr>
              <a:t>behaviours</a:t>
            </a:r>
            <a:endParaRPr lang="en-US">
              <a:ea typeface="+mn-lt"/>
              <a:cs typeface="+mn-lt"/>
            </a:endParaRPr>
          </a:p>
          <a:p>
            <a:pPr marL="285750" indent="-285750">
              <a:buFont typeface="Arial"/>
              <a:buChar char="•"/>
            </a:pPr>
            <a:r>
              <a:rPr lang="en-US" sz="1200" kern="1400">
                <a:ea typeface="+mn-lt"/>
                <a:cs typeface="+mn-lt"/>
              </a:rPr>
              <a:t>Anger management</a:t>
            </a:r>
            <a:endParaRPr lang="en-US">
              <a:ea typeface="+mn-lt"/>
              <a:cs typeface="+mn-lt"/>
            </a:endParaRPr>
          </a:p>
          <a:p>
            <a:pPr marL="285750" indent="-285750">
              <a:buFont typeface="Arial"/>
              <a:buChar char="•"/>
            </a:pPr>
            <a:r>
              <a:rPr lang="en-US" sz="1200" kern="1400">
                <a:ea typeface="+mn-lt"/>
                <a:cs typeface="+mn-lt"/>
              </a:rPr>
              <a:t>Alternative provision</a:t>
            </a:r>
            <a:endParaRPr lang="en-US">
              <a:ea typeface="+mn-lt"/>
              <a:cs typeface="+mn-lt"/>
            </a:endParaRPr>
          </a:p>
          <a:p>
            <a:pPr marL="285750" indent="-285750">
              <a:buFont typeface="Arial"/>
              <a:buChar char="•"/>
            </a:pPr>
            <a:r>
              <a:rPr lang="en-US" sz="1200" kern="1400">
                <a:ea typeface="+mn-lt"/>
                <a:cs typeface="+mn-lt"/>
              </a:rPr>
              <a:t>Literacy support</a:t>
            </a:r>
            <a:endParaRPr lang="en-GB">
              <a:ea typeface="Calibri" panose="020F0502020204030204"/>
              <a:cs typeface="Calibri" panose="020F0502020204030204"/>
            </a:endParaRPr>
          </a:p>
          <a:p>
            <a:pPr marL="285750" indent="-285750">
              <a:buFont typeface="Arial"/>
              <a:buChar char="•"/>
            </a:pPr>
            <a:r>
              <a:rPr lang="en-US" sz="1200" kern="1400">
                <a:ea typeface="+mn-lt"/>
                <a:cs typeface="+mn-lt"/>
              </a:rPr>
              <a:t>Dyslexia, dyspraxia, and speech and language interventions</a:t>
            </a:r>
            <a:endParaRPr lang="en-GB"/>
          </a:p>
          <a:p>
            <a:endParaRPr lang="en-US" sz="1200" kern="1400">
              <a:ea typeface="+mn-lt"/>
              <a:cs typeface="+mn-lt"/>
            </a:endParaRPr>
          </a:p>
          <a:p>
            <a:r>
              <a:rPr lang="en-US" sz="1200" kern="1400">
                <a:ea typeface="+mn-lt"/>
                <a:cs typeface="+mn-lt"/>
              </a:rPr>
              <a:t>In addition, our counselling, attendance, and safeguarding teams work collaboratively within the Pupil Care model to ensure comprehensive support for pupils’ wellbeing and development.</a:t>
            </a:r>
            <a:endParaRPr lang="en-US">
              <a:ea typeface="+mn-lt"/>
              <a:cs typeface="+mn-lt"/>
            </a:endParaRPr>
          </a:p>
          <a:p>
            <a:pPr>
              <a:lnSpc>
                <a:spcPct val="119000"/>
              </a:lnSpc>
              <a:spcAft>
                <a:spcPts val="600"/>
              </a:spcAft>
            </a:pPr>
            <a:endParaRPr lang="en-US" sz="1200" b="1" kern="1400">
              <a:ea typeface="Calibri"/>
              <a:cs typeface="Calibri"/>
            </a:endParaRPr>
          </a:p>
          <a:p>
            <a:r>
              <a:rPr lang="en-GB"/>
              <a:t>Special Educational Needs and Disabilities (SEND)</a:t>
            </a:r>
            <a:endParaRPr lang="en-GB">
              <a:solidFill>
                <a:srgbClr val="000000"/>
              </a:solidFill>
              <a:ea typeface="+mn-lt"/>
              <a:cs typeface="+mn-lt"/>
            </a:endParaRPr>
          </a:p>
          <a:p>
            <a:r>
              <a:rPr lang="en-GB" sz="1200" kern="1400">
                <a:solidFill>
                  <a:srgbClr val="000000"/>
                </a:solidFill>
                <a:ea typeface="+mn-lt"/>
                <a:cs typeface="+mn-lt"/>
              </a:rPr>
              <a:t>We are committed to valuing each pupil as an individual. We foster an inclusive ethos that combines high expectations with appropriate support to enable every learner to thrive. Our broad and balanced curriculum is adapted to meet individual needs, and we have robust systems in place for the early identification of any barriers to learning or participation.</a:t>
            </a:r>
            <a:endParaRPr lang="en-GB">
              <a:ea typeface="+mn-lt"/>
              <a:cs typeface="+mn-lt"/>
            </a:endParaRPr>
          </a:p>
          <a:p>
            <a:endParaRPr lang="en-GB" sz="1200" kern="1400">
              <a:solidFill>
                <a:srgbClr val="000000"/>
              </a:solidFill>
              <a:ea typeface="+mn-lt"/>
              <a:cs typeface="+mn-lt"/>
            </a:endParaRPr>
          </a:p>
          <a:p>
            <a:r>
              <a:rPr lang="en-GB" sz="1200" kern="1400">
                <a:solidFill>
                  <a:srgbClr val="000000"/>
                </a:solidFill>
                <a:ea typeface="+mn-lt"/>
                <a:cs typeface="+mn-lt"/>
              </a:rPr>
              <a:t>We believe that educational inclusion is about ensuring equal opportunities for all learners regardless of age, gender, ethnicity, background, or individual learning needs.</a:t>
            </a:r>
            <a:endParaRPr lang="en-GB">
              <a:ea typeface="Calibri" panose="020F0502020204030204"/>
              <a:cs typeface="Calibri" panose="020F0502020204030204"/>
            </a:endParaRPr>
          </a:p>
          <a:p>
            <a:endParaRPr lang="en-US">
              <a:highlight>
                <a:srgbClr val="FFFF00"/>
              </a:highlight>
              <a:ea typeface="Calibri"/>
              <a:cs typeface="Calibri"/>
            </a:endParaRPr>
          </a:p>
          <a:p>
            <a:r>
              <a:rPr lang="en-GB"/>
              <a:t>SEND Provision</a:t>
            </a:r>
            <a:endParaRPr lang="en-GB">
              <a:ea typeface="Calibri"/>
              <a:cs typeface="Calibri"/>
            </a:endParaRPr>
          </a:p>
          <a:p>
            <a:r>
              <a:rPr lang="en-GB" sz="1200" kern="1400">
                <a:solidFill>
                  <a:srgbClr val="000000"/>
                </a:solidFill>
                <a:ea typeface="+mn-lt"/>
                <a:cs typeface="+mn-lt"/>
              </a:rPr>
              <a:t>We currently provide additional or alternative support for a wide range of needs, including but not limited to:</a:t>
            </a:r>
            <a:endParaRPr lang="en-GB">
              <a:ea typeface="+mn-lt"/>
              <a:cs typeface="+mn-lt"/>
            </a:endParaRPr>
          </a:p>
          <a:p>
            <a:pPr marL="285750" indent="-285750">
              <a:buFont typeface="Arial"/>
              <a:buChar char="•"/>
            </a:pPr>
            <a:r>
              <a:rPr lang="en-GB" sz="1200" kern="1400">
                <a:solidFill>
                  <a:srgbClr val="000000"/>
                </a:solidFill>
                <a:ea typeface="+mn-lt"/>
                <a:cs typeface="+mn-lt"/>
              </a:rPr>
              <a:t>Communication and Interaction</a:t>
            </a:r>
            <a:br>
              <a:rPr lang="en-GB" sz="1200" kern="1400">
                <a:ea typeface="+mn-lt"/>
                <a:cs typeface="+mn-lt"/>
              </a:rPr>
            </a:br>
            <a:r>
              <a:rPr lang="en-GB" sz="1200" kern="1400">
                <a:solidFill>
                  <a:srgbClr val="000000"/>
                </a:solidFill>
                <a:ea typeface="+mn-lt"/>
                <a:cs typeface="+mn-lt"/>
              </a:rPr>
              <a:t> e.g. Autism Spectrum Disorder, Asperger’s Syndrome, speech and language difficulties</a:t>
            </a:r>
            <a:endParaRPr lang="en-GB">
              <a:ea typeface="+mn-lt"/>
              <a:cs typeface="+mn-lt"/>
            </a:endParaRPr>
          </a:p>
          <a:p>
            <a:pPr marL="285750" indent="-285750">
              <a:buFont typeface="Arial"/>
              <a:buChar char="•"/>
            </a:pPr>
            <a:r>
              <a:rPr lang="en-GB" sz="1200" kern="1400">
                <a:solidFill>
                  <a:srgbClr val="000000"/>
                </a:solidFill>
                <a:ea typeface="+mn-lt"/>
                <a:cs typeface="+mn-lt"/>
              </a:rPr>
              <a:t>Cognition and Learning</a:t>
            </a:r>
            <a:br>
              <a:rPr lang="en-GB" sz="1200" kern="1400">
                <a:ea typeface="+mn-lt"/>
                <a:cs typeface="+mn-lt"/>
              </a:rPr>
            </a:br>
            <a:r>
              <a:rPr lang="en-GB" sz="1200" kern="1400">
                <a:solidFill>
                  <a:srgbClr val="000000"/>
                </a:solidFill>
                <a:ea typeface="+mn-lt"/>
                <a:cs typeface="+mn-lt"/>
              </a:rPr>
              <a:t> e.g. Dyslexia, dyspraxia</a:t>
            </a:r>
            <a:endParaRPr lang="en-GB">
              <a:ea typeface="+mn-lt"/>
              <a:cs typeface="+mn-lt"/>
            </a:endParaRPr>
          </a:p>
          <a:p>
            <a:pPr marL="285750" indent="-285750">
              <a:buFont typeface="Arial"/>
              <a:buChar char="•"/>
            </a:pPr>
            <a:r>
              <a:rPr lang="en-GB" sz="1200" kern="1400">
                <a:solidFill>
                  <a:srgbClr val="000000"/>
                </a:solidFill>
                <a:ea typeface="+mn-lt"/>
                <a:cs typeface="+mn-lt"/>
              </a:rPr>
              <a:t>Social, Emotional and Mental Health (SEMH)</a:t>
            </a:r>
            <a:br>
              <a:rPr lang="en-GB" sz="1200" kern="1400">
                <a:ea typeface="+mn-lt"/>
                <a:cs typeface="+mn-lt"/>
              </a:rPr>
            </a:br>
            <a:r>
              <a:rPr lang="en-GB" sz="1200" kern="1400">
                <a:solidFill>
                  <a:srgbClr val="000000"/>
                </a:solidFill>
                <a:ea typeface="+mn-lt"/>
                <a:cs typeface="+mn-lt"/>
              </a:rPr>
              <a:t> e.g. Attention Deficit Hyperactivity Disorder (ADHD), anxiety, emotional regulation issues</a:t>
            </a:r>
            <a:endParaRPr lang="en-GB"/>
          </a:p>
          <a:p>
            <a:pPr marL="285750" indent="-285750">
              <a:buFont typeface="Arial"/>
              <a:buChar char="•"/>
            </a:pPr>
            <a:r>
              <a:rPr lang="en-GB" sz="1200" kern="1400">
                <a:solidFill>
                  <a:srgbClr val="000000"/>
                </a:solidFill>
                <a:ea typeface="+mn-lt"/>
                <a:cs typeface="+mn-lt"/>
              </a:rPr>
              <a:t>Sensory and/or Physical Needs</a:t>
            </a:r>
            <a:br>
              <a:rPr lang="en-GB" sz="1200" kern="1400">
                <a:ea typeface="+mn-lt"/>
                <a:cs typeface="+mn-lt"/>
              </a:rPr>
            </a:br>
            <a:r>
              <a:rPr lang="en-GB" sz="1200" kern="1400">
                <a:solidFill>
                  <a:srgbClr val="000000"/>
                </a:solidFill>
                <a:ea typeface="+mn-lt"/>
                <a:cs typeface="+mn-lt"/>
              </a:rPr>
              <a:t> e.g. Visual and hearing impairments, sensory processing difficulties, epilepsy</a:t>
            </a:r>
            <a:endParaRPr lang="en-GB">
              <a:ea typeface="+mn-lt"/>
              <a:cs typeface="+mn-lt"/>
            </a:endParaRPr>
          </a:p>
          <a:p>
            <a:pPr marL="285750" indent="-285750">
              <a:buFont typeface="Arial"/>
              <a:buChar char="•"/>
            </a:pPr>
            <a:r>
              <a:rPr lang="en-GB" sz="1200" kern="1400">
                <a:solidFill>
                  <a:srgbClr val="000000"/>
                </a:solidFill>
                <a:ea typeface="+mn-lt"/>
                <a:cs typeface="+mn-lt"/>
              </a:rPr>
              <a:t>Moderate, Severe, and Profound Learning Difficulties</a:t>
            </a:r>
            <a:br>
              <a:rPr lang="en-GB" sz="1200" kern="1400">
                <a:ea typeface="+mn-lt"/>
                <a:cs typeface="+mn-lt"/>
              </a:rPr>
            </a:br>
            <a:r>
              <a:rPr lang="en-GB" sz="1200" kern="1400">
                <a:solidFill>
                  <a:srgbClr val="000000"/>
                </a:solidFill>
                <a:ea typeface="+mn-lt"/>
                <a:cs typeface="+mn-lt"/>
              </a:rPr>
              <a:t> Including complex or multiple learning needs</a:t>
            </a:r>
            <a:endParaRPr lang="en-GB"/>
          </a:p>
        </p:txBody>
      </p:sp>
      <p:sp>
        <p:nvSpPr>
          <p:cNvPr id="20" name="TextBox 19"/>
          <p:cNvSpPr txBox="1"/>
          <p:nvPr/>
        </p:nvSpPr>
        <p:spPr>
          <a:xfrm>
            <a:off x="281456" y="546811"/>
            <a:ext cx="4601496" cy="707886"/>
          </a:xfrm>
          <a:prstGeom prst="rect">
            <a:avLst/>
          </a:prstGeom>
          <a:noFill/>
        </p:spPr>
        <p:txBody>
          <a:bodyPr wrap="square" lIns="91440" tIns="45720" rIns="91440" bIns="45720" rtlCol="0" anchor="t">
            <a:spAutoFit/>
          </a:bodyPr>
          <a:lstStyle/>
          <a:p>
            <a:r>
              <a:rPr lang="en-GB" sz="2000" dirty="0">
                <a:solidFill>
                  <a:schemeClr val="bg1"/>
                </a:solidFill>
                <a:latin typeface="Century Gothic"/>
              </a:rPr>
              <a:t>Inclusion</a:t>
            </a:r>
          </a:p>
          <a:p>
            <a:endParaRPr lang="en-GB" sz="2000" dirty="0">
              <a:solidFill>
                <a:schemeClr val="bg1"/>
              </a:solidFill>
              <a:latin typeface="Century Gothic" panose="020B0502020202020204" pitchFamily="34" charset="0"/>
            </a:endParaRPr>
          </a:p>
        </p:txBody>
      </p:sp>
      <p:sp>
        <p:nvSpPr>
          <p:cNvPr id="3" name="Control 1"/>
          <p:cNvSpPr>
            <a:spLocks noChangeArrowheads="1" noChangeShapeType="1"/>
          </p:cNvSpPr>
          <p:nvPr/>
        </p:nvSpPr>
        <p:spPr bwMode="auto">
          <a:xfrm>
            <a:off x="1006475" y="14862334"/>
            <a:ext cx="3570308" cy="2067590"/>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0" tIns="0" rIns="0" bIns="0" numCol="1" anchor="t" anchorCtr="0" compatLnSpc="1">
            <a:prstTxWarp prst="textNoShape">
              <a:avLst/>
            </a:prstTxWarp>
          </a:bodyPr>
          <a:lstStyle/>
          <a:p>
            <a:endParaRPr lang="en-GB"/>
          </a:p>
        </p:txBody>
      </p:sp>
    </p:spTree>
    <p:extLst>
      <p:ext uri="{BB962C8B-B14F-4D97-AF65-F5344CB8AC3E}">
        <p14:creationId xmlns:p14="http://schemas.microsoft.com/office/powerpoint/2010/main" val="39754156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6858000" cy="1170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5" name="Rectangle 14"/>
          <p:cNvSpPr/>
          <p:nvPr/>
        </p:nvSpPr>
        <p:spPr>
          <a:xfrm>
            <a:off x="0" y="119758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cxnSp>
        <p:nvCxnSpPr>
          <p:cNvPr id="16" name="Straight Connector 15"/>
          <p:cNvCxnSpPr/>
          <p:nvPr/>
        </p:nvCxnSpPr>
        <p:spPr>
          <a:xfrm flipV="1">
            <a:off x="-4316" y="1170000"/>
            <a:ext cx="6862316" cy="16891"/>
          </a:xfrm>
          <a:prstGeom prst="line">
            <a:avLst/>
          </a:prstGeom>
          <a:ln w="889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24"/>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4688296" y="264826"/>
            <a:ext cx="1738918" cy="640349"/>
          </a:xfrm>
          <a:prstGeom prst="rect">
            <a:avLst/>
          </a:prstGeom>
        </p:spPr>
      </p:pic>
      <p:sp>
        <p:nvSpPr>
          <p:cNvPr id="9" name="TextBox 8"/>
          <p:cNvSpPr txBox="1"/>
          <p:nvPr/>
        </p:nvSpPr>
        <p:spPr>
          <a:xfrm>
            <a:off x="281456" y="564488"/>
            <a:ext cx="4601496" cy="1015663"/>
          </a:xfrm>
          <a:prstGeom prst="rect">
            <a:avLst/>
          </a:prstGeom>
          <a:noFill/>
        </p:spPr>
        <p:txBody>
          <a:bodyPr wrap="square" rtlCol="0">
            <a:spAutoFit/>
          </a:bodyPr>
          <a:lstStyle/>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19" name="TextBox 18"/>
          <p:cNvSpPr txBox="1"/>
          <p:nvPr/>
        </p:nvSpPr>
        <p:spPr>
          <a:xfrm>
            <a:off x="205919" y="1597828"/>
            <a:ext cx="6441846" cy="7407477"/>
          </a:xfrm>
          <a:prstGeom prst="rect">
            <a:avLst/>
          </a:prstGeom>
          <a:noFill/>
        </p:spPr>
        <p:txBody>
          <a:bodyPr wrap="square" lIns="91440" tIns="45720" rIns="91440" bIns="45720" numCol="1" spcCol="180000" rtlCol="0" anchor="t">
            <a:spAutoFit/>
          </a:bodyPr>
          <a:lstStyle/>
          <a:p>
            <a:r>
              <a:rPr lang="en-GB" dirty="0"/>
              <a:t>Identifying When Your Child Needs Additional Support</a:t>
            </a:r>
            <a:endParaRPr lang="en-US" dirty="0"/>
          </a:p>
          <a:p>
            <a:r>
              <a:rPr lang="en-GB" sz="1200" kern="1400" dirty="0">
                <a:solidFill>
                  <a:srgbClr val="000000"/>
                </a:solidFill>
                <a:ea typeface="+mn-lt"/>
                <a:cs typeface="+mn-lt"/>
              </a:rPr>
              <a:t>When your child joins us, we gather information from a variety of sources to help us understand their needs:</a:t>
            </a:r>
            <a:endParaRPr lang="en-GB" dirty="0">
              <a:ea typeface="+mn-lt"/>
              <a:cs typeface="+mn-lt"/>
            </a:endParaRPr>
          </a:p>
          <a:p>
            <a:pPr marL="285750" indent="-285750">
              <a:buFont typeface="Arial"/>
              <a:buChar char="•"/>
            </a:pPr>
            <a:r>
              <a:rPr lang="en-GB" sz="1200" kern="1400" dirty="0">
                <a:solidFill>
                  <a:srgbClr val="000000"/>
                </a:solidFill>
                <a:ea typeface="+mn-lt"/>
                <a:cs typeface="+mn-lt"/>
              </a:rPr>
              <a:t>Reports from primary school teachers, Key Stage 2 results and pupil data files.</a:t>
            </a:r>
            <a:endParaRPr lang="en-GB" dirty="0">
              <a:ea typeface="+mn-lt"/>
              <a:cs typeface="+mn-lt"/>
            </a:endParaRPr>
          </a:p>
          <a:p>
            <a:pPr marL="285750" indent="-285750">
              <a:buFont typeface="Arial"/>
              <a:buChar char="•"/>
            </a:pPr>
            <a:r>
              <a:rPr lang="en-GB" sz="1200" kern="1400" dirty="0">
                <a:solidFill>
                  <a:srgbClr val="000000"/>
                </a:solidFill>
                <a:ea typeface="+mn-lt"/>
                <a:cs typeface="+mn-lt"/>
              </a:rPr>
              <a:t>Baseline assessments and other initial tests conducted during Year 7 and the transition period.</a:t>
            </a:r>
            <a:endParaRPr lang="en-GB" dirty="0"/>
          </a:p>
          <a:p>
            <a:pPr marL="285750" indent="-285750">
              <a:buFont typeface="Arial"/>
              <a:buChar char="•"/>
            </a:pPr>
            <a:r>
              <a:rPr lang="en-GB" sz="1200" kern="1400" dirty="0">
                <a:solidFill>
                  <a:srgbClr val="000000"/>
                </a:solidFill>
                <a:ea typeface="+mn-lt"/>
                <a:cs typeface="+mn-lt"/>
              </a:rPr>
              <a:t>Information provided by parents/carers through the application form and data records.</a:t>
            </a:r>
            <a:endParaRPr lang="en-GB" dirty="0"/>
          </a:p>
          <a:p>
            <a:pPr marL="285750" indent="-285750">
              <a:buFont typeface="Arial"/>
              <a:buChar char="•"/>
            </a:pPr>
            <a:r>
              <a:rPr lang="en-GB" sz="1200" kern="1400" dirty="0">
                <a:solidFill>
                  <a:srgbClr val="000000"/>
                </a:solidFill>
                <a:ea typeface="+mn-lt"/>
                <a:cs typeface="+mn-lt"/>
              </a:rPr>
              <a:t>Observations and comments from subject teachers during the first term.</a:t>
            </a:r>
            <a:endParaRPr lang="en-GB" dirty="0">
              <a:ea typeface="+mn-lt"/>
              <a:cs typeface="+mn-lt"/>
            </a:endParaRPr>
          </a:p>
          <a:p>
            <a:pPr marL="285750" indent="-285750">
              <a:buFont typeface="Arial"/>
              <a:buChar char="•"/>
            </a:pPr>
            <a:r>
              <a:rPr lang="en-GB" sz="1200" kern="1400" dirty="0">
                <a:solidFill>
                  <a:srgbClr val="000000"/>
                </a:solidFill>
                <a:ea typeface="+mn-lt"/>
                <a:cs typeface="+mn-lt"/>
              </a:rPr>
              <a:t>Reports from specialist staff and external agencies.</a:t>
            </a:r>
            <a:endParaRPr lang="en-GB" dirty="0">
              <a:ea typeface="+mn-lt"/>
              <a:cs typeface="+mn-lt"/>
            </a:endParaRPr>
          </a:p>
          <a:p>
            <a:pPr marL="285750" indent="-285750">
              <a:buFont typeface="Arial"/>
              <a:buChar char="•"/>
            </a:pPr>
            <a:endParaRPr lang="en-GB" sz="1200" kern="1400" dirty="0">
              <a:solidFill>
                <a:srgbClr val="000000"/>
              </a:solidFill>
              <a:ea typeface="+mn-lt"/>
              <a:cs typeface="+mn-lt"/>
            </a:endParaRPr>
          </a:p>
          <a:p>
            <a:r>
              <a:rPr lang="en-GB" sz="1200" kern="1400" dirty="0">
                <a:solidFill>
                  <a:srgbClr val="000000"/>
                </a:solidFill>
                <a:ea typeface="+mn-lt"/>
                <a:cs typeface="+mn-lt"/>
              </a:rPr>
              <a:t>As your child progresses through school, we continue to monitor their development and gather information through:</a:t>
            </a:r>
            <a:endParaRPr lang="en-GB" dirty="0">
              <a:ea typeface="+mn-lt"/>
              <a:cs typeface="+mn-lt"/>
            </a:endParaRPr>
          </a:p>
          <a:p>
            <a:pPr marL="285750" indent="-285750">
              <a:buFont typeface="Arial"/>
              <a:buChar char="•"/>
            </a:pPr>
            <a:r>
              <a:rPr lang="en-GB" sz="1200" kern="1400" dirty="0">
                <a:solidFill>
                  <a:srgbClr val="000000"/>
                </a:solidFill>
                <a:ea typeface="+mn-lt"/>
                <a:cs typeface="+mn-lt"/>
              </a:rPr>
              <a:t>Termly assessments and interim progress data.</a:t>
            </a:r>
            <a:endParaRPr lang="en-GB" dirty="0">
              <a:ea typeface="+mn-lt"/>
              <a:cs typeface="+mn-lt"/>
            </a:endParaRPr>
          </a:p>
          <a:p>
            <a:pPr marL="285750" indent="-285750">
              <a:buFont typeface="Arial"/>
              <a:buChar char="•"/>
            </a:pPr>
            <a:r>
              <a:rPr lang="en-GB" sz="1200" kern="1400" dirty="0">
                <a:solidFill>
                  <a:srgbClr val="000000"/>
                </a:solidFill>
                <a:ea typeface="+mn-lt"/>
                <a:cs typeface="+mn-lt"/>
              </a:rPr>
              <a:t>Feedback from subject teachers and tutors.</a:t>
            </a:r>
            <a:endParaRPr lang="en-GB" dirty="0">
              <a:ea typeface="+mn-lt"/>
              <a:cs typeface="+mn-lt"/>
            </a:endParaRPr>
          </a:p>
          <a:p>
            <a:pPr marL="285750" indent="-285750">
              <a:buFont typeface="Arial"/>
              <a:buChar char="•"/>
            </a:pPr>
            <a:r>
              <a:rPr lang="en-GB" sz="1200" kern="1400" dirty="0">
                <a:solidFill>
                  <a:srgbClr val="000000"/>
                </a:solidFill>
                <a:ea typeface="+mn-lt"/>
                <a:cs typeface="+mn-lt"/>
              </a:rPr>
              <a:t>Concerns raised by parents/carers.</a:t>
            </a:r>
            <a:endParaRPr lang="en-GB" dirty="0"/>
          </a:p>
          <a:p>
            <a:pPr marL="285750" indent="-285750">
              <a:buFont typeface="Arial"/>
              <a:buChar char="•"/>
            </a:pPr>
            <a:r>
              <a:rPr lang="en-GB" sz="1200" kern="1400" dirty="0">
                <a:solidFill>
                  <a:srgbClr val="000000"/>
                </a:solidFill>
                <a:ea typeface="+mn-lt"/>
                <a:cs typeface="+mn-lt"/>
              </a:rPr>
              <a:t>Referrals and reports from external agencies.</a:t>
            </a:r>
            <a:endParaRPr lang="en-GB" dirty="0">
              <a:ea typeface="+mn-lt"/>
              <a:cs typeface="+mn-lt"/>
            </a:endParaRPr>
          </a:p>
          <a:p>
            <a:endParaRPr lang="en-GB" dirty="0"/>
          </a:p>
          <a:p>
            <a:r>
              <a:rPr lang="en-GB" dirty="0"/>
              <a:t>Our Teaching Approach for Pupils with SEND</a:t>
            </a:r>
            <a:endParaRPr lang="en-GB" dirty="0">
              <a:ea typeface="Calibri"/>
              <a:cs typeface="Calibri"/>
            </a:endParaRPr>
          </a:p>
          <a:p>
            <a:r>
              <a:rPr lang="en-GB" sz="1200" kern="1400" dirty="0">
                <a:solidFill>
                  <a:srgbClr val="000000"/>
                </a:solidFill>
                <a:ea typeface="+mn-lt"/>
                <a:cs typeface="+mn-lt"/>
              </a:rPr>
              <a:t>We have high expectations for all our pupils, including those with Special Educational Needs and Disabilities (SEND). Teachers are informed of each pupil’s individual needs and make reasonable adjustments to ensure that lessons are accessible and inclusive. All staff are experienced and trained in adapting their teaching strategies to meet a wide range of learning requirements. This may involve using differentiated strategies, practical activities, or tailored resources to support full participation in lessons.</a:t>
            </a:r>
            <a:endParaRPr lang="en-GB" dirty="0">
              <a:ea typeface="+mn-lt"/>
              <a:cs typeface="+mn-lt"/>
            </a:endParaRPr>
          </a:p>
          <a:p>
            <a:endParaRPr lang="en-GB" sz="1200" kern="1400" dirty="0">
              <a:solidFill>
                <a:srgbClr val="000000"/>
              </a:solidFill>
              <a:ea typeface="+mn-lt"/>
              <a:cs typeface="+mn-lt"/>
            </a:endParaRPr>
          </a:p>
          <a:p>
            <a:r>
              <a:rPr lang="en-GB" sz="1200" kern="1400" dirty="0">
                <a:solidFill>
                  <a:srgbClr val="000000"/>
                </a:solidFill>
                <a:ea typeface="+mn-lt"/>
                <a:cs typeface="+mn-lt"/>
              </a:rPr>
              <a:t>While most pupils follow a traditional curriculum, a small number receive a more personalised programme that reflects their specific needs, interests, and abilities. This can include tailored option choices, additional literacy support, nurture groups, intervention programmes, and a modified number of qualifications.</a:t>
            </a:r>
            <a:endParaRPr lang="en-GB" dirty="0">
              <a:ea typeface="+mn-lt"/>
              <a:cs typeface="+mn-lt"/>
            </a:endParaRPr>
          </a:p>
          <a:p>
            <a:endParaRPr lang="en-GB" sz="1200" kern="1400" dirty="0">
              <a:solidFill>
                <a:srgbClr val="000000"/>
              </a:solidFill>
              <a:ea typeface="+mn-lt"/>
              <a:cs typeface="+mn-lt"/>
            </a:endParaRPr>
          </a:p>
          <a:p>
            <a:r>
              <a:rPr lang="en-GB" sz="1200" kern="1400" dirty="0">
                <a:solidFill>
                  <a:srgbClr val="000000"/>
                </a:solidFill>
                <a:ea typeface="+mn-lt"/>
                <a:cs typeface="+mn-lt"/>
              </a:rPr>
              <a:t>Resources are allocated based on assessed need and proven effectiveness. For pupils with an Education, Health and Care Plan (EHCP), support and resources are provided in accordance with the provisions outlined in their plan. Where available, Teaching Assistants are deployed to support pupils in lessons.</a:t>
            </a:r>
            <a:endParaRPr lang="en-GB" dirty="0">
              <a:ea typeface="+mn-lt"/>
              <a:cs typeface="+mn-lt"/>
            </a:endParaRPr>
          </a:p>
          <a:p>
            <a:endParaRPr lang="en-GB" sz="1200" kern="1400" dirty="0">
              <a:solidFill>
                <a:srgbClr val="000000"/>
              </a:solidFill>
              <a:ea typeface="+mn-lt"/>
              <a:cs typeface="+mn-lt"/>
            </a:endParaRPr>
          </a:p>
          <a:p>
            <a:r>
              <a:rPr lang="en-GB" sz="1200" kern="1400" dirty="0">
                <a:solidFill>
                  <a:srgbClr val="000000"/>
                </a:solidFill>
                <a:ea typeface="+mn-lt"/>
                <a:cs typeface="+mn-lt"/>
              </a:rPr>
              <a:t>Our staff work closely with pupils, colleagues, and families to maximise support. They bring a wide range of expertise to help pupils both directly and indirectly, assist teaching staff, and provide guidance to parents and guardians.</a:t>
            </a:r>
            <a:endParaRPr lang="en-GB" dirty="0">
              <a:ea typeface="+mn-lt"/>
              <a:cs typeface="+mn-lt"/>
            </a:endParaRPr>
          </a:p>
        </p:txBody>
      </p:sp>
      <p:sp>
        <p:nvSpPr>
          <p:cNvPr id="20" name="TextBox 19"/>
          <p:cNvSpPr txBox="1"/>
          <p:nvPr/>
        </p:nvSpPr>
        <p:spPr>
          <a:xfrm>
            <a:off x="281456" y="546811"/>
            <a:ext cx="4601496" cy="707886"/>
          </a:xfrm>
          <a:prstGeom prst="rect">
            <a:avLst/>
          </a:prstGeom>
          <a:noFill/>
        </p:spPr>
        <p:txBody>
          <a:bodyPr wrap="square" lIns="91440" tIns="45720" rIns="91440" bIns="45720" rtlCol="0" anchor="t">
            <a:spAutoFit/>
          </a:bodyPr>
          <a:lstStyle/>
          <a:p>
            <a:r>
              <a:rPr lang="en-GB" sz="2000" dirty="0">
                <a:solidFill>
                  <a:schemeClr val="bg1"/>
                </a:solidFill>
                <a:latin typeface="Century Gothic"/>
              </a:rPr>
              <a:t>Inclusion – SEND</a:t>
            </a:r>
          </a:p>
          <a:p>
            <a:endParaRPr lang="en-GB" sz="2000" dirty="0">
              <a:solidFill>
                <a:schemeClr val="bg1"/>
              </a:solidFill>
              <a:latin typeface="Century Gothic" panose="020B0502020202020204" pitchFamily="34" charset="0"/>
            </a:endParaRPr>
          </a:p>
        </p:txBody>
      </p:sp>
      <p:sp>
        <p:nvSpPr>
          <p:cNvPr id="3" name="Control 1"/>
          <p:cNvSpPr>
            <a:spLocks noChangeArrowheads="1" noChangeShapeType="1"/>
          </p:cNvSpPr>
          <p:nvPr/>
        </p:nvSpPr>
        <p:spPr bwMode="auto">
          <a:xfrm>
            <a:off x="1006475" y="14862334"/>
            <a:ext cx="3570308" cy="2067590"/>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0" tIns="0" rIns="0" bIns="0" numCol="1" anchor="t" anchorCtr="0" compatLnSpc="1">
            <a:prstTxWarp prst="textNoShape">
              <a:avLst/>
            </a:prstTxWarp>
          </a:bodyPr>
          <a:lstStyle/>
          <a:p>
            <a:endParaRPr lang="en-GB"/>
          </a:p>
        </p:txBody>
      </p:sp>
    </p:spTree>
    <p:extLst>
      <p:ext uri="{BB962C8B-B14F-4D97-AF65-F5344CB8AC3E}">
        <p14:creationId xmlns:p14="http://schemas.microsoft.com/office/powerpoint/2010/main" val="39447233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35BFB7-8DB6-840D-185F-23C8D0D43933}"/>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22BCEA11-10A1-3CEB-FEB6-E63B96D2D94D}"/>
              </a:ext>
            </a:extLst>
          </p:cNvPr>
          <p:cNvSpPr/>
          <p:nvPr/>
        </p:nvSpPr>
        <p:spPr>
          <a:xfrm>
            <a:off x="0" y="0"/>
            <a:ext cx="6858000" cy="1170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5" name="Rectangle 14">
            <a:extLst>
              <a:ext uri="{FF2B5EF4-FFF2-40B4-BE49-F238E27FC236}">
                <a16:creationId xmlns:a16="http://schemas.microsoft.com/office/drawing/2014/main" id="{11F546C4-34C3-E68C-9E8C-F48AFBA706C5}"/>
              </a:ext>
            </a:extLst>
          </p:cNvPr>
          <p:cNvSpPr/>
          <p:nvPr/>
        </p:nvSpPr>
        <p:spPr>
          <a:xfrm>
            <a:off x="0" y="119758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cxnSp>
        <p:nvCxnSpPr>
          <p:cNvPr id="16" name="Straight Connector 15">
            <a:extLst>
              <a:ext uri="{FF2B5EF4-FFF2-40B4-BE49-F238E27FC236}">
                <a16:creationId xmlns:a16="http://schemas.microsoft.com/office/drawing/2014/main" id="{3C36E7CF-B244-99A4-6A6B-15CDF2B43817}"/>
              </a:ext>
            </a:extLst>
          </p:cNvPr>
          <p:cNvCxnSpPr/>
          <p:nvPr/>
        </p:nvCxnSpPr>
        <p:spPr>
          <a:xfrm flipV="1">
            <a:off x="-4316" y="1170000"/>
            <a:ext cx="6862316" cy="16891"/>
          </a:xfrm>
          <a:prstGeom prst="line">
            <a:avLst/>
          </a:prstGeom>
          <a:ln w="889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24">
            <a:extLst>
              <a:ext uri="{FF2B5EF4-FFF2-40B4-BE49-F238E27FC236}">
                <a16:creationId xmlns:a16="http://schemas.microsoft.com/office/drawing/2014/main" id="{9FF2ABC0-A94A-C626-8133-DB7D41BEC3A0}"/>
              </a:ext>
            </a:extLst>
          </p:cNvPr>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4688296" y="264826"/>
            <a:ext cx="1738918" cy="640349"/>
          </a:xfrm>
          <a:prstGeom prst="rect">
            <a:avLst/>
          </a:prstGeom>
        </p:spPr>
      </p:pic>
      <p:sp>
        <p:nvSpPr>
          <p:cNvPr id="9" name="TextBox 8">
            <a:extLst>
              <a:ext uri="{FF2B5EF4-FFF2-40B4-BE49-F238E27FC236}">
                <a16:creationId xmlns:a16="http://schemas.microsoft.com/office/drawing/2014/main" id="{ED6CDB09-18BF-2700-5E30-4DC357464385}"/>
              </a:ext>
            </a:extLst>
          </p:cNvPr>
          <p:cNvSpPr txBox="1"/>
          <p:nvPr/>
        </p:nvSpPr>
        <p:spPr>
          <a:xfrm>
            <a:off x="281456" y="564488"/>
            <a:ext cx="4601496" cy="1015663"/>
          </a:xfrm>
          <a:prstGeom prst="rect">
            <a:avLst/>
          </a:prstGeom>
          <a:noFill/>
        </p:spPr>
        <p:txBody>
          <a:bodyPr wrap="square" rtlCol="0">
            <a:spAutoFit/>
          </a:bodyPr>
          <a:lstStyle/>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19" name="TextBox 18">
            <a:extLst>
              <a:ext uri="{FF2B5EF4-FFF2-40B4-BE49-F238E27FC236}">
                <a16:creationId xmlns:a16="http://schemas.microsoft.com/office/drawing/2014/main" id="{ACBC8946-20FC-65CB-FFBF-D55321711503}"/>
              </a:ext>
            </a:extLst>
          </p:cNvPr>
          <p:cNvSpPr txBox="1"/>
          <p:nvPr/>
        </p:nvSpPr>
        <p:spPr>
          <a:xfrm>
            <a:off x="205919" y="1597828"/>
            <a:ext cx="6441846" cy="7940635"/>
          </a:xfrm>
          <a:prstGeom prst="rect">
            <a:avLst/>
          </a:prstGeom>
          <a:noFill/>
        </p:spPr>
        <p:txBody>
          <a:bodyPr wrap="square" lIns="91440" tIns="45720" rIns="91440" bIns="45720" numCol="1" spcCol="180000" rtlCol="0" anchor="t">
            <a:spAutoFit/>
          </a:bodyPr>
          <a:lstStyle/>
          <a:p>
            <a:r>
              <a:rPr lang="en-GB" dirty="0"/>
              <a:t>Ethos:</a:t>
            </a:r>
          </a:p>
          <a:p>
            <a:endParaRPr lang="en-GB" sz="1200" dirty="0"/>
          </a:p>
          <a:p>
            <a:r>
              <a:rPr lang="en-GB" sz="1200" dirty="0"/>
              <a:t>Mirrors that of the school as a whole; the environment is underpinned by the core values;</a:t>
            </a:r>
          </a:p>
          <a:p>
            <a:r>
              <a:rPr lang="en-GB" sz="1200" dirty="0"/>
              <a:t>RESPECT - RESILIENCE - ASPIRATION. </a:t>
            </a:r>
          </a:p>
          <a:p>
            <a:r>
              <a:rPr lang="en-GB" sz="1200" dirty="0"/>
              <a:t>Enabling students to gain the knowledge of themselves to access the knowledge of the wider curriculum.  </a:t>
            </a:r>
          </a:p>
          <a:p>
            <a:r>
              <a:rPr lang="en-GB" sz="1200" dirty="0"/>
              <a:t>Supporting students across our 7 strands of impact to become successful in any classroom or wider social environment by providing a personalised learning experience.</a:t>
            </a:r>
          </a:p>
          <a:p>
            <a:endParaRPr lang="en-GB" sz="1200" dirty="0"/>
          </a:p>
          <a:p>
            <a:r>
              <a:rPr lang="en-GB" sz="1200" dirty="0"/>
              <a:t>Offering a firm, consistent, safe learning environment in which pupils can work on and develop their full social, emotional and academic potential. Students will have the opportunity to address challenges and barriers relating to their current behaviour / attitude and adopt practical strategies, coping mechanisms and explore different approaches to grow and develop as a confident learner.</a:t>
            </a:r>
          </a:p>
          <a:p>
            <a:endParaRPr lang="en-GB" sz="1200" dirty="0"/>
          </a:p>
          <a:p>
            <a:r>
              <a:rPr lang="en-GB" dirty="0"/>
              <a:t>Aims:</a:t>
            </a:r>
          </a:p>
          <a:p>
            <a:endParaRPr lang="en-GB" sz="1200" dirty="0"/>
          </a:p>
          <a:p>
            <a:r>
              <a:rPr lang="en-GB" sz="1200" dirty="0"/>
              <a:t>Build positive relationships</a:t>
            </a:r>
          </a:p>
          <a:p>
            <a:r>
              <a:rPr lang="en-GB" sz="1200" dirty="0"/>
              <a:t>Improve attendance/attainment.</a:t>
            </a:r>
          </a:p>
          <a:p>
            <a:r>
              <a:rPr lang="en-GB" sz="1200" dirty="0"/>
              <a:t>Improve overall emotional wellbeing/mental health.</a:t>
            </a:r>
          </a:p>
          <a:p>
            <a:r>
              <a:rPr lang="en-GB" sz="1200" dirty="0"/>
              <a:t>To encourage students to make better decisions as learners and encourage positive behaviour.</a:t>
            </a:r>
          </a:p>
          <a:p>
            <a:r>
              <a:rPr lang="en-GB" sz="1200" dirty="0"/>
              <a:t>Improve behaviour and self-regulation.</a:t>
            </a:r>
          </a:p>
          <a:p>
            <a:r>
              <a:rPr lang="en-GB" sz="1200" dirty="0"/>
              <a:t>To enable academic progress.</a:t>
            </a:r>
          </a:p>
          <a:p>
            <a:r>
              <a:rPr lang="en-GB" sz="1200" dirty="0"/>
              <a:t>To develop social and emotional skills.</a:t>
            </a:r>
          </a:p>
          <a:p>
            <a:r>
              <a:rPr lang="en-GB" sz="1200" dirty="0"/>
              <a:t>To establish strategies and coping mechanisms for students to explore and utilise.</a:t>
            </a:r>
            <a:endParaRPr lang="en-GB" sz="1200" dirty="0">
              <a:ea typeface="Calibri"/>
              <a:cs typeface="Calibri"/>
            </a:endParaRPr>
          </a:p>
          <a:p>
            <a:r>
              <a:rPr lang="en-GB" sz="1200" dirty="0"/>
              <a:t>To work collaboratively with families and agencies.</a:t>
            </a:r>
          </a:p>
          <a:p>
            <a:r>
              <a:rPr lang="en-GB" sz="1200" dirty="0"/>
              <a:t>Prepare for re-integration or transition.</a:t>
            </a:r>
          </a:p>
          <a:p>
            <a:r>
              <a:rPr lang="en-GB" sz="1200" dirty="0"/>
              <a:t>Prevent PEX.</a:t>
            </a:r>
          </a:p>
          <a:p>
            <a:endParaRPr lang="en-GB" sz="1200" dirty="0"/>
          </a:p>
          <a:p>
            <a:r>
              <a:rPr lang="en-GB" dirty="0"/>
              <a:t>7 Strands of Impact:</a:t>
            </a:r>
          </a:p>
          <a:p>
            <a:endParaRPr lang="en-GB" sz="1200" dirty="0"/>
          </a:p>
          <a:p>
            <a:r>
              <a:rPr lang="en-GB" sz="1200" dirty="0"/>
              <a:t>Strand 1: 	Alternative Provision for KS3 pupils (up to 12-week full-time programme)</a:t>
            </a:r>
          </a:p>
          <a:p>
            <a:r>
              <a:rPr lang="en-GB" sz="1200" dirty="0"/>
              <a:t>Strand 2: 	Wellbeing Interventions (Short term focus groups/1-1 sessions)</a:t>
            </a:r>
          </a:p>
          <a:p>
            <a:r>
              <a:rPr lang="en-GB" sz="1200" dirty="0"/>
              <a:t>		Peer Mentoring</a:t>
            </a:r>
          </a:p>
          <a:p>
            <a:r>
              <a:rPr lang="en-GB" sz="1200" dirty="0"/>
              <a:t>Strand 3: 	RESET</a:t>
            </a:r>
          </a:p>
          <a:p>
            <a:r>
              <a:rPr lang="en-GB" sz="1200" dirty="0"/>
              <a:t>		Personalised support following suspension/period of absence</a:t>
            </a:r>
          </a:p>
          <a:p>
            <a:r>
              <a:rPr lang="en-GB" sz="1200" dirty="0"/>
              <a:t>Strand 4: 	Counselling Service (Targeted support)</a:t>
            </a:r>
          </a:p>
          <a:p>
            <a:r>
              <a:rPr lang="en-GB" sz="1200" dirty="0"/>
              <a:t>Strand 5:	Further Support Mental Health</a:t>
            </a:r>
          </a:p>
          <a:p>
            <a:r>
              <a:rPr lang="en-GB" sz="1200" dirty="0"/>
              <a:t>		- CAMHs/MHST</a:t>
            </a:r>
          </a:p>
          <a:p>
            <a:r>
              <a:rPr lang="en-GB" sz="1200" dirty="0"/>
              <a:t>		- Lowdown/Service Six</a:t>
            </a:r>
          </a:p>
          <a:p>
            <a:r>
              <a:rPr lang="en-GB" sz="1200" dirty="0"/>
              <a:t>Strand 6:	Parenting Course (Solihull Approach)</a:t>
            </a:r>
          </a:p>
          <a:p>
            <a:r>
              <a:rPr lang="en-GB" sz="1200" dirty="0"/>
              <a:t>Strand 7:	EAL</a:t>
            </a:r>
          </a:p>
        </p:txBody>
      </p:sp>
      <p:sp>
        <p:nvSpPr>
          <p:cNvPr id="20" name="TextBox 19">
            <a:extLst>
              <a:ext uri="{FF2B5EF4-FFF2-40B4-BE49-F238E27FC236}">
                <a16:creationId xmlns:a16="http://schemas.microsoft.com/office/drawing/2014/main" id="{AACF2DEE-8C42-85D7-4024-CAEDC29B2F9B}"/>
              </a:ext>
            </a:extLst>
          </p:cNvPr>
          <p:cNvSpPr txBox="1"/>
          <p:nvPr/>
        </p:nvSpPr>
        <p:spPr>
          <a:xfrm>
            <a:off x="281456" y="546811"/>
            <a:ext cx="4601496" cy="707886"/>
          </a:xfrm>
          <a:prstGeom prst="rect">
            <a:avLst/>
          </a:prstGeom>
          <a:noFill/>
        </p:spPr>
        <p:txBody>
          <a:bodyPr wrap="square" lIns="91440" tIns="45720" rIns="91440" bIns="45720" rtlCol="0" anchor="t">
            <a:spAutoFit/>
          </a:bodyPr>
          <a:lstStyle/>
          <a:p>
            <a:r>
              <a:rPr lang="en-GB" sz="2000" dirty="0">
                <a:solidFill>
                  <a:schemeClr val="bg1"/>
                </a:solidFill>
                <a:latin typeface="Century Gothic"/>
              </a:rPr>
              <a:t>Inclusion – Positive Impact Centre</a:t>
            </a:r>
          </a:p>
          <a:p>
            <a:endParaRPr lang="en-GB" sz="2000" dirty="0">
              <a:solidFill>
                <a:schemeClr val="bg1"/>
              </a:solidFill>
              <a:latin typeface="Century Gothic" panose="020B0502020202020204" pitchFamily="34" charset="0"/>
            </a:endParaRPr>
          </a:p>
        </p:txBody>
      </p:sp>
      <p:sp>
        <p:nvSpPr>
          <p:cNvPr id="3" name="Control 1">
            <a:extLst>
              <a:ext uri="{FF2B5EF4-FFF2-40B4-BE49-F238E27FC236}">
                <a16:creationId xmlns:a16="http://schemas.microsoft.com/office/drawing/2014/main" id="{6455C9B6-365D-7408-FABE-79255EC25E64}"/>
              </a:ext>
            </a:extLst>
          </p:cNvPr>
          <p:cNvSpPr>
            <a:spLocks noChangeArrowheads="1" noChangeShapeType="1"/>
          </p:cNvSpPr>
          <p:nvPr/>
        </p:nvSpPr>
        <p:spPr bwMode="auto">
          <a:xfrm>
            <a:off x="1006475" y="14862334"/>
            <a:ext cx="3570308" cy="2067590"/>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0" tIns="0" rIns="0" bIns="0" numCol="1" anchor="t" anchorCtr="0" compatLnSpc="1">
            <a:prstTxWarp prst="textNoShape">
              <a:avLst/>
            </a:prstTxWarp>
          </a:bodyPr>
          <a:lstStyle/>
          <a:p>
            <a:endParaRPr lang="en-GB"/>
          </a:p>
        </p:txBody>
      </p:sp>
    </p:spTree>
    <p:extLst>
      <p:ext uri="{BB962C8B-B14F-4D97-AF65-F5344CB8AC3E}">
        <p14:creationId xmlns:p14="http://schemas.microsoft.com/office/powerpoint/2010/main" val="14061532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6858000" cy="1170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5" name="Rectangle 14"/>
          <p:cNvSpPr/>
          <p:nvPr/>
        </p:nvSpPr>
        <p:spPr>
          <a:xfrm>
            <a:off x="0" y="119758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cxnSp>
        <p:nvCxnSpPr>
          <p:cNvPr id="16" name="Straight Connector 15"/>
          <p:cNvCxnSpPr/>
          <p:nvPr/>
        </p:nvCxnSpPr>
        <p:spPr>
          <a:xfrm flipV="1">
            <a:off x="-4316" y="1170000"/>
            <a:ext cx="6862316" cy="16891"/>
          </a:xfrm>
          <a:prstGeom prst="line">
            <a:avLst/>
          </a:prstGeom>
          <a:ln w="889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24"/>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4688296" y="264826"/>
            <a:ext cx="1738918" cy="640349"/>
          </a:xfrm>
          <a:prstGeom prst="rect">
            <a:avLst/>
          </a:prstGeom>
        </p:spPr>
      </p:pic>
      <p:sp>
        <p:nvSpPr>
          <p:cNvPr id="9" name="TextBox 8"/>
          <p:cNvSpPr txBox="1"/>
          <p:nvPr/>
        </p:nvSpPr>
        <p:spPr>
          <a:xfrm>
            <a:off x="281456" y="564488"/>
            <a:ext cx="4601496" cy="1015663"/>
          </a:xfrm>
          <a:prstGeom prst="rect">
            <a:avLst/>
          </a:prstGeom>
          <a:noFill/>
        </p:spPr>
        <p:txBody>
          <a:bodyPr wrap="square" rtlCol="0">
            <a:spAutoFit/>
          </a:bodyPr>
          <a:lstStyle/>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20" name="TextBox 19"/>
          <p:cNvSpPr txBox="1"/>
          <p:nvPr/>
        </p:nvSpPr>
        <p:spPr>
          <a:xfrm>
            <a:off x="281456" y="546811"/>
            <a:ext cx="4601496" cy="1015663"/>
          </a:xfrm>
          <a:prstGeom prst="rect">
            <a:avLst/>
          </a:prstGeom>
          <a:noFill/>
        </p:spPr>
        <p:txBody>
          <a:bodyPr wrap="square" rtlCol="0">
            <a:spAutoFit/>
          </a:bodyPr>
          <a:lstStyle/>
          <a:p>
            <a:r>
              <a:rPr lang="en-GB" sz="2000">
                <a:solidFill>
                  <a:schemeClr val="bg1"/>
                </a:solidFill>
                <a:latin typeface="Century Gothic" panose="020B0502020202020204" pitchFamily="34" charset="0"/>
              </a:rPr>
              <a:t>Attendance</a:t>
            </a: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3" name="Control 1"/>
          <p:cNvSpPr>
            <a:spLocks noChangeArrowheads="1" noChangeShapeType="1"/>
          </p:cNvSpPr>
          <p:nvPr/>
        </p:nvSpPr>
        <p:spPr bwMode="auto">
          <a:xfrm>
            <a:off x="1006475" y="14862334"/>
            <a:ext cx="3570308" cy="2067590"/>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21" name="TextBox 20">
            <a:extLst>
              <a:ext uri="{FF2B5EF4-FFF2-40B4-BE49-F238E27FC236}">
                <a16:creationId xmlns:a16="http://schemas.microsoft.com/office/drawing/2014/main" id="{EE4B2C46-A69A-42FA-A502-9F4E9E5CFE98}"/>
              </a:ext>
            </a:extLst>
          </p:cNvPr>
          <p:cNvSpPr txBox="1"/>
          <p:nvPr/>
        </p:nvSpPr>
        <p:spPr>
          <a:xfrm>
            <a:off x="281051" y="1578361"/>
            <a:ext cx="6315421" cy="8361263"/>
          </a:xfrm>
          <a:prstGeom prst="rect">
            <a:avLst/>
          </a:prstGeom>
          <a:noFill/>
        </p:spPr>
        <p:txBody>
          <a:bodyPr wrap="square" lIns="91440" tIns="45720" rIns="91440" bIns="45720" numCol="1" spcCol="0" rtlCol="0" anchor="t">
            <a:spAutoFit/>
          </a:bodyPr>
          <a:lstStyle/>
          <a:p>
            <a:pPr>
              <a:lnSpc>
                <a:spcPct val="119000"/>
              </a:lnSpc>
            </a:pPr>
            <a:r>
              <a:rPr lang="en-GB" sz="1200" kern="1400">
                <a:solidFill>
                  <a:srgbClr val="000000"/>
                </a:solidFill>
              </a:rPr>
              <a:t>It is essential that pupils arrive at school with plenty of time to organise themselves for the start of their day. </a:t>
            </a:r>
            <a:endParaRPr lang="en-GB" sz="1200" kern="1400">
              <a:solidFill>
                <a:srgbClr val="000000"/>
              </a:solidFill>
              <a:ea typeface="Calibri"/>
              <a:cs typeface="Calibri"/>
            </a:endParaRPr>
          </a:p>
          <a:p>
            <a:pPr>
              <a:lnSpc>
                <a:spcPct val="119000"/>
              </a:lnSpc>
            </a:pPr>
            <a:endParaRPr lang="en-GB" sz="1200" kern="1400">
              <a:solidFill>
                <a:srgbClr val="000000"/>
              </a:solidFill>
              <a:ea typeface="Calibri"/>
              <a:cs typeface="Calibri"/>
            </a:endParaRPr>
          </a:p>
          <a:p>
            <a:pPr>
              <a:lnSpc>
                <a:spcPct val="119000"/>
              </a:lnSpc>
            </a:pPr>
            <a:r>
              <a:rPr lang="en-GB" sz="1200" b="1" kern="1400">
                <a:solidFill>
                  <a:srgbClr val="000000"/>
                </a:solidFill>
              </a:rPr>
              <a:t>Arrival times to school are:</a:t>
            </a:r>
            <a:endParaRPr lang="en-GB" sz="1200" b="1" kern="1400">
              <a:solidFill>
                <a:srgbClr val="000000"/>
              </a:solidFill>
              <a:ea typeface="Calibri"/>
              <a:cs typeface="Calibri"/>
            </a:endParaRPr>
          </a:p>
          <a:p>
            <a:pPr>
              <a:lnSpc>
                <a:spcPct val="119000"/>
              </a:lnSpc>
            </a:pPr>
            <a:endParaRPr lang="en-GB" sz="1200" b="1" kern="1400">
              <a:solidFill>
                <a:srgbClr val="000000"/>
              </a:solidFill>
              <a:ea typeface="Calibri"/>
              <a:cs typeface="Calibri"/>
            </a:endParaRPr>
          </a:p>
          <a:p>
            <a:pPr>
              <a:lnSpc>
                <a:spcPct val="119000"/>
              </a:lnSpc>
            </a:pPr>
            <a:r>
              <a:rPr lang="en-GB" sz="1200" kern="1400">
                <a:solidFill>
                  <a:srgbClr val="000000"/>
                </a:solidFill>
                <a:ea typeface="Calibri"/>
                <a:cs typeface="Calibri"/>
              </a:rPr>
              <a:t>8:25am – Year 7 and Year 8</a:t>
            </a:r>
            <a:endParaRPr lang="en-GB" sz="1200" b="1" kern="1400">
              <a:solidFill>
                <a:srgbClr val="000000"/>
              </a:solidFill>
              <a:ea typeface="Calibri"/>
              <a:cs typeface="Calibri"/>
            </a:endParaRPr>
          </a:p>
          <a:p>
            <a:pPr>
              <a:lnSpc>
                <a:spcPct val="119000"/>
              </a:lnSpc>
            </a:pPr>
            <a:r>
              <a:rPr lang="en-GB" sz="1200" kern="1400" dirty="0">
                <a:solidFill>
                  <a:srgbClr val="000000"/>
                </a:solidFill>
                <a:ea typeface="Calibri"/>
                <a:cs typeface="Calibri"/>
              </a:rPr>
              <a:t>8.30am - Post 16,  Year 9, Year 10 and Year 11 </a:t>
            </a:r>
          </a:p>
          <a:p>
            <a:pPr>
              <a:lnSpc>
                <a:spcPct val="119000"/>
              </a:lnSpc>
            </a:pPr>
            <a:endParaRPr lang="en-GB" sz="1200" kern="1400">
              <a:solidFill>
                <a:srgbClr val="000000"/>
              </a:solidFill>
              <a:ea typeface="Calibri"/>
              <a:cs typeface="Calibri"/>
            </a:endParaRPr>
          </a:p>
          <a:p>
            <a:pPr>
              <a:lnSpc>
                <a:spcPct val="119000"/>
              </a:lnSpc>
            </a:pPr>
            <a:r>
              <a:rPr lang="en-GB" sz="1200" i="1" kern="1400">
                <a:ea typeface="Calibri"/>
                <a:cs typeface="Calibri"/>
              </a:rPr>
              <a:t>Please be advised  that these times may be subject to change </a:t>
            </a:r>
          </a:p>
          <a:p>
            <a:pPr>
              <a:lnSpc>
                <a:spcPct val="119000"/>
              </a:lnSpc>
            </a:pPr>
            <a:endParaRPr lang="en-GB" sz="1200" i="1" kern="1400" dirty="0">
              <a:solidFill>
                <a:srgbClr val="000000"/>
              </a:solidFill>
            </a:endParaRPr>
          </a:p>
          <a:p>
            <a:pPr>
              <a:lnSpc>
                <a:spcPct val="119000"/>
              </a:lnSpc>
            </a:pPr>
            <a:r>
              <a:rPr lang="en-GB" sz="1200" b="1" kern="1400">
                <a:solidFill>
                  <a:srgbClr val="000000"/>
                </a:solidFill>
              </a:rPr>
              <a:t>TDS attendance expectations </a:t>
            </a:r>
            <a:endParaRPr lang="en-GB" sz="1200" b="1" kern="1400">
              <a:solidFill>
                <a:srgbClr val="000000"/>
              </a:solidFill>
              <a:ea typeface="Calibri"/>
              <a:cs typeface="Calibri"/>
            </a:endParaRPr>
          </a:p>
          <a:p>
            <a:pPr>
              <a:lnSpc>
                <a:spcPct val="119000"/>
              </a:lnSpc>
            </a:pPr>
            <a:r>
              <a:rPr lang="en-GB" sz="1200" kern="1400" dirty="0">
                <a:solidFill>
                  <a:srgbClr val="000000"/>
                </a:solidFill>
              </a:rPr>
              <a:t>Pupils are legally required to attend school every day and should only be absent for illnesses. If a pupil is not in school, they must have a justified reason given by an adult (one with parental responsibility) that represents them. We ask parents to arrange medical appointments out of school hours, where possible.</a:t>
            </a:r>
            <a:endParaRPr lang="en-GB" sz="1200" kern="1400" dirty="0">
              <a:solidFill>
                <a:srgbClr val="000000"/>
              </a:solidFill>
              <a:cs typeface="Calibri"/>
            </a:endParaRPr>
          </a:p>
          <a:p>
            <a:pPr>
              <a:lnSpc>
                <a:spcPct val="119000"/>
              </a:lnSpc>
            </a:pPr>
            <a:r>
              <a:rPr lang="en-GB" sz="1200" kern="1400">
                <a:solidFill>
                  <a:srgbClr val="000000"/>
                </a:solidFill>
              </a:rPr>
              <a:t>If a pupil is absent from school, please report their absence via the Class Charts App. Please see the school website for further information - </a:t>
            </a:r>
            <a:r>
              <a:rPr lang="en-GB" sz="1200" kern="1400" dirty="0">
                <a:solidFill>
                  <a:srgbClr val="000000"/>
                </a:solidFill>
                <a:ea typeface="+mn-lt"/>
                <a:cs typeface="+mn-lt"/>
                <a:hlinkClick r:id="rId3"/>
              </a:rPr>
              <a:t>The Duston School - Attendance</a:t>
            </a:r>
            <a:endParaRPr lang="en-GB" sz="1200" kern="1400" dirty="0">
              <a:solidFill>
                <a:srgbClr val="000000"/>
              </a:solidFill>
              <a:cs typeface="Calibri"/>
            </a:endParaRPr>
          </a:p>
          <a:p>
            <a:pPr>
              <a:lnSpc>
                <a:spcPct val="119000"/>
              </a:lnSpc>
            </a:pPr>
            <a:r>
              <a:rPr lang="en-GB" sz="1200" kern="1400" dirty="0">
                <a:solidFill>
                  <a:srgbClr val="000000"/>
                </a:solidFill>
              </a:rPr>
              <a:t>Absence should continue to be reported on a daily basis unless a medical note is supplied stating the period of absence which can then be approved by the school.  </a:t>
            </a:r>
            <a:endParaRPr lang="en-GB" sz="1200" kern="1400" dirty="0">
              <a:solidFill>
                <a:srgbClr val="000000"/>
              </a:solidFill>
              <a:cs typeface="Calibri"/>
            </a:endParaRPr>
          </a:p>
          <a:p>
            <a:pPr>
              <a:lnSpc>
                <a:spcPct val="119000"/>
              </a:lnSpc>
            </a:pPr>
            <a:endParaRPr lang="en-GB" sz="1200" kern="1400">
              <a:solidFill>
                <a:srgbClr val="000000"/>
              </a:solidFill>
              <a:ea typeface="Calibri"/>
              <a:cs typeface="Calibri"/>
            </a:endParaRPr>
          </a:p>
          <a:p>
            <a:pPr>
              <a:lnSpc>
                <a:spcPct val="119000"/>
              </a:lnSpc>
            </a:pPr>
            <a:r>
              <a:rPr lang="en-GB" sz="1200" b="1" kern="1400">
                <a:solidFill>
                  <a:srgbClr val="000000"/>
                </a:solidFill>
                <a:cs typeface="Calibri"/>
              </a:rPr>
              <a:t>Lates to school</a:t>
            </a:r>
            <a:endParaRPr lang="en-GB" sz="1200" b="1" kern="1400">
              <a:solidFill>
                <a:srgbClr val="000000"/>
              </a:solidFill>
              <a:ea typeface="Calibri"/>
              <a:cs typeface="Calibri"/>
            </a:endParaRPr>
          </a:p>
          <a:p>
            <a:pPr marL="285750" indent="-285750">
              <a:buFont typeface="Arial"/>
              <a:buChar char="•"/>
            </a:pPr>
            <a:r>
              <a:rPr lang="en-US" sz="1200" b="1" kern="1400">
                <a:solidFill>
                  <a:srgbClr val="000000"/>
                </a:solidFill>
                <a:ea typeface="+mn-lt"/>
                <a:cs typeface="+mn-lt"/>
              </a:rPr>
              <a:t>Arrival once Year Group line up has finished to 9:00 am</a:t>
            </a:r>
            <a:r>
              <a:rPr lang="en-US" sz="1200" kern="1400">
                <a:solidFill>
                  <a:srgbClr val="000000"/>
                </a:solidFill>
                <a:ea typeface="+mn-lt"/>
                <a:cs typeface="+mn-lt"/>
              </a:rPr>
              <a:t>: 20-minute same-day detention</a:t>
            </a:r>
            <a:endParaRPr lang="en-GB" sz="1200">
              <a:ea typeface="Calibri"/>
              <a:cs typeface="Calibri"/>
            </a:endParaRPr>
          </a:p>
          <a:p>
            <a:pPr marL="285750" indent="-285750">
              <a:buFont typeface="Arial"/>
              <a:buChar char="•"/>
            </a:pPr>
            <a:r>
              <a:rPr lang="en-US" sz="1200" b="1" kern="1400">
                <a:solidFill>
                  <a:srgbClr val="000000"/>
                </a:solidFill>
                <a:ea typeface="+mn-lt"/>
                <a:cs typeface="+mn-lt"/>
              </a:rPr>
              <a:t>Arrival between 9:00 am and 9:30 am: </a:t>
            </a:r>
            <a:r>
              <a:rPr lang="en-US" sz="1200" kern="1400">
                <a:solidFill>
                  <a:srgbClr val="000000"/>
                </a:solidFill>
                <a:ea typeface="+mn-lt"/>
                <a:cs typeface="+mn-lt"/>
              </a:rPr>
              <a:t>40-minute same-day detention</a:t>
            </a:r>
            <a:endParaRPr lang="en-GB" sz="1200">
              <a:ea typeface="Calibri"/>
              <a:cs typeface="Calibri"/>
            </a:endParaRPr>
          </a:p>
          <a:p>
            <a:pPr marL="285750" indent="-285750">
              <a:buFont typeface="Arial"/>
              <a:buChar char="•"/>
            </a:pPr>
            <a:r>
              <a:rPr lang="en-US" sz="1200" b="1" kern="1400">
                <a:solidFill>
                  <a:srgbClr val="000000"/>
                </a:solidFill>
                <a:ea typeface="+mn-lt"/>
                <a:cs typeface="+mn-lt"/>
              </a:rPr>
              <a:t>Arrival between 9:30 am and 10:00 am</a:t>
            </a:r>
            <a:r>
              <a:rPr lang="en-US" sz="1200" kern="1400">
                <a:solidFill>
                  <a:srgbClr val="000000"/>
                </a:solidFill>
                <a:ea typeface="+mn-lt"/>
                <a:cs typeface="+mn-lt"/>
              </a:rPr>
              <a:t>: 60-minute same-day detention</a:t>
            </a:r>
            <a:endParaRPr lang="en-GB" sz="1200">
              <a:ea typeface="Calibri"/>
              <a:cs typeface="Calibri"/>
            </a:endParaRPr>
          </a:p>
          <a:p>
            <a:pPr marL="285750" indent="-285750">
              <a:buFont typeface="Arial"/>
              <a:buChar char="•"/>
            </a:pPr>
            <a:r>
              <a:rPr lang="en-US" sz="1200" b="1" kern="1400">
                <a:solidFill>
                  <a:srgbClr val="000000"/>
                </a:solidFill>
                <a:ea typeface="+mn-lt"/>
                <a:cs typeface="+mn-lt"/>
              </a:rPr>
              <a:t>Arrival after 10:00 am</a:t>
            </a:r>
            <a:r>
              <a:rPr lang="en-US" sz="1200" kern="1400">
                <a:solidFill>
                  <a:srgbClr val="000000"/>
                </a:solidFill>
                <a:ea typeface="+mn-lt"/>
                <a:cs typeface="+mn-lt"/>
              </a:rPr>
              <a:t>: 60 minute same-day detention plus a 90-minute Senior Leadership detention (Thursdays)</a:t>
            </a:r>
            <a:endParaRPr lang="en-GB" sz="1200">
              <a:ea typeface="Calibri"/>
              <a:cs typeface="Calibri"/>
            </a:endParaRPr>
          </a:p>
          <a:p>
            <a:endParaRPr lang="en-GB" sz="1200">
              <a:ea typeface="Calibri"/>
              <a:cs typeface="Calibri"/>
            </a:endParaRPr>
          </a:p>
          <a:p>
            <a:r>
              <a:rPr lang="en-US" sz="1200" kern="1400">
                <a:solidFill>
                  <a:srgbClr val="000000"/>
                </a:solidFill>
                <a:ea typeface="+mn-lt"/>
                <a:cs typeface="+mn-lt"/>
              </a:rPr>
              <a:t>To school during any given week-</a:t>
            </a:r>
            <a:endParaRPr lang="en-GB" sz="1200">
              <a:ea typeface="Calibri"/>
              <a:cs typeface="Calibri"/>
            </a:endParaRPr>
          </a:p>
          <a:p>
            <a:endParaRPr lang="en-GB" sz="1200">
              <a:ea typeface="Calibri"/>
              <a:cs typeface="Calibri"/>
            </a:endParaRPr>
          </a:p>
          <a:p>
            <a:pPr marL="285750" indent="-285750">
              <a:buFont typeface="Arial"/>
              <a:buChar char="•"/>
            </a:pPr>
            <a:r>
              <a:rPr lang="en-US" sz="1200" kern="1400" dirty="0">
                <a:solidFill>
                  <a:srgbClr val="000000"/>
                </a:solidFill>
                <a:ea typeface="+mn-lt"/>
                <a:cs typeface="+mn-lt"/>
              </a:rPr>
              <a:t>The regularity of lateness to school during the course of the week / term will be reviewed daily. Repeatedly arriving to school late will result in an isolation including an SLT detention for 90 minutes.</a:t>
            </a:r>
            <a:endParaRPr lang="en-US" sz="1200" dirty="0">
              <a:ea typeface="+mn-lt"/>
              <a:cs typeface="+mn-lt"/>
            </a:endParaRPr>
          </a:p>
          <a:p>
            <a:pPr marL="285750" indent="-285750">
              <a:buFont typeface="Arial"/>
              <a:buChar char="•"/>
            </a:pPr>
            <a:r>
              <a:rPr lang="en-US" sz="1200" kern="1400">
                <a:ea typeface="+mn-lt"/>
                <a:cs typeface="+mn-lt"/>
              </a:rPr>
              <a:t>Ongoing repeated lateness will result in a suspension</a:t>
            </a:r>
            <a:endParaRPr lang="en-GB" sz="1200">
              <a:ea typeface="Calibri"/>
              <a:cs typeface="Calibri"/>
            </a:endParaRPr>
          </a:p>
          <a:p>
            <a:endParaRPr lang="en-GB">
              <a:ea typeface="Calibri"/>
              <a:cs typeface="Calibri"/>
            </a:endParaRPr>
          </a:p>
          <a:p>
            <a:pPr>
              <a:lnSpc>
                <a:spcPct val="119000"/>
              </a:lnSpc>
              <a:spcAft>
                <a:spcPts val="600"/>
              </a:spcAft>
            </a:pPr>
            <a:r>
              <a:rPr lang="en-GB" sz="1200" b="1" kern="1400">
                <a:solidFill>
                  <a:srgbClr val="000000"/>
                </a:solidFill>
              </a:rPr>
              <a:t>Absence for Term Time Holidays </a:t>
            </a:r>
            <a:endParaRPr lang="en-GB" sz="1200" b="1" kern="1400">
              <a:solidFill>
                <a:srgbClr val="000000"/>
              </a:solidFill>
              <a:cs typeface="Calibri"/>
            </a:endParaRPr>
          </a:p>
          <a:p>
            <a:pPr>
              <a:lnSpc>
                <a:spcPct val="119000"/>
              </a:lnSpc>
              <a:spcAft>
                <a:spcPts val="600"/>
              </a:spcAft>
            </a:pPr>
            <a:r>
              <a:rPr lang="en-GB" sz="1200" kern="1400">
                <a:solidFill>
                  <a:srgbClr val="000000"/>
                </a:solidFill>
              </a:rPr>
              <a:t>Any application for leave must only be in exceptional circumstances (agreed at the discretion of the Principal) and parents will be fined by the Local Authority for taking their child on holiday without the consent of the school. Any requests for term time holidays need to be sent to </a:t>
            </a:r>
            <a:r>
              <a:rPr lang="en-GB" sz="1200" kern="1400" dirty="0">
                <a:solidFill>
                  <a:srgbClr val="000000"/>
                </a:solidFill>
                <a:hlinkClick r:id="rId4"/>
              </a:rPr>
              <a:t>office@thedustonschool.org</a:t>
            </a:r>
            <a:endParaRPr lang="en-GB" sz="1200" kern="1400" dirty="0">
              <a:solidFill>
                <a:srgbClr val="000000"/>
              </a:solidFill>
            </a:endParaRPr>
          </a:p>
        </p:txBody>
      </p:sp>
    </p:spTree>
    <p:extLst>
      <p:ext uri="{BB962C8B-B14F-4D97-AF65-F5344CB8AC3E}">
        <p14:creationId xmlns:p14="http://schemas.microsoft.com/office/powerpoint/2010/main" val="13729449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6858000" cy="1170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5" name="Rectangle 14"/>
          <p:cNvSpPr/>
          <p:nvPr/>
        </p:nvSpPr>
        <p:spPr>
          <a:xfrm>
            <a:off x="0" y="119758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cxnSp>
        <p:nvCxnSpPr>
          <p:cNvPr id="16" name="Straight Connector 15"/>
          <p:cNvCxnSpPr/>
          <p:nvPr/>
        </p:nvCxnSpPr>
        <p:spPr>
          <a:xfrm flipV="1">
            <a:off x="-4316" y="1170000"/>
            <a:ext cx="6862316" cy="16891"/>
          </a:xfrm>
          <a:prstGeom prst="line">
            <a:avLst/>
          </a:prstGeom>
          <a:ln w="889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24"/>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4688296" y="264826"/>
            <a:ext cx="1738918" cy="640349"/>
          </a:xfrm>
          <a:prstGeom prst="rect">
            <a:avLst/>
          </a:prstGeom>
        </p:spPr>
      </p:pic>
      <p:sp>
        <p:nvSpPr>
          <p:cNvPr id="9" name="TextBox 8"/>
          <p:cNvSpPr txBox="1"/>
          <p:nvPr/>
        </p:nvSpPr>
        <p:spPr>
          <a:xfrm>
            <a:off x="281456" y="564488"/>
            <a:ext cx="4601496" cy="1015663"/>
          </a:xfrm>
          <a:prstGeom prst="rect">
            <a:avLst/>
          </a:prstGeom>
          <a:noFill/>
        </p:spPr>
        <p:txBody>
          <a:bodyPr wrap="square" rtlCol="0">
            <a:spAutoFit/>
          </a:bodyPr>
          <a:lstStyle/>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20" name="TextBox 19"/>
          <p:cNvSpPr txBox="1"/>
          <p:nvPr/>
        </p:nvSpPr>
        <p:spPr>
          <a:xfrm>
            <a:off x="281456" y="546811"/>
            <a:ext cx="4601496" cy="1015663"/>
          </a:xfrm>
          <a:prstGeom prst="rect">
            <a:avLst/>
          </a:prstGeom>
          <a:noFill/>
        </p:spPr>
        <p:txBody>
          <a:bodyPr wrap="square" rtlCol="0">
            <a:spAutoFit/>
          </a:bodyPr>
          <a:lstStyle/>
          <a:p>
            <a:r>
              <a:rPr lang="en-GB" sz="2000">
                <a:solidFill>
                  <a:schemeClr val="bg1"/>
                </a:solidFill>
                <a:latin typeface="Century Gothic" panose="020B0502020202020204" pitchFamily="34" charset="0"/>
              </a:rPr>
              <a:t>School Day</a:t>
            </a: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3" name="Control 1"/>
          <p:cNvSpPr>
            <a:spLocks noChangeArrowheads="1" noChangeShapeType="1"/>
          </p:cNvSpPr>
          <p:nvPr/>
        </p:nvSpPr>
        <p:spPr bwMode="auto">
          <a:xfrm>
            <a:off x="1006475" y="14862334"/>
            <a:ext cx="3570308" cy="2067590"/>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0" tIns="0" rIns="0" bIns="0" numCol="1" anchor="t" anchorCtr="0" compatLnSpc="1">
            <a:prstTxWarp prst="textNoShape">
              <a:avLst/>
            </a:prstTxWarp>
          </a:bodyPr>
          <a:lstStyle/>
          <a:p>
            <a:endParaRPr lang="en-GB"/>
          </a:p>
        </p:txBody>
      </p:sp>
      <p:graphicFrame>
        <p:nvGraphicFramePr>
          <p:cNvPr id="11" name="Table 10">
            <a:extLst>
              <a:ext uri="{FF2B5EF4-FFF2-40B4-BE49-F238E27FC236}">
                <a16:creationId xmlns:a16="http://schemas.microsoft.com/office/drawing/2014/main" id="{7252D5F0-2C6F-41CA-B81F-12F7C3F79029}"/>
              </a:ext>
            </a:extLst>
          </p:cNvPr>
          <p:cNvGraphicFramePr>
            <a:graphicFrameLocks noGrp="1"/>
          </p:cNvGraphicFramePr>
          <p:nvPr>
            <p:extLst>
              <p:ext uri="{D42A27DB-BD31-4B8C-83A1-F6EECF244321}">
                <p14:modId xmlns:p14="http://schemas.microsoft.com/office/powerpoint/2010/main" val="3304468679"/>
              </p:ext>
            </p:extLst>
          </p:nvPr>
        </p:nvGraphicFramePr>
        <p:xfrm>
          <a:off x="3528312" y="1810079"/>
          <a:ext cx="2898902" cy="2587340"/>
        </p:xfrm>
        <a:graphic>
          <a:graphicData uri="http://schemas.openxmlformats.org/drawingml/2006/table">
            <a:tbl>
              <a:tblPr/>
              <a:tblGrid>
                <a:gridCol w="1400345">
                  <a:extLst>
                    <a:ext uri="{9D8B030D-6E8A-4147-A177-3AD203B41FA5}">
                      <a16:colId xmlns:a16="http://schemas.microsoft.com/office/drawing/2014/main" val="3761882706"/>
                    </a:ext>
                  </a:extLst>
                </a:gridCol>
                <a:gridCol w="1498557">
                  <a:extLst>
                    <a:ext uri="{9D8B030D-6E8A-4147-A177-3AD203B41FA5}">
                      <a16:colId xmlns:a16="http://schemas.microsoft.com/office/drawing/2014/main" val="2964887108"/>
                    </a:ext>
                  </a:extLst>
                </a:gridCol>
              </a:tblGrid>
              <a:tr h="258734">
                <a:tc gridSpan="2">
                  <a:txBody>
                    <a:bodyPr/>
                    <a:lstStyle/>
                    <a:p>
                      <a:pPr marR="0" indent="0" algn="ctr" rtl="0">
                        <a:lnSpc>
                          <a:spcPct val="119000"/>
                        </a:lnSpc>
                        <a:spcBef>
                          <a:spcPts val="0"/>
                        </a:spcBef>
                        <a:spcAft>
                          <a:spcPts val="600"/>
                        </a:spcAft>
                      </a:pPr>
                      <a:r>
                        <a:rPr lang="en-GB" sz="1200" kern="1400">
                          <a:ln>
                            <a:noFill/>
                          </a:ln>
                          <a:solidFill>
                            <a:schemeClr val="bg1"/>
                          </a:solidFill>
                          <a:effectLst/>
                          <a:latin typeface="+mn-lt"/>
                        </a:rPr>
                        <a:t>Tuesday to Friday</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203864"/>
                    </a:solidFill>
                  </a:tcPr>
                </a:tc>
                <a:tc hMerge="1">
                  <a:txBody>
                    <a:bodyPr/>
                    <a:lstStyle/>
                    <a:p>
                      <a:pPr marR="0" indent="0" algn="ctr" rtl="0">
                        <a:lnSpc>
                          <a:spcPct val="119000"/>
                        </a:lnSpc>
                        <a:spcBef>
                          <a:spcPts val="0"/>
                        </a:spcBef>
                        <a:spcAft>
                          <a:spcPts val="600"/>
                        </a:spcAft>
                      </a:pPr>
                      <a:endParaRPr lang="en-GB" sz="1200" kern="1400">
                        <a:ln>
                          <a:noFill/>
                        </a:ln>
                        <a:solidFill>
                          <a:schemeClr val="bg1"/>
                        </a:solidFill>
                        <a:effectLst/>
                        <a:latin typeface="+mn-lt"/>
                      </a:endParaRPr>
                    </a:p>
                  </a:txBody>
                  <a:tcPr marL="22674" marR="22674" marT="22674" marB="22674" anchor="ctr">
                    <a:lnL w="38100" cap="flat" cmpd="sng" algn="ctr">
                      <a:solidFill>
                        <a:srgbClr val="FFFFFF"/>
                      </a:solidFill>
                      <a:prstDash val="solid"/>
                      <a:round/>
                      <a:headEnd type="none" w="med" len="med"/>
                      <a:tailEnd type="none" w="med" len="med"/>
                    </a:lnL>
                    <a:lnR w="381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203864"/>
                    </a:solidFill>
                  </a:tcPr>
                </a:tc>
                <a:extLst>
                  <a:ext uri="{0D108BD9-81ED-4DB2-BD59-A6C34878D82A}">
                    <a16:rowId xmlns:a16="http://schemas.microsoft.com/office/drawing/2014/main" val="106571513"/>
                  </a:ext>
                </a:extLst>
              </a:tr>
              <a:tr h="258734">
                <a:tc>
                  <a:txBody>
                    <a:bodyPr/>
                    <a:lstStyle/>
                    <a:p>
                      <a:pPr marR="0" indent="0" algn="ctr" rtl="0">
                        <a:lnSpc>
                          <a:spcPct val="119000"/>
                        </a:lnSpc>
                        <a:spcBef>
                          <a:spcPts val="0"/>
                        </a:spcBef>
                        <a:spcAft>
                          <a:spcPts val="600"/>
                        </a:spcAft>
                      </a:pPr>
                      <a:r>
                        <a:rPr lang="en-GB" sz="1200" b="0" kern="1400">
                          <a:ln>
                            <a:noFill/>
                          </a:ln>
                          <a:solidFill>
                            <a:schemeClr val="bg1"/>
                          </a:solidFill>
                          <a:effectLst/>
                          <a:latin typeface="+mn-lt"/>
                        </a:rPr>
                        <a:t>Time</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203864"/>
                    </a:solidFill>
                  </a:tcPr>
                </a:tc>
                <a:tc>
                  <a:txBody>
                    <a:bodyPr/>
                    <a:lstStyle/>
                    <a:p>
                      <a:pPr marR="0" indent="0" algn="ctr" rtl="0">
                        <a:lnSpc>
                          <a:spcPct val="119000"/>
                        </a:lnSpc>
                        <a:spcBef>
                          <a:spcPts val="0"/>
                        </a:spcBef>
                        <a:spcAft>
                          <a:spcPts val="600"/>
                        </a:spcAft>
                      </a:pPr>
                      <a:r>
                        <a:rPr lang="en-GB" sz="1200" b="0" kern="1400">
                          <a:ln>
                            <a:noFill/>
                          </a:ln>
                          <a:solidFill>
                            <a:schemeClr val="bg1"/>
                          </a:solidFill>
                          <a:effectLst/>
                          <a:latin typeface="+mn-lt"/>
                        </a:rPr>
                        <a:t>Lesson</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203864"/>
                    </a:solidFill>
                  </a:tcPr>
                </a:tc>
                <a:extLst>
                  <a:ext uri="{0D108BD9-81ED-4DB2-BD59-A6C34878D82A}">
                    <a16:rowId xmlns:a16="http://schemas.microsoft.com/office/drawing/2014/main" val="4236937865"/>
                  </a:ext>
                </a:extLst>
              </a:tr>
              <a:tr h="258734">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08:25am</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Line-ups</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extLst>
                  <a:ext uri="{0D108BD9-81ED-4DB2-BD59-A6C34878D82A}">
                    <a16:rowId xmlns:a16="http://schemas.microsoft.com/office/drawing/2014/main" val="1851934435"/>
                  </a:ext>
                </a:extLst>
              </a:tr>
              <a:tr h="258734">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08:45am - 09:00am </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Tutor Time</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extLst>
                  <a:ext uri="{0D108BD9-81ED-4DB2-BD59-A6C34878D82A}">
                    <a16:rowId xmlns:a16="http://schemas.microsoft.com/office/drawing/2014/main" val="1668552238"/>
                  </a:ext>
                </a:extLst>
              </a:tr>
              <a:tr h="258734">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09:00 am - 10.00am </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Period 1</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extLst>
                  <a:ext uri="{0D108BD9-81ED-4DB2-BD59-A6C34878D82A}">
                    <a16:rowId xmlns:a16="http://schemas.microsoft.com/office/drawing/2014/main" val="39738084"/>
                  </a:ext>
                </a:extLst>
              </a:tr>
              <a:tr h="258734">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10:00am - 11:00am </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Period 2</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extLst>
                  <a:ext uri="{0D108BD9-81ED-4DB2-BD59-A6C34878D82A}">
                    <a16:rowId xmlns:a16="http://schemas.microsoft.com/office/drawing/2014/main" val="2297169691"/>
                  </a:ext>
                </a:extLst>
              </a:tr>
              <a:tr h="258734">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11:00am - 11.20am </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Break</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extLst>
                  <a:ext uri="{0D108BD9-81ED-4DB2-BD59-A6C34878D82A}">
                    <a16:rowId xmlns:a16="http://schemas.microsoft.com/office/drawing/2014/main" val="2334826096"/>
                  </a:ext>
                </a:extLst>
              </a:tr>
              <a:tr h="258734">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11.20am - 12:20pm </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Period 3</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extLst>
                  <a:ext uri="{0D108BD9-81ED-4DB2-BD59-A6C34878D82A}">
                    <a16:rowId xmlns:a16="http://schemas.microsoft.com/office/drawing/2014/main" val="1621260715"/>
                  </a:ext>
                </a:extLst>
              </a:tr>
              <a:tr h="258734">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12.20pm - 1.50pm </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Period 4 &amp; Lunch</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extLst>
                  <a:ext uri="{0D108BD9-81ED-4DB2-BD59-A6C34878D82A}">
                    <a16:rowId xmlns:a16="http://schemas.microsoft.com/office/drawing/2014/main" val="145775781"/>
                  </a:ext>
                </a:extLst>
              </a:tr>
              <a:tr h="258734">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 1:50pm - 2:55pm </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Period 5</a:t>
                      </a:r>
                    </a:p>
                  </a:txBody>
                  <a:tcPr marL="22674" marR="22674" marT="22674" marB="22674">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extLst>
                  <a:ext uri="{0D108BD9-81ED-4DB2-BD59-A6C34878D82A}">
                    <a16:rowId xmlns:a16="http://schemas.microsoft.com/office/drawing/2014/main" val="952629877"/>
                  </a:ext>
                </a:extLst>
              </a:tr>
            </a:tbl>
          </a:graphicData>
        </a:graphic>
      </p:graphicFrame>
      <p:graphicFrame>
        <p:nvGraphicFramePr>
          <p:cNvPr id="12" name="Table 11">
            <a:extLst>
              <a:ext uri="{FF2B5EF4-FFF2-40B4-BE49-F238E27FC236}">
                <a16:creationId xmlns:a16="http://schemas.microsoft.com/office/drawing/2014/main" id="{77F3754A-EB8B-4E56-A7AC-2F8E0CA21617}"/>
              </a:ext>
            </a:extLst>
          </p:cNvPr>
          <p:cNvGraphicFramePr>
            <a:graphicFrameLocks noGrp="1"/>
          </p:cNvGraphicFramePr>
          <p:nvPr>
            <p:extLst>
              <p:ext uri="{D42A27DB-BD31-4B8C-83A1-F6EECF244321}">
                <p14:modId xmlns:p14="http://schemas.microsoft.com/office/powerpoint/2010/main" val="1960973477"/>
              </p:ext>
            </p:extLst>
          </p:nvPr>
        </p:nvGraphicFramePr>
        <p:xfrm>
          <a:off x="367180" y="1810080"/>
          <a:ext cx="2898902" cy="2488660"/>
        </p:xfrm>
        <a:graphic>
          <a:graphicData uri="http://schemas.openxmlformats.org/drawingml/2006/table">
            <a:tbl>
              <a:tblPr/>
              <a:tblGrid>
                <a:gridCol w="1400345">
                  <a:extLst>
                    <a:ext uri="{9D8B030D-6E8A-4147-A177-3AD203B41FA5}">
                      <a16:colId xmlns:a16="http://schemas.microsoft.com/office/drawing/2014/main" val="3761882706"/>
                    </a:ext>
                  </a:extLst>
                </a:gridCol>
                <a:gridCol w="1498557">
                  <a:extLst>
                    <a:ext uri="{9D8B030D-6E8A-4147-A177-3AD203B41FA5}">
                      <a16:colId xmlns:a16="http://schemas.microsoft.com/office/drawing/2014/main" val="2964887108"/>
                    </a:ext>
                  </a:extLst>
                </a:gridCol>
              </a:tblGrid>
              <a:tr h="230259">
                <a:tc gridSpan="2">
                  <a:txBody>
                    <a:bodyPr/>
                    <a:lstStyle/>
                    <a:p>
                      <a:pPr marR="0" indent="0" algn="ctr" rtl="0">
                        <a:lnSpc>
                          <a:spcPct val="119000"/>
                        </a:lnSpc>
                        <a:spcBef>
                          <a:spcPts val="0"/>
                        </a:spcBef>
                        <a:spcAft>
                          <a:spcPts val="600"/>
                        </a:spcAft>
                      </a:pPr>
                      <a:r>
                        <a:rPr lang="en-GB" sz="1200" kern="1400">
                          <a:ln>
                            <a:noFill/>
                          </a:ln>
                          <a:solidFill>
                            <a:schemeClr val="bg1"/>
                          </a:solidFill>
                          <a:effectLst/>
                          <a:latin typeface="+mn-lt"/>
                        </a:rPr>
                        <a:t>Monday</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203864"/>
                    </a:solidFill>
                  </a:tcPr>
                </a:tc>
                <a:tc hMerge="1">
                  <a:txBody>
                    <a:bodyPr/>
                    <a:lstStyle/>
                    <a:p>
                      <a:pPr marR="0" indent="0" algn="ctr" rtl="0">
                        <a:lnSpc>
                          <a:spcPct val="119000"/>
                        </a:lnSpc>
                        <a:spcBef>
                          <a:spcPts val="0"/>
                        </a:spcBef>
                        <a:spcAft>
                          <a:spcPts val="600"/>
                        </a:spcAft>
                      </a:pPr>
                      <a:endParaRPr lang="en-GB" sz="1200" kern="1400">
                        <a:ln>
                          <a:noFill/>
                        </a:ln>
                        <a:solidFill>
                          <a:schemeClr val="bg1"/>
                        </a:solidFill>
                        <a:effectLst/>
                        <a:latin typeface="+mn-lt"/>
                      </a:endParaRPr>
                    </a:p>
                  </a:txBody>
                  <a:tcPr marL="22674" marR="22674" marT="22674" marB="22674" anchor="ctr">
                    <a:lnL w="38100" cap="flat" cmpd="sng" algn="ctr">
                      <a:solidFill>
                        <a:srgbClr val="FFFFFF"/>
                      </a:solidFill>
                      <a:prstDash val="solid"/>
                      <a:round/>
                      <a:headEnd type="none" w="med" len="med"/>
                      <a:tailEnd type="none" w="med" len="med"/>
                    </a:lnL>
                    <a:lnR w="381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203864"/>
                    </a:solidFill>
                  </a:tcPr>
                </a:tc>
                <a:extLst>
                  <a:ext uri="{0D108BD9-81ED-4DB2-BD59-A6C34878D82A}">
                    <a16:rowId xmlns:a16="http://schemas.microsoft.com/office/drawing/2014/main" val="106571513"/>
                  </a:ext>
                </a:extLst>
              </a:tr>
              <a:tr h="234416">
                <a:tc>
                  <a:txBody>
                    <a:bodyPr/>
                    <a:lstStyle/>
                    <a:p>
                      <a:pPr marR="0" indent="0" algn="ctr" rtl="0">
                        <a:lnSpc>
                          <a:spcPct val="119000"/>
                        </a:lnSpc>
                        <a:spcBef>
                          <a:spcPts val="0"/>
                        </a:spcBef>
                        <a:spcAft>
                          <a:spcPts val="600"/>
                        </a:spcAft>
                      </a:pPr>
                      <a:r>
                        <a:rPr lang="en-GB" sz="1200" b="0" kern="1400">
                          <a:ln>
                            <a:noFill/>
                          </a:ln>
                          <a:solidFill>
                            <a:schemeClr val="bg1"/>
                          </a:solidFill>
                          <a:effectLst/>
                          <a:latin typeface="+mn-lt"/>
                        </a:rPr>
                        <a:t>Time</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203864"/>
                    </a:solidFill>
                  </a:tcPr>
                </a:tc>
                <a:tc>
                  <a:txBody>
                    <a:bodyPr/>
                    <a:lstStyle/>
                    <a:p>
                      <a:pPr marR="0" indent="0" algn="ctr" rtl="0">
                        <a:lnSpc>
                          <a:spcPct val="119000"/>
                        </a:lnSpc>
                        <a:spcBef>
                          <a:spcPts val="0"/>
                        </a:spcBef>
                        <a:spcAft>
                          <a:spcPts val="600"/>
                        </a:spcAft>
                      </a:pPr>
                      <a:r>
                        <a:rPr lang="en-GB" sz="1200" b="0" kern="1400">
                          <a:ln>
                            <a:noFill/>
                          </a:ln>
                          <a:solidFill>
                            <a:schemeClr val="bg1"/>
                          </a:solidFill>
                          <a:effectLst/>
                          <a:latin typeface="+mn-lt"/>
                        </a:rPr>
                        <a:t>Lesson</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203864"/>
                    </a:solidFill>
                  </a:tcPr>
                </a:tc>
                <a:extLst>
                  <a:ext uri="{0D108BD9-81ED-4DB2-BD59-A6C34878D82A}">
                    <a16:rowId xmlns:a16="http://schemas.microsoft.com/office/drawing/2014/main" val="4236937865"/>
                  </a:ext>
                </a:extLst>
              </a:tr>
              <a:tr h="234416">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08:25am</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Line-ups</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extLst>
                  <a:ext uri="{0D108BD9-81ED-4DB2-BD59-A6C34878D82A}">
                    <a16:rowId xmlns:a16="http://schemas.microsoft.com/office/drawing/2014/main" val="1851934435"/>
                  </a:ext>
                </a:extLst>
              </a:tr>
              <a:tr h="234416">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08:45am - 09:30am </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Character Session </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extLst>
                  <a:ext uri="{0D108BD9-81ED-4DB2-BD59-A6C34878D82A}">
                    <a16:rowId xmlns:a16="http://schemas.microsoft.com/office/drawing/2014/main" val="1668552238"/>
                  </a:ext>
                </a:extLst>
              </a:tr>
              <a:tr h="234416">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09:30 am - 10:30am </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Period 1</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extLst>
                  <a:ext uri="{0D108BD9-81ED-4DB2-BD59-A6C34878D82A}">
                    <a16:rowId xmlns:a16="http://schemas.microsoft.com/office/drawing/2014/main" val="39738084"/>
                  </a:ext>
                </a:extLst>
              </a:tr>
              <a:tr h="234416">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10:30am - 11:30am </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Period 2</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extLst>
                  <a:ext uri="{0D108BD9-81ED-4DB2-BD59-A6C34878D82A}">
                    <a16:rowId xmlns:a16="http://schemas.microsoft.com/office/drawing/2014/main" val="2297169691"/>
                  </a:ext>
                </a:extLst>
              </a:tr>
              <a:tr h="234416">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11:30am - 11.50am </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Break</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extLst>
                  <a:ext uri="{0D108BD9-81ED-4DB2-BD59-A6C34878D82A}">
                    <a16:rowId xmlns:a16="http://schemas.microsoft.com/office/drawing/2014/main" val="2334826096"/>
                  </a:ext>
                </a:extLst>
              </a:tr>
              <a:tr h="234416">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11.50am - 12:50pm </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Period 3</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extLst>
                  <a:ext uri="{0D108BD9-81ED-4DB2-BD59-A6C34878D82A}">
                    <a16:rowId xmlns:a16="http://schemas.microsoft.com/office/drawing/2014/main" val="1621260715"/>
                  </a:ext>
                </a:extLst>
              </a:tr>
              <a:tr h="234416">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12.50pm - 2:20pm </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Period 4 &amp; Lunch</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DEEBF7"/>
                    </a:solidFill>
                  </a:tcPr>
                </a:tc>
                <a:extLst>
                  <a:ext uri="{0D108BD9-81ED-4DB2-BD59-A6C34878D82A}">
                    <a16:rowId xmlns:a16="http://schemas.microsoft.com/office/drawing/2014/main" val="145775781"/>
                  </a:ext>
                </a:extLst>
              </a:tr>
              <a:tr h="234416">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  2:20pm - 3.25pm </a:t>
                      </a:r>
                    </a:p>
                  </a:txBody>
                  <a:tcPr marL="22674" marR="22674" marT="22674" marB="22674" anchor="ctr">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tc>
                  <a:txBody>
                    <a:bodyPr/>
                    <a:lstStyle/>
                    <a:p>
                      <a:pPr marR="0" indent="0" algn="ctr" rtl="0">
                        <a:lnSpc>
                          <a:spcPct val="119000"/>
                        </a:lnSpc>
                        <a:spcBef>
                          <a:spcPts val="0"/>
                        </a:spcBef>
                        <a:spcAft>
                          <a:spcPts val="600"/>
                        </a:spcAft>
                      </a:pPr>
                      <a:r>
                        <a:rPr lang="en-GB" sz="1200" kern="1400">
                          <a:ln>
                            <a:noFill/>
                          </a:ln>
                          <a:solidFill>
                            <a:schemeClr val="tx1"/>
                          </a:solidFill>
                          <a:effectLst/>
                          <a:latin typeface="+mn-lt"/>
                        </a:rPr>
                        <a:t>Period 5</a:t>
                      </a:r>
                    </a:p>
                  </a:txBody>
                  <a:tcPr marL="22674" marR="22674" marT="22674" marB="22674">
                    <a:lnL w="19050" cap="flat" cmpd="sng" algn="ctr">
                      <a:solidFill>
                        <a:srgbClr val="203864"/>
                      </a:solidFill>
                      <a:prstDash val="solid"/>
                      <a:round/>
                      <a:headEnd type="none" w="med" len="med"/>
                      <a:tailEnd type="none" w="med" len="med"/>
                    </a:lnL>
                    <a:lnR w="19050" cap="flat" cmpd="sng" algn="ctr">
                      <a:solidFill>
                        <a:srgbClr val="203864"/>
                      </a:solidFill>
                      <a:prstDash val="solid"/>
                      <a:round/>
                      <a:headEnd type="none" w="med" len="med"/>
                      <a:tailEnd type="none" w="med" len="med"/>
                    </a:lnR>
                    <a:lnT w="19050" cap="flat" cmpd="sng" algn="ctr">
                      <a:solidFill>
                        <a:srgbClr val="203864"/>
                      </a:solidFill>
                      <a:prstDash val="solid"/>
                      <a:round/>
                      <a:headEnd type="none" w="med" len="med"/>
                      <a:tailEnd type="none" w="med" len="med"/>
                    </a:lnT>
                    <a:lnB w="19050" cap="flat" cmpd="sng" algn="ctr">
                      <a:solidFill>
                        <a:srgbClr val="203864"/>
                      </a:solidFill>
                      <a:prstDash val="solid"/>
                      <a:round/>
                      <a:headEnd type="none" w="med" len="med"/>
                      <a:tailEnd type="none" w="med" len="med"/>
                    </a:lnB>
                    <a:noFill/>
                  </a:tcPr>
                </a:tc>
                <a:extLst>
                  <a:ext uri="{0D108BD9-81ED-4DB2-BD59-A6C34878D82A}">
                    <a16:rowId xmlns:a16="http://schemas.microsoft.com/office/drawing/2014/main" val="952629877"/>
                  </a:ext>
                </a:extLst>
              </a:tr>
            </a:tbl>
          </a:graphicData>
        </a:graphic>
      </p:graphicFrame>
    </p:spTree>
    <p:extLst>
      <p:ext uri="{BB962C8B-B14F-4D97-AF65-F5344CB8AC3E}">
        <p14:creationId xmlns:p14="http://schemas.microsoft.com/office/powerpoint/2010/main" val="9068471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6858000" cy="1170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5" name="Rectangle 14"/>
          <p:cNvSpPr/>
          <p:nvPr/>
        </p:nvSpPr>
        <p:spPr>
          <a:xfrm>
            <a:off x="0" y="119758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cxnSp>
        <p:nvCxnSpPr>
          <p:cNvPr id="16" name="Straight Connector 15"/>
          <p:cNvCxnSpPr/>
          <p:nvPr/>
        </p:nvCxnSpPr>
        <p:spPr>
          <a:xfrm flipV="1">
            <a:off x="-4316" y="1170000"/>
            <a:ext cx="6862316" cy="16891"/>
          </a:xfrm>
          <a:prstGeom prst="line">
            <a:avLst/>
          </a:prstGeom>
          <a:ln w="889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24"/>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4688296" y="264826"/>
            <a:ext cx="1738918" cy="640349"/>
          </a:xfrm>
          <a:prstGeom prst="rect">
            <a:avLst/>
          </a:prstGeom>
        </p:spPr>
      </p:pic>
      <p:sp>
        <p:nvSpPr>
          <p:cNvPr id="9" name="TextBox 8"/>
          <p:cNvSpPr txBox="1"/>
          <p:nvPr/>
        </p:nvSpPr>
        <p:spPr>
          <a:xfrm>
            <a:off x="281456" y="564488"/>
            <a:ext cx="4601496" cy="1015663"/>
          </a:xfrm>
          <a:prstGeom prst="rect">
            <a:avLst/>
          </a:prstGeom>
          <a:noFill/>
        </p:spPr>
        <p:txBody>
          <a:bodyPr wrap="square" rtlCol="0">
            <a:spAutoFit/>
          </a:bodyPr>
          <a:lstStyle/>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20" name="TextBox 19"/>
          <p:cNvSpPr txBox="1"/>
          <p:nvPr/>
        </p:nvSpPr>
        <p:spPr>
          <a:xfrm>
            <a:off x="281456" y="546811"/>
            <a:ext cx="4601496" cy="1015663"/>
          </a:xfrm>
          <a:prstGeom prst="rect">
            <a:avLst/>
          </a:prstGeom>
          <a:noFill/>
        </p:spPr>
        <p:txBody>
          <a:bodyPr wrap="square" rtlCol="0">
            <a:spAutoFit/>
          </a:bodyPr>
          <a:lstStyle/>
          <a:p>
            <a:r>
              <a:rPr lang="en-GB" sz="2000">
                <a:solidFill>
                  <a:schemeClr val="bg1"/>
                </a:solidFill>
                <a:latin typeface="Century Gothic" panose="020B0502020202020204" pitchFamily="34" charset="0"/>
              </a:rPr>
              <a:t>Lunchtime</a:t>
            </a: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3" name="Control 1"/>
          <p:cNvSpPr>
            <a:spLocks noChangeArrowheads="1" noChangeShapeType="1"/>
          </p:cNvSpPr>
          <p:nvPr/>
        </p:nvSpPr>
        <p:spPr bwMode="auto">
          <a:xfrm>
            <a:off x="1006475" y="14862334"/>
            <a:ext cx="3570308" cy="2067590"/>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21" name="TextBox 20">
            <a:extLst>
              <a:ext uri="{FF2B5EF4-FFF2-40B4-BE49-F238E27FC236}">
                <a16:creationId xmlns:a16="http://schemas.microsoft.com/office/drawing/2014/main" id="{EE4B2C46-A69A-42FA-A502-9F4E9E5CFE98}"/>
              </a:ext>
            </a:extLst>
          </p:cNvPr>
          <p:cNvSpPr txBox="1"/>
          <p:nvPr/>
        </p:nvSpPr>
        <p:spPr>
          <a:xfrm>
            <a:off x="257212" y="1502314"/>
            <a:ext cx="6319332" cy="8428205"/>
          </a:xfrm>
          <a:prstGeom prst="rect">
            <a:avLst/>
          </a:prstGeom>
          <a:noFill/>
        </p:spPr>
        <p:txBody>
          <a:bodyPr wrap="square" numCol="1" spcCol="0" rtlCol="0">
            <a:spAutoFit/>
          </a:bodyPr>
          <a:lstStyle/>
          <a:p>
            <a:pPr>
              <a:lnSpc>
                <a:spcPct val="119000"/>
              </a:lnSpc>
            </a:pPr>
            <a:r>
              <a:rPr lang="en-GB" sz="1200" b="1" kern="1400">
                <a:solidFill>
                  <a:srgbClr val="000000"/>
                </a:solidFill>
              </a:rPr>
              <a:t>Cashless Catering / ParentPay</a:t>
            </a:r>
          </a:p>
          <a:p>
            <a:pPr>
              <a:lnSpc>
                <a:spcPct val="119000"/>
              </a:lnSpc>
            </a:pPr>
            <a:r>
              <a:rPr lang="en-GB" sz="1200" kern="1400">
                <a:solidFill>
                  <a:srgbClr val="000000"/>
                </a:solidFill>
              </a:rPr>
              <a:t>It’s simple, safe and convenient and your child no longer needs to carry cash into school. ParentPay is an online payment system for schools. It allows parents to pay quickly and securely for school meals, trips and activities, lockers, music lessons and fees. You simply top-up your ParentPay account online by debit or credit card, or in cash through </a:t>
            </a:r>
            <a:r>
              <a:rPr lang="en-GB" sz="1200" kern="1400" err="1">
                <a:solidFill>
                  <a:srgbClr val="000000"/>
                </a:solidFill>
              </a:rPr>
              <a:t>PayPoint</a:t>
            </a:r>
            <a:r>
              <a:rPr lang="en-GB" sz="1200" kern="1400">
                <a:solidFill>
                  <a:srgbClr val="000000"/>
                </a:solidFill>
              </a:rPr>
              <a:t> stores. Your ParentPay balance can be used immediately to pay for any of your children’s items at school using ParentPay.</a:t>
            </a:r>
          </a:p>
          <a:p>
            <a:pPr>
              <a:lnSpc>
                <a:spcPct val="119000"/>
              </a:lnSpc>
            </a:pPr>
            <a:endParaRPr lang="en-GB" sz="1200" kern="1400">
              <a:solidFill>
                <a:srgbClr val="000000"/>
              </a:solidFill>
            </a:endParaRPr>
          </a:p>
          <a:p>
            <a:pPr>
              <a:lnSpc>
                <a:spcPct val="119000"/>
              </a:lnSpc>
            </a:pPr>
            <a:r>
              <a:rPr lang="en-GB" sz="1200" b="1" kern="1400">
                <a:solidFill>
                  <a:srgbClr val="000000"/>
                </a:solidFill>
              </a:rPr>
              <a:t>What are the benefits to parents and pupils?</a:t>
            </a:r>
          </a:p>
          <a:p>
            <a:pPr marL="171450" indent="-171450">
              <a:lnSpc>
                <a:spcPct val="119000"/>
              </a:lnSpc>
              <a:buFont typeface="Arial" panose="020B0604020202020204" pitchFamily="34" charset="0"/>
              <a:buChar char="•"/>
            </a:pPr>
            <a:r>
              <a:rPr lang="en-GB" sz="1200" kern="1400">
                <a:solidFill>
                  <a:srgbClr val="000000"/>
                </a:solidFill>
              </a:rPr>
              <a:t>ParentPay is easy-to-use and will offer you the freedom to make online payments whenever and wherever you like, 24hrs a day 7 days a week.</a:t>
            </a:r>
          </a:p>
          <a:p>
            <a:pPr marL="171450" indent="-171450">
              <a:lnSpc>
                <a:spcPct val="119000"/>
              </a:lnSpc>
              <a:buFont typeface="Arial" panose="020B0604020202020204" pitchFamily="34" charset="0"/>
              <a:buChar char="•"/>
            </a:pPr>
            <a:r>
              <a:rPr lang="en-GB" sz="1200" kern="1400">
                <a:solidFill>
                  <a:srgbClr val="000000"/>
                </a:solidFill>
              </a:rPr>
              <a:t>The technology used is of the highest internet security available ensuring that your money will reach school safely – offering you peace of mind.</a:t>
            </a:r>
          </a:p>
          <a:p>
            <a:pPr marL="171450" indent="-171450">
              <a:lnSpc>
                <a:spcPct val="119000"/>
              </a:lnSpc>
              <a:buFont typeface="Arial" panose="020B0604020202020204" pitchFamily="34" charset="0"/>
              <a:buChar char="•"/>
            </a:pPr>
            <a:r>
              <a:rPr lang="en-GB" sz="1200" kern="1400">
                <a:solidFill>
                  <a:srgbClr val="000000"/>
                </a:solidFill>
              </a:rPr>
              <a:t>Payments can be made by credit or debit card.</a:t>
            </a:r>
          </a:p>
          <a:p>
            <a:pPr marL="171450" indent="-171450">
              <a:lnSpc>
                <a:spcPct val="119000"/>
              </a:lnSpc>
              <a:buFont typeface="Arial" panose="020B0604020202020204" pitchFamily="34" charset="0"/>
              <a:buChar char="•"/>
            </a:pPr>
            <a:r>
              <a:rPr lang="en-GB" sz="1200" kern="1400">
                <a:solidFill>
                  <a:srgbClr val="000000"/>
                </a:solidFill>
              </a:rPr>
              <a:t>Full payment histories and statements are available to you securely online at any time.</a:t>
            </a:r>
          </a:p>
          <a:p>
            <a:pPr marL="171450" indent="-171450">
              <a:lnSpc>
                <a:spcPct val="119000"/>
              </a:lnSpc>
              <a:buFont typeface="Arial" panose="020B0604020202020204" pitchFamily="34" charset="0"/>
              <a:buChar char="•"/>
            </a:pPr>
            <a:r>
              <a:rPr lang="en-GB" sz="1200" kern="1400">
                <a:solidFill>
                  <a:srgbClr val="000000"/>
                </a:solidFill>
              </a:rPr>
              <a:t>Your children won’t have to worry about losing money at school again.</a:t>
            </a:r>
          </a:p>
          <a:p>
            <a:pPr>
              <a:lnSpc>
                <a:spcPct val="119000"/>
              </a:lnSpc>
            </a:pPr>
            <a:endParaRPr lang="en-GB" sz="1200" kern="1400">
              <a:solidFill>
                <a:srgbClr val="000000"/>
              </a:solidFill>
            </a:endParaRPr>
          </a:p>
          <a:p>
            <a:pPr>
              <a:lnSpc>
                <a:spcPct val="119000"/>
              </a:lnSpc>
            </a:pPr>
            <a:r>
              <a:rPr lang="en-GB" sz="1200" b="1" kern="1400">
                <a:solidFill>
                  <a:srgbClr val="000000"/>
                </a:solidFill>
              </a:rPr>
              <a:t>What are the benefits to our school?</a:t>
            </a:r>
          </a:p>
          <a:p>
            <a:pPr>
              <a:lnSpc>
                <a:spcPct val="119000"/>
              </a:lnSpc>
            </a:pPr>
            <a:r>
              <a:rPr lang="en-GB" sz="1200" kern="1400">
                <a:solidFill>
                  <a:srgbClr val="000000"/>
                </a:solidFill>
              </a:rPr>
              <a:t>When parents use ParentPay, the benefit to the school is huge. You will help us to reduce workloads for all staff, creating more time to lend to educational support and the smooth running of the school. Using ParentPay also ensures that all financial transactions are safe and secure - helping us to remove costs associated with us having to manage cash securely on the school premises.</a:t>
            </a:r>
          </a:p>
          <a:p>
            <a:pPr>
              <a:lnSpc>
                <a:spcPct val="119000"/>
              </a:lnSpc>
            </a:pPr>
            <a:endParaRPr lang="en-GB" sz="1200" kern="1400">
              <a:solidFill>
                <a:srgbClr val="000000"/>
              </a:solidFill>
            </a:endParaRPr>
          </a:p>
          <a:p>
            <a:pPr>
              <a:lnSpc>
                <a:spcPct val="119000"/>
              </a:lnSpc>
            </a:pPr>
            <a:r>
              <a:rPr lang="en-GB" sz="1200" b="1" kern="1400">
                <a:solidFill>
                  <a:srgbClr val="000000"/>
                </a:solidFill>
              </a:rPr>
              <a:t>Are you applicable for Free School Meals?</a:t>
            </a:r>
            <a:endParaRPr lang="en-GB" sz="1200" kern="1400">
              <a:solidFill>
                <a:srgbClr val="000000"/>
              </a:solidFill>
            </a:endParaRPr>
          </a:p>
          <a:p>
            <a:pPr>
              <a:lnSpc>
                <a:spcPct val="119000"/>
              </a:lnSpc>
            </a:pPr>
            <a:r>
              <a:rPr lang="en-GB" sz="1200" kern="1400">
                <a:solidFill>
                  <a:srgbClr val="000000"/>
                </a:solidFill>
              </a:rPr>
              <a:t>If you are in receipt of any of the following, your child may be eligible for free school meals.</a:t>
            </a:r>
          </a:p>
          <a:p>
            <a:pPr marL="171450" indent="-171450">
              <a:lnSpc>
                <a:spcPct val="119000"/>
              </a:lnSpc>
              <a:buFont typeface="Arial" panose="020B0604020202020204" pitchFamily="34" charset="0"/>
              <a:buChar char="•"/>
            </a:pPr>
            <a:r>
              <a:rPr lang="en-GB" sz="1200" kern="1400">
                <a:solidFill>
                  <a:srgbClr val="000000"/>
                </a:solidFill>
              </a:rPr>
              <a:t>Income Support</a:t>
            </a:r>
          </a:p>
          <a:p>
            <a:pPr marL="171450" indent="-171450">
              <a:lnSpc>
                <a:spcPct val="119000"/>
              </a:lnSpc>
              <a:buFont typeface="Arial" panose="020B0604020202020204" pitchFamily="34" charset="0"/>
              <a:buChar char="•"/>
            </a:pPr>
            <a:r>
              <a:rPr lang="en-GB" sz="1200" kern="1400">
                <a:solidFill>
                  <a:srgbClr val="000000"/>
                </a:solidFill>
              </a:rPr>
              <a:t>Income based Job Seekers Allowance</a:t>
            </a:r>
          </a:p>
          <a:p>
            <a:pPr marL="171450" indent="-171450">
              <a:lnSpc>
                <a:spcPct val="119000"/>
              </a:lnSpc>
              <a:buFont typeface="Arial" panose="020B0604020202020204" pitchFamily="34" charset="0"/>
              <a:buChar char="•"/>
            </a:pPr>
            <a:r>
              <a:rPr lang="en-GB" sz="1200" kern="1400">
                <a:solidFill>
                  <a:srgbClr val="000000"/>
                </a:solidFill>
              </a:rPr>
              <a:t>Income related Employment and Support Allowance</a:t>
            </a:r>
          </a:p>
          <a:p>
            <a:pPr marL="171450" indent="-171450">
              <a:lnSpc>
                <a:spcPct val="119000"/>
              </a:lnSpc>
              <a:buFont typeface="Arial" panose="020B0604020202020204" pitchFamily="34" charset="0"/>
              <a:buChar char="•"/>
            </a:pPr>
            <a:r>
              <a:rPr lang="en-GB" sz="1200" kern="1400">
                <a:solidFill>
                  <a:srgbClr val="000000"/>
                </a:solidFill>
              </a:rPr>
              <a:t>Support under Part VI of the Immigration and Asylum Act 1999</a:t>
            </a:r>
          </a:p>
          <a:p>
            <a:pPr marL="171450" indent="-171450">
              <a:lnSpc>
                <a:spcPct val="119000"/>
              </a:lnSpc>
              <a:buFont typeface="Arial" panose="020B0604020202020204" pitchFamily="34" charset="0"/>
              <a:buChar char="•"/>
            </a:pPr>
            <a:r>
              <a:rPr lang="en-GB" sz="1200" kern="1400">
                <a:solidFill>
                  <a:srgbClr val="000000"/>
                </a:solidFill>
              </a:rPr>
              <a:t>Child Tax Credit, with no element of Working Tax Credit, and a household income below £16,190 (as assessed by HM Revenue and Customs)</a:t>
            </a:r>
          </a:p>
          <a:p>
            <a:pPr marL="171450" indent="-171450">
              <a:lnSpc>
                <a:spcPct val="119000"/>
              </a:lnSpc>
              <a:buFont typeface="Arial" panose="020B0604020202020204" pitchFamily="34" charset="0"/>
              <a:buChar char="•"/>
            </a:pPr>
            <a:r>
              <a:rPr lang="en-GB" sz="1200" kern="1400">
                <a:solidFill>
                  <a:srgbClr val="000000"/>
                </a:solidFill>
              </a:rPr>
              <a:t>Guarantee Element of State Pension Credit</a:t>
            </a:r>
          </a:p>
          <a:p>
            <a:pPr marL="171450" indent="-171450">
              <a:lnSpc>
                <a:spcPct val="119000"/>
              </a:lnSpc>
              <a:buFont typeface="Arial" panose="020B0604020202020204" pitchFamily="34" charset="0"/>
              <a:buChar char="•"/>
            </a:pPr>
            <a:r>
              <a:rPr lang="en-GB" sz="1200" kern="1400">
                <a:solidFill>
                  <a:srgbClr val="000000"/>
                </a:solidFill>
              </a:rPr>
              <a:t>Universal Credit</a:t>
            </a:r>
          </a:p>
          <a:p>
            <a:pPr>
              <a:lnSpc>
                <a:spcPct val="119000"/>
              </a:lnSpc>
            </a:pPr>
            <a:endParaRPr lang="en-GB" sz="1000" kern="1400">
              <a:solidFill>
                <a:srgbClr val="000000"/>
              </a:solidFill>
            </a:endParaRPr>
          </a:p>
          <a:p>
            <a:pPr>
              <a:lnSpc>
                <a:spcPct val="119000"/>
              </a:lnSpc>
            </a:pPr>
            <a:r>
              <a:rPr lang="en-GB" sz="1200" kern="1400">
                <a:solidFill>
                  <a:srgbClr val="000000"/>
                </a:solidFill>
              </a:rPr>
              <a:t>If a child resides in a local authority care home they will not qualify for free school meals. This is because government funding has already been allocated to fund their meals. A child must reside with the applicant to receive free school meals.</a:t>
            </a:r>
          </a:p>
        </p:txBody>
      </p:sp>
    </p:spTree>
    <p:extLst>
      <p:ext uri="{BB962C8B-B14F-4D97-AF65-F5344CB8AC3E}">
        <p14:creationId xmlns:p14="http://schemas.microsoft.com/office/powerpoint/2010/main" val="796852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6858000" cy="1170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5" name="Rectangle 14"/>
          <p:cNvSpPr/>
          <p:nvPr/>
        </p:nvSpPr>
        <p:spPr>
          <a:xfrm>
            <a:off x="0" y="119758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cxnSp>
        <p:nvCxnSpPr>
          <p:cNvPr id="16" name="Straight Connector 15"/>
          <p:cNvCxnSpPr/>
          <p:nvPr/>
        </p:nvCxnSpPr>
        <p:spPr>
          <a:xfrm flipV="1">
            <a:off x="-4316" y="1170000"/>
            <a:ext cx="6862316" cy="16891"/>
          </a:xfrm>
          <a:prstGeom prst="line">
            <a:avLst/>
          </a:prstGeom>
          <a:ln w="889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24"/>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4688296" y="264826"/>
            <a:ext cx="1738918" cy="640349"/>
          </a:xfrm>
          <a:prstGeom prst="rect">
            <a:avLst/>
          </a:prstGeom>
        </p:spPr>
      </p:pic>
      <p:sp>
        <p:nvSpPr>
          <p:cNvPr id="9" name="TextBox 8"/>
          <p:cNvSpPr txBox="1"/>
          <p:nvPr/>
        </p:nvSpPr>
        <p:spPr>
          <a:xfrm>
            <a:off x="281456" y="564488"/>
            <a:ext cx="4601496" cy="1015663"/>
          </a:xfrm>
          <a:prstGeom prst="rect">
            <a:avLst/>
          </a:prstGeom>
          <a:noFill/>
        </p:spPr>
        <p:txBody>
          <a:bodyPr wrap="square" rtlCol="0">
            <a:spAutoFit/>
          </a:bodyPr>
          <a:lstStyle/>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3" name="Control 1"/>
          <p:cNvSpPr>
            <a:spLocks noChangeArrowheads="1" noChangeShapeType="1"/>
          </p:cNvSpPr>
          <p:nvPr/>
        </p:nvSpPr>
        <p:spPr bwMode="auto">
          <a:xfrm>
            <a:off x="1006475" y="14862334"/>
            <a:ext cx="3570308" cy="2067590"/>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21" name="TextBox 20">
            <a:extLst>
              <a:ext uri="{FF2B5EF4-FFF2-40B4-BE49-F238E27FC236}">
                <a16:creationId xmlns:a16="http://schemas.microsoft.com/office/drawing/2014/main" id="{EE4B2C46-A69A-42FA-A502-9F4E9E5CFE98}"/>
              </a:ext>
            </a:extLst>
          </p:cNvPr>
          <p:cNvSpPr txBox="1"/>
          <p:nvPr/>
        </p:nvSpPr>
        <p:spPr>
          <a:xfrm>
            <a:off x="281456" y="1978919"/>
            <a:ext cx="6319332" cy="4692631"/>
          </a:xfrm>
          <a:prstGeom prst="rect">
            <a:avLst/>
          </a:prstGeom>
          <a:noFill/>
        </p:spPr>
        <p:txBody>
          <a:bodyPr wrap="square" lIns="91440" tIns="45720" rIns="91440" bIns="45720" numCol="1" spcCol="0" rtlCol="0" anchor="t">
            <a:spAutoFit/>
          </a:bodyPr>
          <a:lstStyle/>
          <a:p>
            <a:pPr>
              <a:lnSpc>
                <a:spcPct val="119000"/>
              </a:lnSpc>
            </a:pPr>
            <a:r>
              <a:rPr lang="en-GB" sz="1200" kern="1400">
                <a:solidFill>
                  <a:srgbClr val="000000"/>
                </a:solidFill>
              </a:rPr>
              <a:t>Parents/ carers play a crucial role in ensuring their child achieves at the highest level, meets their targets and makes the most of their opportunities at the school. We provide regular data for parents to ensure they have the latest information on their child’s progress. Included with these are the email addresses of all of your child’s teachers who you may contact.</a:t>
            </a:r>
          </a:p>
          <a:p>
            <a:pPr>
              <a:lnSpc>
                <a:spcPct val="119000"/>
              </a:lnSpc>
            </a:pPr>
            <a:endParaRPr lang="en-GB" sz="1200" kern="1400">
              <a:solidFill>
                <a:srgbClr val="000000"/>
              </a:solidFill>
            </a:endParaRPr>
          </a:p>
          <a:p>
            <a:pPr>
              <a:lnSpc>
                <a:spcPct val="119000"/>
              </a:lnSpc>
            </a:pPr>
            <a:r>
              <a:rPr lang="en-GB" sz="1200" kern="1400">
                <a:solidFill>
                  <a:srgbClr val="000000"/>
                </a:solidFill>
              </a:rPr>
              <a:t>Tutors act as the main point of contact with parents and are expected to have regular communication for each of their tutees. We expect 100% attendance at virtual parents’ events, this ensures that parents can receive direct feedback on how well their child is performing across their range of subjects. </a:t>
            </a:r>
            <a:endParaRPr lang="en-GB" sz="1200" kern="1400">
              <a:solidFill>
                <a:srgbClr val="000000"/>
              </a:solidFill>
              <a:ea typeface="Calibri"/>
              <a:cs typeface="Calibri"/>
            </a:endParaRPr>
          </a:p>
          <a:p>
            <a:pPr>
              <a:lnSpc>
                <a:spcPct val="119000"/>
              </a:lnSpc>
            </a:pPr>
            <a:endParaRPr lang="en-GB" sz="1200" kern="1400">
              <a:solidFill>
                <a:srgbClr val="000000"/>
              </a:solidFill>
            </a:endParaRPr>
          </a:p>
          <a:p>
            <a:pPr>
              <a:lnSpc>
                <a:spcPct val="119000"/>
              </a:lnSpc>
            </a:pPr>
            <a:r>
              <a:rPr lang="en-GB" sz="1200" kern="1400">
                <a:solidFill>
                  <a:srgbClr val="000000"/>
                </a:solidFill>
              </a:rPr>
              <a:t>The school uses an online platform called</a:t>
            </a:r>
            <a:endParaRPr lang="en-GB" sz="1200" b="1" kern="1400">
              <a:solidFill>
                <a:srgbClr val="000000"/>
              </a:solidFill>
            </a:endParaRPr>
          </a:p>
          <a:p>
            <a:pPr>
              <a:lnSpc>
                <a:spcPct val="119000"/>
              </a:lnSpc>
            </a:pPr>
            <a:r>
              <a:rPr lang="en-GB" sz="1200" kern="1400" err="1">
                <a:solidFill>
                  <a:srgbClr val="000000"/>
                </a:solidFill>
              </a:rPr>
              <a:t>ClassCharts</a:t>
            </a:r>
            <a:r>
              <a:rPr lang="en-GB" sz="1200" kern="1400">
                <a:solidFill>
                  <a:srgbClr val="000000"/>
                </a:solidFill>
              </a:rPr>
              <a:t> to communicate with parents.</a:t>
            </a:r>
            <a:endParaRPr lang="en-GB" sz="1200" b="1" kern="1400">
              <a:solidFill>
                <a:srgbClr val="000000"/>
              </a:solidFill>
              <a:ea typeface="Calibri" panose="020F0502020204030204"/>
              <a:cs typeface="Calibri" panose="020F0502020204030204"/>
            </a:endParaRPr>
          </a:p>
          <a:p>
            <a:pPr>
              <a:lnSpc>
                <a:spcPct val="119000"/>
              </a:lnSpc>
            </a:pPr>
            <a:r>
              <a:rPr lang="en-GB" sz="1200" kern="1400">
                <a:solidFill>
                  <a:srgbClr val="000000"/>
                </a:solidFill>
              </a:rPr>
              <a:t>This will show you their rewards, behaviour,</a:t>
            </a:r>
            <a:endParaRPr lang="en-GB" sz="1200" b="1" kern="1400">
              <a:solidFill>
                <a:srgbClr val="000000"/>
              </a:solidFill>
              <a:ea typeface="Calibri"/>
              <a:cs typeface="Calibri"/>
            </a:endParaRPr>
          </a:p>
          <a:p>
            <a:pPr>
              <a:lnSpc>
                <a:spcPct val="119000"/>
              </a:lnSpc>
            </a:pPr>
            <a:r>
              <a:rPr lang="en-GB" sz="1200" kern="1400">
                <a:solidFill>
                  <a:srgbClr val="000000"/>
                </a:solidFill>
              </a:rPr>
              <a:t>timetable, homework, attendance,</a:t>
            </a:r>
            <a:endParaRPr lang="en-GB" sz="1200" b="1" kern="1400">
              <a:solidFill>
                <a:srgbClr val="000000"/>
              </a:solidFill>
            </a:endParaRPr>
          </a:p>
          <a:p>
            <a:pPr>
              <a:lnSpc>
                <a:spcPct val="119000"/>
              </a:lnSpc>
            </a:pPr>
            <a:r>
              <a:rPr lang="en-GB" sz="1200" kern="1400">
                <a:solidFill>
                  <a:srgbClr val="000000"/>
                </a:solidFill>
              </a:rPr>
              <a:t>detentions and all messages home.</a:t>
            </a:r>
            <a:endParaRPr lang="en-GB" sz="1200" b="1" kern="1400">
              <a:ea typeface="Calibri"/>
              <a:cs typeface="Calibri"/>
            </a:endParaRPr>
          </a:p>
          <a:p>
            <a:pPr>
              <a:lnSpc>
                <a:spcPct val="119000"/>
              </a:lnSpc>
            </a:pPr>
            <a:endParaRPr lang="en-GB" sz="1200" kern="1400">
              <a:solidFill>
                <a:srgbClr val="000000"/>
              </a:solidFill>
              <a:ea typeface="Calibri"/>
              <a:cs typeface="Calibri"/>
            </a:endParaRPr>
          </a:p>
          <a:p>
            <a:pPr>
              <a:lnSpc>
                <a:spcPct val="119000"/>
              </a:lnSpc>
            </a:pPr>
            <a:r>
              <a:rPr lang="en-GB" sz="1200" kern="1400">
                <a:solidFill>
                  <a:srgbClr val="000000"/>
                </a:solidFill>
                <a:ea typeface="Calibri"/>
                <a:cs typeface="Calibri"/>
              </a:rPr>
              <a:t>Whole-school letters are sent via </a:t>
            </a:r>
            <a:r>
              <a:rPr lang="en-GB" sz="1200" kern="1400" err="1">
                <a:solidFill>
                  <a:srgbClr val="000000"/>
                </a:solidFill>
                <a:ea typeface="Calibri"/>
                <a:cs typeface="Calibri"/>
              </a:rPr>
              <a:t>ClassCharts</a:t>
            </a:r>
            <a:r>
              <a:rPr lang="en-GB" sz="1200" kern="1400">
                <a:solidFill>
                  <a:srgbClr val="000000"/>
                </a:solidFill>
                <a:ea typeface="Calibri"/>
                <a:cs typeface="Calibri"/>
              </a:rPr>
              <a:t>. Please ensure that you create an account as soon as your child starts at the school.</a:t>
            </a:r>
            <a:endParaRPr lang="en-GB"/>
          </a:p>
          <a:p>
            <a:pPr>
              <a:lnSpc>
                <a:spcPct val="119000"/>
              </a:lnSpc>
            </a:pPr>
            <a:endParaRPr lang="en-GB" sz="1200" kern="1400">
              <a:solidFill>
                <a:srgbClr val="000000"/>
              </a:solidFill>
            </a:endParaRPr>
          </a:p>
          <a:p>
            <a:pPr>
              <a:lnSpc>
                <a:spcPct val="119000"/>
              </a:lnSpc>
            </a:pPr>
            <a:r>
              <a:rPr lang="en-GB" sz="1200" kern="1400">
                <a:solidFill>
                  <a:srgbClr val="000000"/>
                </a:solidFill>
              </a:rPr>
              <a:t>On the school website you will find up to date information regarding the school, including policies, and term dates as well as a link to ParentPay. </a:t>
            </a:r>
            <a:endParaRPr lang="en-GB" sz="1200" kern="1400">
              <a:solidFill>
                <a:srgbClr val="000000"/>
              </a:solidFill>
              <a:ea typeface="Calibri" panose="020F0502020204030204"/>
              <a:cs typeface="Calibri" panose="020F0502020204030204"/>
            </a:endParaRPr>
          </a:p>
        </p:txBody>
      </p:sp>
      <p:sp>
        <p:nvSpPr>
          <p:cNvPr id="10" name="TextBox 9">
            <a:extLst>
              <a:ext uri="{FF2B5EF4-FFF2-40B4-BE49-F238E27FC236}">
                <a16:creationId xmlns:a16="http://schemas.microsoft.com/office/drawing/2014/main" id="{A37AD1A2-E77B-46F0-B14A-5BF31045A799}"/>
              </a:ext>
            </a:extLst>
          </p:cNvPr>
          <p:cNvSpPr txBox="1"/>
          <p:nvPr/>
        </p:nvSpPr>
        <p:spPr>
          <a:xfrm>
            <a:off x="281456" y="1588139"/>
            <a:ext cx="2497488" cy="707886"/>
          </a:xfrm>
          <a:prstGeom prst="rect">
            <a:avLst/>
          </a:prstGeom>
          <a:noFill/>
        </p:spPr>
        <p:txBody>
          <a:bodyPr wrap="square" lIns="91440" tIns="45720" rIns="91440" bIns="45720" rtlCol="0" anchor="t">
            <a:spAutoFit/>
          </a:bodyPr>
          <a:lstStyle/>
          <a:p>
            <a:r>
              <a:rPr lang="en-GB" sz="2000" b="1">
                <a:solidFill>
                  <a:srgbClr val="203864"/>
                </a:solidFill>
                <a:latin typeface="Century Gothic" panose="020B0502020202020204" pitchFamily="34" charset="0"/>
              </a:rPr>
              <a:t>Communication</a:t>
            </a:r>
          </a:p>
          <a:p>
            <a:endParaRPr lang="en-GB" sz="2000">
              <a:solidFill>
                <a:schemeClr val="bg1"/>
              </a:solidFill>
              <a:latin typeface="Century Gothic" panose="020B0502020202020204" pitchFamily="34" charset="0"/>
            </a:endParaRPr>
          </a:p>
        </p:txBody>
      </p:sp>
      <p:sp>
        <p:nvSpPr>
          <p:cNvPr id="11" name="TextBox 10">
            <a:extLst>
              <a:ext uri="{FF2B5EF4-FFF2-40B4-BE49-F238E27FC236}">
                <a16:creationId xmlns:a16="http://schemas.microsoft.com/office/drawing/2014/main" id="{2F89209E-8A61-47F1-8254-CFC41E1D31F0}"/>
              </a:ext>
            </a:extLst>
          </p:cNvPr>
          <p:cNvSpPr txBox="1"/>
          <p:nvPr/>
        </p:nvSpPr>
        <p:spPr>
          <a:xfrm>
            <a:off x="281456" y="7545245"/>
            <a:ext cx="6319332" cy="2055756"/>
          </a:xfrm>
          <a:prstGeom prst="rect">
            <a:avLst/>
          </a:prstGeom>
          <a:noFill/>
        </p:spPr>
        <p:txBody>
          <a:bodyPr wrap="square" lIns="91440" tIns="45720" rIns="91440" bIns="45720" numCol="1" spcCol="0" rtlCol="0" anchor="t">
            <a:spAutoFit/>
          </a:bodyPr>
          <a:lstStyle/>
          <a:p>
            <a:pPr>
              <a:lnSpc>
                <a:spcPct val="119000"/>
              </a:lnSpc>
            </a:pPr>
            <a:r>
              <a:rPr lang="en-GB" sz="1200" kern="1400">
                <a:solidFill>
                  <a:srgbClr val="000000"/>
                </a:solidFill>
              </a:rPr>
              <a:t>If your child takes any medicines or has any medical conditions please inform the school so that records can be kept for either the routine taking of medicine or in case of an emergency. </a:t>
            </a:r>
          </a:p>
          <a:p>
            <a:pPr>
              <a:lnSpc>
                <a:spcPct val="119000"/>
              </a:lnSpc>
            </a:pPr>
            <a:endParaRPr lang="en-GB" sz="1200" kern="1400">
              <a:solidFill>
                <a:srgbClr val="000000"/>
              </a:solidFill>
            </a:endParaRPr>
          </a:p>
          <a:p>
            <a:pPr>
              <a:lnSpc>
                <a:spcPct val="119000"/>
              </a:lnSpc>
            </a:pPr>
            <a:r>
              <a:rPr lang="en-GB" sz="1200" kern="1400">
                <a:solidFill>
                  <a:srgbClr val="000000"/>
                </a:solidFill>
              </a:rPr>
              <a:t>The school has a number of first aid trained staff who are routinely trained to assist pupils with illness and injuries. Pupils can take medicine in school under supervision by informing the school in advance. We will not administer paracetamol/ibuprofen without prior consent of parents. </a:t>
            </a:r>
            <a:endParaRPr lang="en-GB" sz="1200" kern="1400">
              <a:solidFill>
                <a:srgbClr val="000000"/>
              </a:solidFill>
              <a:ea typeface="Calibri"/>
              <a:cs typeface="Calibri"/>
            </a:endParaRPr>
          </a:p>
          <a:p>
            <a:pPr>
              <a:lnSpc>
                <a:spcPct val="119000"/>
              </a:lnSpc>
            </a:pPr>
            <a:endParaRPr lang="en-GB" sz="1200" kern="1400">
              <a:solidFill>
                <a:srgbClr val="000000"/>
              </a:solidFill>
            </a:endParaRPr>
          </a:p>
          <a:p>
            <a:pPr>
              <a:lnSpc>
                <a:spcPct val="119000"/>
              </a:lnSpc>
            </a:pPr>
            <a:r>
              <a:rPr lang="en-GB" sz="1200" kern="1400">
                <a:solidFill>
                  <a:srgbClr val="000000"/>
                </a:solidFill>
              </a:rPr>
              <a:t>Vaccinations will take place routinely in school and parents will receive notification and consent forms in advance. The school will also facilitate appointments with the school nurse. </a:t>
            </a:r>
            <a:endParaRPr lang="en-GB" sz="1200" kern="1400">
              <a:solidFill>
                <a:srgbClr val="000000"/>
              </a:solidFill>
              <a:ea typeface="Calibri"/>
              <a:cs typeface="Calibri"/>
            </a:endParaRPr>
          </a:p>
        </p:txBody>
      </p:sp>
      <p:sp>
        <p:nvSpPr>
          <p:cNvPr id="12" name="TextBox 11">
            <a:extLst>
              <a:ext uri="{FF2B5EF4-FFF2-40B4-BE49-F238E27FC236}">
                <a16:creationId xmlns:a16="http://schemas.microsoft.com/office/drawing/2014/main" id="{9A80077E-BC91-44E6-AA5B-6999FAD9F713}"/>
              </a:ext>
            </a:extLst>
          </p:cNvPr>
          <p:cNvSpPr txBox="1"/>
          <p:nvPr/>
        </p:nvSpPr>
        <p:spPr>
          <a:xfrm>
            <a:off x="281456" y="7237246"/>
            <a:ext cx="4601496" cy="1015663"/>
          </a:xfrm>
          <a:prstGeom prst="rect">
            <a:avLst/>
          </a:prstGeom>
          <a:noFill/>
        </p:spPr>
        <p:txBody>
          <a:bodyPr wrap="square" rtlCol="0">
            <a:spAutoFit/>
          </a:bodyPr>
          <a:lstStyle/>
          <a:p>
            <a:r>
              <a:rPr lang="en-GB" sz="2000" b="1">
                <a:solidFill>
                  <a:srgbClr val="203864"/>
                </a:solidFill>
                <a:latin typeface="Century Gothic" panose="020B0502020202020204" pitchFamily="34" charset="0"/>
              </a:rPr>
              <a:t>Medicines and Medical Conditions</a:t>
            </a: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13" name="Rectangle 12">
            <a:extLst>
              <a:ext uri="{FF2B5EF4-FFF2-40B4-BE49-F238E27FC236}">
                <a16:creationId xmlns:a16="http://schemas.microsoft.com/office/drawing/2014/main" id="{B93E8E1E-821D-42A3-B5C2-80FFCB7D146C}"/>
              </a:ext>
            </a:extLst>
          </p:cNvPr>
          <p:cNvSpPr/>
          <p:nvPr/>
        </p:nvSpPr>
        <p:spPr>
          <a:xfrm>
            <a:off x="-4316" y="6853970"/>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pic>
        <p:nvPicPr>
          <p:cNvPr id="2" name="Picture 1" descr="A screenshot of a computer&#10;&#10;Description automatically generated">
            <a:extLst>
              <a:ext uri="{FF2B5EF4-FFF2-40B4-BE49-F238E27FC236}">
                <a16:creationId xmlns:a16="http://schemas.microsoft.com/office/drawing/2014/main" id="{89DE88EC-1EAB-6679-2C92-7F3AA254D3A1}"/>
              </a:ext>
            </a:extLst>
          </p:cNvPr>
          <p:cNvPicPr>
            <a:picLocks noChangeAspect="1"/>
          </p:cNvPicPr>
          <p:nvPr/>
        </p:nvPicPr>
        <p:blipFill>
          <a:blip r:embed="rId3"/>
          <a:stretch>
            <a:fillRect/>
          </a:stretch>
        </p:blipFill>
        <p:spPr>
          <a:xfrm>
            <a:off x="3205269" y="3821201"/>
            <a:ext cx="3385231" cy="1596715"/>
          </a:xfrm>
          <a:prstGeom prst="rect">
            <a:avLst/>
          </a:prstGeom>
        </p:spPr>
      </p:pic>
    </p:spTree>
    <p:extLst>
      <p:ext uri="{BB962C8B-B14F-4D97-AF65-F5344CB8AC3E}">
        <p14:creationId xmlns:p14="http://schemas.microsoft.com/office/powerpoint/2010/main" val="18318848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6858000" cy="1170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5" name="Rectangle 14"/>
          <p:cNvSpPr/>
          <p:nvPr/>
        </p:nvSpPr>
        <p:spPr>
          <a:xfrm>
            <a:off x="0" y="119758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cxnSp>
        <p:nvCxnSpPr>
          <p:cNvPr id="16" name="Straight Connector 15"/>
          <p:cNvCxnSpPr/>
          <p:nvPr/>
        </p:nvCxnSpPr>
        <p:spPr>
          <a:xfrm flipV="1">
            <a:off x="-4316" y="1170000"/>
            <a:ext cx="6862316" cy="16891"/>
          </a:xfrm>
          <a:prstGeom prst="line">
            <a:avLst/>
          </a:prstGeom>
          <a:ln w="889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24"/>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4688296" y="264826"/>
            <a:ext cx="1738918" cy="640349"/>
          </a:xfrm>
          <a:prstGeom prst="rect">
            <a:avLst/>
          </a:prstGeom>
        </p:spPr>
      </p:pic>
      <p:sp>
        <p:nvSpPr>
          <p:cNvPr id="9" name="TextBox 8"/>
          <p:cNvSpPr txBox="1"/>
          <p:nvPr/>
        </p:nvSpPr>
        <p:spPr>
          <a:xfrm>
            <a:off x="281456" y="564488"/>
            <a:ext cx="4601496" cy="1015663"/>
          </a:xfrm>
          <a:prstGeom prst="rect">
            <a:avLst/>
          </a:prstGeom>
          <a:noFill/>
        </p:spPr>
        <p:txBody>
          <a:bodyPr wrap="square" rtlCol="0">
            <a:spAutoFit/>
          </a:bodyPr>
          <a:lstStyle/>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3" name="Control 1"/>
          <p:cNvSpPr>
            <a:spLocks noChangeArrowheads="1" noChangeShapeType="1"/>
          </p:cNvSpPr>
          <p:nvPr/>
        </p:nvSpPr>
        <p:spPr bwMode="auto">
          <a:xfrm>
            <a:off x="1006475" y="14862334"/>
            <a:ext cx="3570308" cy="2067590"/>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21" name="TextBox 20">
            <a:extLst>
              <a:ext uri="{FF2B5EF4-FFF2-40B4-BE49-F238E27FC236}">
                <a16:creationId xmlns:a16="http://schemas.microsoft.com/office/drawing/2014/main" id="{EE4B2C46-A69A-42FA-A502-9F4E9E5CFE98}"/>
              </a:ext>
            </a:extLst>
          </p:cNvPr>
          <p:cNvSpPr txBox="1"/>
          <p:nvPr/>
        </p:nvSpPr>
        <p:spPr>
          <a:xfrm>
            <a:off x="281456" y="1978919"/>
            <a:ext cx="6319332" cy="2055756"/>
          </a:xfrm>
          <a:prstGeom prst="rect">
            <a:avLst/>
          </a:prstGeom>
          <a:noFill/>
        </p:spPr>
        <p:txBody>
          <a:bodyPr wrap="square" numCol="1" spcCol="0" rtlCol="0">
            <a:spAutoFit/>
          </a:bodyPr>
          <a:lstStyle/>
          <a:p>
            <a:pPr>
              <a:lnSpc>
                <a:spcPct val="119000"/>
              </a:lnSpc>
            </a:pPr>
            <a:r>
              <a:rPr lang="en-GB" sz="1200" kern="1400">
                <a:solidFill>
                  <a:srgbClr val="000000"/>
                </a:solidFill>
              </a:rPr>
              <a:t>When pupils come to the school we do request that all their possessions, including clothing, should be named, in order to facilitate returning found articles. All lost property should be handed in at reception. If a pupil loses any item he / she should ask at the reception if it has been found.</a:t>
            </a:r>
          </a:p>
          <a:p>
            <a:pPr>
              <a:lnSpc>
                <a:spcPct val="119000"/>
              </a:lnSpc>
            </a:pPr>
            <a:endParaRPr lang="en-GB" sz="1200" kern="1400">
              <a:solidFill>
                <a:srgbClr val="000000"/>
              </a:solidFill>
            </a:endParaRPr>
          </a:p>
          <a:p>
            <a:pPr>
              <a:lnSpc>
                <a:spcPct val="119000"/>
              </a:lnSpc>
            </a:pPr>
            <a:r>
              <a:rPr lang="en-GB" sz="1200" kern="1400">
                <a:solidFill>
                  <a:srgbClr val="000000"/>
                </a:solidFill>
              </a:rPr>
              <a:t>Named items are returned to pupils via Tutors; it will clearly help us to return items to their owners much more readily if everything is named. Please, therefore, ensure that all of your child’s clothing and personal belongings are named. Items that are not named are placed in Lost Property. These are held until the end of term and then put on display for the pupils to look at. Any unclaimed property will then be disposed of.</a:t>
            </a:r>
          </a:p>
        </p:txBody>
      </p:sp>
      <p:sp>
        <p:nvSpPr>
          <p:cNvPr id="10" name="TextBox 9">
            <a:extLst>
              <a:ext uri="{FF2B5EF4-FFF2-40B4-BE49-F238E27FC236}">
                <a16:creationId xmlns:a16="http://schemas.microsoft.com/office/drawing/2014/main" id="{A37AD1A2-E77B-46F0-B14A-5BF31045A799}"/>
              </a:ext>
            </a:extLst>
          </p:cNvPr>
          <p:cNvSpPr txBox="1"/>
          <p:nvPr/>
        </p:nvSpPr>
        <p:spPr>
          <a:xfrm>
            <a:off x="281456" y="1601453"/>
            <a:ext cx="4601496" cy="1015663"/>
          </a:xfrm>
          <a:prstGeom prst="rect">
            <a:avLst/>
          </a:prstGeom>
          <a:noFill/>
        </p:spPr>
        <p:txBody>
          <a:bodyPr wrap="square" rtlCol="0">
            <a:spAutoFit/>
          </a:bodyPr>
          <a:lstStyle/>
          <a:p>
            <a:r>
              <a:rPr lang="en-GB" sz="2000" b="1">
                <a:solidFill>
                  <a:srgbClr val="203864"/>
                </a:solidFill>
                <a:latin typeface="Century Gothic" panose="020B0502020202020204" pitchFamily="34" charset="0"/>
              </a:rPr>
              <a:t>Lost Property</a:t>
            </a: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11" name="TextBox 10">
            <a:extLst>
              <a:ext uri="{FF2B5EF4-FFF2-40B4-BE49-F238E27FC236}">
                <a16:creationId xmlns:a16="http://schemas.microsoft.com/office/drawing/2014/main" id="{2F89209E-8A61-47F1-8254-CFC41E1D31F0}"/>
              </a:ext>
            </a:extLst>
          </p:cNvPr>
          <p:cNvSpPr txBox="1"/>
          <p:nvPr/>
        </p:nvSpPr>
        <p:spPr>
          <a:xfrm>
            <a:off x="281456" y="5043406"/>
            <a:ext cx="6319332" cy="1176797"/>
          </a:xfrm>
          <a:prstGeom prst="rect">
            <a:avLst/>
          </a:prstGeom>
          <a:noFill/>
        </p:spPr>
        <p:txBody>
          <a:bodyPr wrap="square" numCol="1" spcCol="0" rtlCol="0">
            <a:spAutoFit/>
          </a:bodyPr>
          <a:lstStyle/>
          <a:p>
            <a:pPr>
              <a:lnSpc>
                <a:spcPct val="119000"/>
              </a:lnSpc>
            </a:pPr>
            <a:r>
              <a:rPr lang="en-GB" sz="1200" kern="1400">
                <a:solidFill>
                  <a:srgbClr val="000000"/>
                </a:solidFill>
              </a:rPr>
              <a:t>From time to time the school receives requests from the media to take photographs and/or films of school events and activities. The school also takes photographs and makes films for our own purposes. We seek parental consent to do so on a separate form in your admissions packs. If at any time you wish to withdraw this consent you may do so by contacting: standards@thedustonschool.org</a:t>
            </a:r>
          </a:p>
        </p:txBody>
      </p:sp>
      <p:sp>
        <p:nvSpPr>
          <p:cNvPr id="12" name="TextBox 11">
            <a:extLst>
              <a:ext uri="{FF2B5EF4-FFF2-40B4-BE49-F238E27FC236}">
                <a16:creationId xmlns:a16="http://schemas.microsoft.com/office/drawing/2014/main" id="{9A80077E-BC91-44E6-AA5B-6999FAD9F713}"/>
              </a:ext>
            </a:extLst>
          </p:cNvPr>
          <p:cNvSpPr txBox="1"/>
          <p:nvPr/>
        </p:nvSpPr>
        <p:spPr>
          <a:xfrm>
            <a:off x="281456" y="4665940"/>
            <a:ext cx="4601496" cy="1015663"/>
          </a:xfrm>
          <a:prstGeom prst="rect">
            <a:avLst/>
          </a:prstGeom>
          <a:noFill/>
        </p:spPr>
        <p:txBody>
          <a:bodyPr wrap="square" rtlCol="0">
            <a:spAutoFit/>
          </a:bodyPr>
          <a:lstStyle/>
          <a:p>
            <a:r>
              <a:rPr lang="en-GB" sz="2000" b="1">
                <a:solidFill>
                  <a:srgbClr val="203864"/>
                </a:solidFill>
                <a:latin typeface="Century Gothic" panose="020B0502020202020204" pitchFamily="34" charset="0"/>
              </a:rPr>
              <a:t>Media, Film and Photographs</a:t>
            </a: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13" name="Rectangle 12">
            <a:extLst>
              <a:ext uri="{FF2B5EF4-FFF2-40B4-BE49-F238E27FC236}">
                <a16:creationId xmlns:a16="http://schemas.microsoft.com/office/drawing/2014/main" id="{B93E8E1E-821D-42A3-B5C2-80FFCB7D146C}"/>
              </a:ext>
            </a:extLst>
          </p:cNvPr>
          <p:cNvSpPr/>
          <p:nvPr/>
        </p:nvSpPr>
        <p:spPr>
          <a:xfrm>
            <a:off x="3400" y="4251378"/>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4" name="TextBox 13">
            <a:extLst>
              <a:ext uri="{FF2B5EF4-FFF2-40B4-BE49-F238E27FC236}">
                <a16:creationId xmlns:a16="http://schemas.microsoft.com/office/drawing/2014/main" id="{10B1EF97-DBFA-470F-BFF5-49ABE309E9DE}"/>
              </a:ext>
            </a:extLst>
          </p:cNvPr>
          <p:cNvSpPr txBox="1"/>
          <p:nvPr/>
        </p:nvSpPr>
        <p:spPr>
          <a:xfrm>
            <a:off x="281456" y="7253763"/>
            <a:ext cx="6319332" cy="2714974"/>
          </a:xfrm>
          <a:prstGeom prst="rect">
            <a:avLst/>
          </a:prstGeom>
          <a:noFill/>
        </p:spPr>
        <p:txBody>
          <a:bodyPr wrap="square" lIns="91440" tIns="45720" rIns="91440" bIns="45720" numCol="1" spcCol="0" rtlCol="0" anchor="t">
            <a:spAutoFit/>
          </a:bodyPr>
          <a:lstStyle/>
          <a:p>
            <a:pPr>
              <a:lnSpc>
                <a:spcPct val="119000"/>
              </a:lnSpc>
            </a:pPr>
            <a:r>
              <a:rPr lang="en-GB" sz="1200" kern="1400">
                <a:solidFill>
                  <a:srgbClr val="000000"/>
                </a:solidFill>
              </a:rPr>
              <a:t>Pupils are forbidden from using their mobile phones, smart watches and other electrical devices at any point on the school site. Any pupil found using a mobile phone or smart watch during the day will have the device confiscated. It will not be returned until the following Monday (unless it is a bank holiday, when it will be returned on a Tuesday).  During the final week of a term any confiscated phones are returned on the last day of term. </a:t>
            </a:r>
            <a:endParaRPr lang="en-GB" sz="1200" kern="1400">
              <a:solidFill>
                <a:srgbClr val="000000"/>
              </a:solidFill>
              <a:ea typeface="Calibri"/>
              <a:cs typeface="Calibri"/>
            </a:endParaRPr>
          </a:p>
          <a:p>
            <a:pPr>
              <a:lnSpc>
                <a:spcPct val="119000"/>
              </a:lnSpc>
            </a:pPr>
            <a:endParaRPr lang="en-GB" sz="1200" kern="1400">
              <a:solidFill>
                <a:srgbClr val="000000"/>
              </a:solidFill>
            </a:endParaRPr>
          </a:p>
          <a:p>
            <a:pPr>
              <a:lnSpc>
                <a:spcPct val="119000"/>
              </a:lnSpc>
            </a:pPr>
            <a:r>
              <a:rPr lang="en-GB" sz="1200" kern="1400">
                <a:solidFill>
                  <a:srgbClr val="000000"/>
                </a:solidFill>
              </a:rPr>
              <a:t>If pupils need to make contact with home, they are allowed to use the phone in reception.  </a:t>
            </a:r>
            <a:endParaRPr lang="en-GB" sz="1200" kern="1400">
              <a:solidFill>
                <a:srgbClr val="000000"/>
              </a:solidFill>
              <a:ea typeface="Calibri"/>
              <a:cs typeface="Calibri"/>
            </a:endParaRPr>
          </a:p>
          <a:p>
            <a:pPr>
              <a:lnSpc>
                <a:spcPct val="119000"/>
              </a:lnSpc>
            </a:pPr>
            <a:endParaRPr lang="en-GB" sz="1200" kern="1400">
              <a:solidFill>
                <a:srgbClr val="000000"/>
              </a:solidFill>
            </a:endParaRPr>
          </a:p>
          <a:p>
            <a:pPr>
              <a:lnSpc>
                <a:spcPct val="119000"/>
              </a:lnSpc>
            </a:pPr>
            <a:r>
              <a:rPr lang="en-GB" sz="1200" kern="1400">
                <a:solidFill>
                  <a:srgbClr val="000000"/>
                </a:solidFill>
              </a:rPr>
              <a:t>The school accepts no responsibility for the safety or security of the above equipment.</a:t>
            </a:r>
            <a:endParaRPr lang="en-GB" sz="1200" kern="1400">
              <a:solidFill>
                <a:srgbClr val="000000"/>
              </a:solidFill>
              <a:ea typeface="Calibri"/>
              <a:cs typeface="Calibri"/>
            </a:endParaRPr>
          </a:p>
          <a:p>
            <a:pPr>
              <a:lnSpc>
                <a:spcPct val="119000"/>
              </a:lnSpc>
            </a:pPr>
            <a:endParaRPr lang="en-GB" sz="1200" kern="1400">
              <a:solidFill>
                <a:srgbClr val="000000"/>
              </a:solidFill>
            </a:endParaRPr>
          </a:p>
          <a:p>
            <a:pPr>
              <a:lnSpc>
                <a:spcPct val="119000"/>
              </a:lnSpc>
            </a:pPr>
            <a:r>
              <a:rPr lang="en-GB" sz="1200" kern="1400">
                <a:solidFill>
                  <a:srgbClr val="000000"/>
                </a:solidFill>
              </a:rPr>
              <a:t>Further information regarding electronic devices can be found in the school's behaviour policy on the school website. </a:t>
            </a:r>
            <a:endParaRPr lang="en-GB" sz="1200" kern="1400">
              <a:solidFill>
                <a:srgbClr val="000000"/>
              </a:solidFill>
              <a:ea typeface="Calibri"/>
              <a:cs typeface="Calibri"/>
            </a:endParaRPr>
          </a:p>
        </p:txBody>
      </p:sp>
      <p:sp>
        <p:nvSpPr>
          <p:cNvPr id="17" name="TextBox 16">
            <a:extLst>
              <a:ext uri="{FF2B5EF4-FFF2-40B4-BE49-F238E27FC236}">
                <a16:creationId xmlns:a16="http://schemas.microsoft.com/office/drawing/2014/main" id="{F726CD4D-9130-4F24-A06A-3F845A3115E0}"/>
              </a:ext>
            </a:extLst>
          </p:cNvPr>
          <p:cNvSpPr txBox="1"/>
          <p:nvPr/>
        </p:nvSpPr>
        <p:spPr>
          <a:xfrm>
            <a:off x="281456" y="6876297"/>
            <a:ext cx="4401749" cy="1015663"/>
          </a:xfrm>
          <a:prstGeom prst="rect">
            <a:avLst/>
          </a:prstGeom>
          <a:noFill/>
        </p:spPr>
        <p:txBody>
          <a:bodyPr wrap="square" rtlCol="0">
            <a:spAutoFit/>
          </a:bodyPr>
          <a:lstStyle/>
          <a:p>
            <a:r>
              <a:rPr lang="en-GB" sz="2000" b="1">
                <a:solidFill>
                  <a:srgbClr val="203864"/>
                </a:solidFill>
                <a:latin typeface="Century Gothic" panose="020B0502020202020204" pitchFamily="34" charset="0"/>
              </a:rPr>
              <a:t>Mobile Phones &amp; Smart Watches</a:t>
            </a: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18" name="Rectangle 17">
            <a:extLst>
              <a:ext uri="{FF2B5EF4-FFF2-40B4-BE49-F238E27FC236}">
                <a16:creationId xmlns:a16="http://schemas.microsoft.com/office/drawing/2014/main" id="{2249032C-287F-4753-A6D7-FF984596C3D3}"/>
              </a:ext>
            </a:extLst>
          </p:cNvPr>
          <p:cNvSpPr/>
          <p:nvPr/>
        </p:nvSpPr>
        <p:spPr>
          <a:xfrm>
            <a:off x="3400" y="646173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Tree>
    <p:extLst>
      <p:ext uri="{BB962C8B-B14F-4D97-AF65-F5344CB8AC3E}">
        <p14:creationId xmlns:p14="http://schemas.microsoft.com/office/powerpoint/2010/main" val="30669252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6858000" cy="1170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5" name="Rectangle 14"/>
          <p:cNvSpPr/>
          <p:nvPr/>
        </p:nvSpPr>
        <p:spPr>
          <a:xfrm>
            <a:off x="0" y="119758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cxnSp>
        <p:nvCxnSpPr>
          <p:cNvPr id="16" name="Straight Connector 15"/>
          <p:cNvCxnSpPr/>
          <p:nvPr/>
        </p:nvCxnSpPr>
        <p:spPr>
          <a:xfrm flipV="1">
            <a:off x="-4316" y="1170000"/>
            <a:ext cx="6862316" cy="16891"/>
          </a:xfrm>
          <a:prstGeom prst="line">
            <a:avLst/>
          </a:prstGeom>
          <a:ln w="889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24"/>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4688296" y="264826"/>
            <a:ext cx="1738918" cy="640349"/>
          </a:xfrm>
          <a:prstGeom prst="rect">
            <a:avLst/>
          </a:prstGeom>
        </p:spPr>
      </p:pic>
      <p:sp>
        <p:nvSpPr>
          <p:cNvPr id="9" name="TextBox 8"/>
          <p:cNvSpPr txBox="1"/>
          <p:nvPr/>
        </p:nvSpPr>
        <p:spPr>
          <a:xfrm>
            <a:off x="281456" y="564488"/>
            <a:ext cx="4601496" cy="1015663"/>
          </a:xfrm>
          <a:prstGeom prst="rect">
            <a:avLst/>
          </a:prstGeom>
          <a:noFill/>
        </p:spPr>
        <p:txBody>
          <a:bodyPr wrap="square" rtlCol="0">
            <a:spAutoFit/>
          </a:bodyPr>
          <a:lstStyle/>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3" name="Control 1"/>
          <p:cNvSpPr>
            <a:spLocks noChangeArrowheads="1" noChangeShapeType="1"/>
          </p:cNvSpPr>
          <p:nvPr/>
        </p:nvSpPr>
        <p:spPr bwMode="auto">
          <a:xfrm>
            <a:off x="1006475" y="14862334"/>
            <a:ext cx="3570308" cy="2067590"/>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21" name="TextBox 20">
            <a:extLst>
              <a:ext uri="{FF2B5EF4-FFF2-40B4-BE49-F238E27FC236}">
                <a16:creationId xmlns:a16="http://schemas.microsoft.com/office/drawing/2014/main" id="{EE4B2C46-A69A-42FA-A502-9F4E9E5CFE98}"/>
              </a:ext>
            </a:extLst>
          </p:cNvPr>
          <p:cNvSpPr txBox="1"/>
          <p:nvPr/>
        </p:nvSpPr>
        <p:spPr>
          <a:xfrm>
            <a:off x="281456" y="1978919"/>
            <a:ext cx="6319332" cy="4421339"/>
          </a:xfrm>
          <a:prstGeom prst="rect">
            <a:avLst/>
          </a:prstGeom>
          <a:noFill/>
        </p:spPr>
        <p:txBody>
          <a:bodyPr wrap="square" numCol="1" spcCol="0" rtlCol="0">
            <a:spAutoFit/>
          </a:bodyPr>
          <a:lstStyle/>
          <a:p>
            <a:pPr marL="228600" indent="-228600">
              <a:buAutoNum type="arabicPeriod"/>
            </a:pPr>
            <a:r>
              <a:rPr lang="en-GB" sz="1200" kern="1400">
                <a:solidFill>
                  <a:srgbClr val="000000"/>
                </a:solidFill>
              </a:rPr>
              <a:t>Any parent who has any concerns about any aspect of the school, be it curriculum based, pastoral or administrative, is encouraged to contact the school at the earliest possible opportunity to register their concern by speaking to their child’s tutor. </a:t>
            </a:r>
          </a:p>
          <a:p>
            <a:pPr marL="228600" indent="-228600">
              <a:buFont typeface="+mj-lt"/>
              <a:buAutoNum type="arabicPeriod"/>
            </a:pPr>
            <a:endParaRPr lang="en-GB" sz="1200" kern="1400">
              <a:solidFill>
                <a:srgbClr val="000000"/>
              </a:solidFill>
            </a:endParaRPr>
          </a:p>
          <a:p>
            <a:pPr marL="228600" indent="-228600">
              <a:buFont typeface="+mj-lt"/>
              <a:buAutoNum type="arabicPeriod"/>
            </a:pPr>
            <a:r>
              <a:rPr lang="en-GB" sz="1200" kern="1400">
                <a:solidFill>
                  <a:srgbClr val="000000"/>
                </a:solidFill>
              </a:rPr>
              <a:t>Where there is a cause for concern, details will be forwarded to the appropriate member of staff for their attention and investigation.</a:t>
            </a:r>
          </a:p>
          <a:p>
            <a:pPr marL="228600" indent="-228600">
              <a:buFont typeface="+mj-lt"/>
              <a:buAutoNum type="arabicPeriod"/>
            </a:pPr>
            <a:endParaRPr lang="en-GB" sz="1200" kern="1400">
              <a:solidFill>
                <a:srgbClr val="000000"/>
              </a:solidFill>
            </a:endParaRPr>
          </a:p>
          <a:p>
            <a:pPr marL="228600" indent="-228600">
              <a:buFont typeface="+mj-lt"/>
              <a:buAutoNum type="arabicPeriod"/>
            </a:pPr>
            <a:r>
              <a:rPr lang="en-GB" sz="1200" kern="1400">
                <a:solidFill>
                  <a:srgbClr val="000000"/>
                </a:solidFill>
              </a:rPr>
              <a:t>Parents will be kept fully informed of the situation and the final outcome. </a:t>
            </a:r>
          </a:p>
          <a:p>
            <a:pPr>
              <a:lnSpc>
                <a:spcPct val="119000"/>
              </a:lnSpc>
            </a:pPr>
            <a:endParaRPr lang="en-GB" sz="1200" kern="1400">
              <a:solidFill>
                <a:srgbClr val="000000"/>
              </a:solidFill>
            </a:endParaRPr>
          </a:p>
          <a:p>
            <a:pPr>
              <a:lnSpc>
                <a:spcPct val="119000"/>
              </a:lnSpc>
            </a:pPr>
            <a:r>
              <a:rPr lang="en-GB" sz="1200" b="1" kern="1400">
                <a:solidFill>
                  <a:srgbClr val="000000"/>
                </a:solidFill>
              </a:rPr>
              <a:t>Please Note</a:t>
            </a:r>
          </a:p>
          <a:p>
            <a:pPr marL="228600" indent="-228600">
              <a:buFont typeface="+mj-lt"/>
              <a:buAutoNum type="arabicPeriod"/>
            </a:pPr>
            <a:r>
              <a:rPr lang="en-GB" sz="1200" kern="1400">
                <a:solidFill>
                  <a:srgbClr val="000000"/>
                </a:solidFill>
              </a:rPr>
              <a:t>In the case of any serious safeguarding matters, should any parent wish to come into the school to directly discuss any concerns they may have, the school will endeavour to have a senior member of staff available. This should be through an arranged appointment .</a:t>
            </a:r>
          </a:p>
          <a:p>
            <a:pPr marL="228600" indent="-228600">
              <a:buFont typeface="+mj-lt"/>
              <a:buAutoNum type="arabicPeriod"/>
            </a:pPr>
            <a:endParaRPr lang="en-GB" sz="1200" kern="1400">
              <a:solidFill>
                <a:srgbClr val="000000"/>
              </a:solidFill>
            </a:endParaRPr>
          </a:p>
          <a:p>
            <a:pPr marL="228600" indent="-228600">
              <a:buFont typeface="+mj-lt"/>
              <a:buAutoNum type="arabicPeriod"/>
            </a:pPr>
            <a:r>
              <a:rPr lang="en-GB" sz="1200" kern="1400">
                <a:solidFill>
                  <a:srgbClr val="000000"/>
                </a:solidFill>
              </a:rPr>
              <a:t>Should this not be possible, full details will be taken and forwarded to the appropriate senior member of staff without delay.</a:t>
            </a:r>
          </a:p>
          <a:p>
            <a:pPr>
              <a:lnSpc>
                <a:spcPct val="119000"/>
              </a:lnSpc>
            </a:pPr>
            <a:endParaRPr lang="en-GB" sz="1200" kern="1400">
              <a:solidFill>
                <a:srgbClr val="000000"/>
              </a:solidFill>
            </a:endParaRPr>
          </a:p>
          <a:p>
            <a:pPr>
              <a:lnSpc>
                <a:spcPct val="119000"/>
              </a:lnSpc>
            </a:pPr>
            <a:r>
              <a:rPr lang="en-GB" sz="1200" b="1" kern="1400">
                <a:solidFill>
                  <a:srgbClr val="000000"/>
                </a:solidFill>
              </a:rPr>
              <a:t>Leaving the School</a:t>
            </a:r>
          </a:p>
          <a:p>
            <a:pPr>
              <a:lnSpc>
                <a:spcPct val="119000"/>
              </a:lnSpc>
            </a:pPr>
            <a:r>
              <a:rPr lang="en-GB" sz="1200" kern="1400">
                <a:solidFill>
                  <a:srgbClr val="000000"/>
                </a:solidFill>
              </a:rPr>
              <a:t>If, for any reason, you have to withdraw your child from the school, we require the information in writing to the Principal.</a:t>
            </a:r>
          </a:p>
          <a:p>
            <a:pPr>
              <a:lnSpc>
                <a:spcPct val="119000"/>
              </a:lnSpc>
            </a:pPr>
            <a:r>
              <a:rPr lang="en-GB" sz="1200" kern="1400">
                <a:solidFill>
                  <a:srgbClr val="000000"/>
                </a:solidFill>
              </a:rPr>
              <a:t>We also need to know which school your child is transferring to as this enables the leaving procedures to be put in place and necessary documents drawn up.</a:t>
            </a:r>
          </a:p>
        </p:txBody>
      </p:sp>
      <p:sp>
        <p:nvSpPr>
          <p:cNvPr id="10" name="TextBox 9">
            <a:extLst>
              <a:ext uri="{FF2B5EF4-FFF2-40B4-BE49-F238E27FC236}">
                <a16:creationId xmlns:a16="http://schemas.microsoft.com/office/drawing/2014/main" id="{A37AD1A2-E77B-46F0-B14A-5BF31045A799}"/>
              </a:ext>
            </a:extLst>
          </p:cNvPr>
          <p:cNvSpPr txBox="1"/>
          <p:nvPr/>
        </p:nvSpPr>
        <p:spPr>
          <a:xfrm>
            <a:off x="281456" y="1601453"/>
            <a:ext cx="4601496" cy="400110"/>
          </a:xfrm>
          <a:prstGeom prst="rect">
            <a:avLst/>
          </a:prstGeom>
          <a:noFill/>
        </p:spPr>
        <p:txBody>
          <a:bodyPr wrap="square" rtlCol="0">
            <a:spAutoFit/>
          </a:bodyPr>
          <a:lstStyle/>
          <a:p>
            <a:r>
              <a:rPr lang="en-GB" sz="2000" b="1">
                <a:solidFill>
                  <a:srgbClr val="203864"/>
                </a:solidFill>
                <a:latin typeface="Century Gothic" panose="020B0502020202020204" pitchFamily="34" charset="0"/>
              </a:rPr>
              <a:t>Causes for Concern</a:t>
            </a:r>
            <a:endParaRPr lang="en-GB" sz="2000">
              <a:solidFill>
                <a:schemeClr val="bg1"/>
              </a:solidFill>
              <a:latin typeface="Century Gothic" panose="020B0502020202020204" pitchFamily="34" charset="0"/>
            </a:endParaRPr>
          </a:p>
        </p:txBody>
      </p:sp>
      <p:sp>
        <p:nvSpPr>
          <p:cNvPr id="18" name="Rectangle 17">
            <a:extLst>
              <a:ext uri="{FF2B5EF4-FFF2-40B4-BE49-F238E27FC236}">
                <a16:creationId xmlns:a16="http://schemas.microsoft.com/office/drawing/2014/main" id="{2249032C-287F-4753-A6D7-FF984596C3D3}"/>
              </a:ext>
            </a:extLst>
          </p:cNvPr>
          <p:cNvSpPr/>
          <p:nvPr/>
        </p:nvSpPr>
        <p:spPr>
          <a:xfrm>
            <a:off x="3400" y="646173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Tree>
    <p:extLst>
      <p:ext uri="{BB962C8B-B14F-4D97-AF65-F5344CB8AC3E}">
        <p14:creationId xmlns:p14="http://schemas.microsoft.com/office/powerpoint/2010/main" val="17639886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6858000" cy="1170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5" name="Rectangle 14"/>
          <p:cNvSpPr/>
          <p:nvPr/>
        </p:nvSpPr>
        <p:spPr>
          <a:xfrm>
            <a:off x="0" y="119758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cxnSp>
        <p:nvCxnSpPr>
          <p:cNvPr id="16" name="Straight Connector 15"/>
          <p:cNvCxnSpPr/>
          <p:nvPr/>
        </p:nvCxnSpPr>
        <p:spPr>
          <a:xfrm flipV="1">
            <a:off x="-4316" y="1170000"/>
            <a:ext cx="6862316" cy="16891"/>
          </a:xfrm>
          <a:prstGeom prst="line">
            <a:avLst/>
          </a:prstGeom>
          <a:ln w="889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24"/>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4688296" y="264826"/>
            <a:ext cx="1738918" cy="640349"/>
          </a:xfrm>
          <a:prstGeom prst="rect">
            <a:avLst/>
          </a:prstGeom>
        </p:spPr>
      </p:pic>
      <p:sp>
        <p:nvSpPr>
          <p:cNvPr id="9" name="TextBox 8"/>
          <p:cNvSpPr txBox="1"/>
          <p:nvPr/>
        </p:nvSpPr>
        <p:spPr>
          <a:xfrm>
            <a:off x="281456" y="564488"/>
            <a:ext cx="4601496" cy="1015663"/>
          </a:xfrm>
          <a:prstGeom prst="rect">
            <a:avLst/>
          </a:prstGeom>
          <a:noFill/>
        </p:spPr>
        <p:txBody>
          <a:bodyPr wrap="square" rtlCol="0">
            <a:spAutoFit/>
          </a:bodyPr>
          <a:lstStyle/>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20" name="TextBox 19"/>
          <p:cNvSpPr txBox="1"/>
          <p:nvPr/>
        </p:nvSpPr>
        <p:spPr>
          <a:xfrm>
            <a:off x="281456" y="546811"/>
            <a:ext cx="4601496" cy="707886"/>
          </a:xfrm>
          <a:prstGeom prst="rect">
            <a:avLst/>
          </a:prstGeom>
          <a:noFill/>
        </p:spPr>
        <p:txBody>
          <a:bodyPr wrap="square" rtlCol="0">
            <a:spAutoFit/>
          </a:bodyPr>
          <a:lstStyle/>
          <a:p>
            <a:r>
              <a:rPr lang="en-GB" sz="2000">
                <a:solidFill>
                  <a:schemeClr val="bg1"/>
                </a:solidFill>
                <a:latin typeface="Century Gothic" panose="020B0502020202020204" pitchFamily="34" charset="0"/>
              </a:rPr>
              <a:t>Key Staff Contacts </a:t>
            </a:r>
          </a:p>
          <a:p>
            <a:r>
              <a:rPr lang="en-GB" sz="2000">
                <a:solidFill>
                  <a:schemeClr val="bg1"/>
                </a:solidFill>
                <a:latin typeface="Century Gothic" panose="020B0502020202020204" pitchFamily="34" charset="0"/>
              </a:rPr>
              <a:t> </a:t>
            </a:r>
          </a:p>
        </p:txBody>
      </p:sp>
      <p:sp>
        <p:nvSpPr>
          <p:cNvPr id="3" name="Control 1"/>
          <p:cNvSpPr>
            <a:spLocks noChangeArrowheads="1" noChangeShapeType="1"/>
          </p:cNvSpPr>
          <p:nvPr/>
        </p:nvSpPr>
        <p:spPr bwMode="auto">
          <a:xfrm>
            <a:off x="1006475" y="14862334"/>
            <a:ext cx="3570308" cy="2067590"/>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0" tIns="0" rIns="0" bIns="0" numCol="1" anchor="t" anchorCtr="0" compatLnSpc="1">
            <a:prstTxWarp prst="textNoShape">
              <a:avLst/>
            </a:prstTxWarp>
          </a:bodyPr>
          <a:lstStyle/>
          <a:p>
            <a:endParaRPr lang="en-GB"/>
          </a:p>
        </p:txBody>
      </p:sp>
      <p:graphicFrame>
        <p:nvGraphicFramePr>
          <p:cNvPr id="5" name="Table 4">
            <a:extLst>
              <a:ext uri="{FF2B5EF4-FFF2-40B4-BE49-F238E27FC236}">
                <a16:creationId xmlns:a16="http://schemas.microsoft.com/office/drawing/2014/main" id="{89D8B5A2-6212-442B-9078-FA9D9133A412}"/>
              </a:ext>
            </a:extLst>
          </p:cNvPr>
          <p:cNvGraphicFramePr>
            <a:graphicFrameLocks noGrp="1"/>
          </p:cNvGraphicFramePr>
          <p:nvPr>
            <p:extLst>
              <p:ext uri="{D42A27DB-BD31-4B8C-83A1-F6EECF244321}">
                <p14:modId xmlns:p14="http://schemas.microsoft.com/office/powerpoint/2010/main" val="4213304219"/>
              </p:ext>
            </p:extLst>
          </p:nvPr>
        </p:nvGraphicFramePr>
        <p:xfrm>
          <a:off x="364565" y="1502833"/>
          <a:ext cx="6160842" cy="8031640"/>
        </p:xfrm>
        <a:graphic>
          <a:graphicData uri="http://schemas.openxmlformats.org/drawingml/2006/table">
            <a:tbl>
              <a:tblPr/>
              <a:tblGrid>
                <a:gridCol w="1620885">
                  <a:extLst>
                    <a:ext uri="{9D8B030D-6E8A-4147-A177-3AD203B41FA5}">
                      <a16:colId xmlns:a16="http://schemas.microsoft.com/office/drawing/2014/main" val="441422320"/>
                    </a:ext>
                  </a:extLst>
                </a:gridCol>
                <a:gridCol w="2662702">
                  <a:extLst>
                    <a:ext uri="{9D8B030D-6E8A-4147-A177-3AD203B41FA5}">
                      <a16:colId xmlns:a16="http://schemas.microsoft.com/office/drawing/2014/main" val="3424355802"/>
                    </a:ext>
                  </a:extLst>
                </a:gridCol>
                <a:gridCol w="1877255">
                  <a:extLst>
                    <a:ext uri="{9D8B030D-6E8A-4147-A177-3AD203B41FA5}">
                      <a16:colId xmlns:a16="http://schemas.microsoft.com/office/drawing/2014/main" val="1649697042"/>
                    </a:ext>
                  </a:extLst>
                </a:gridCol>
              </a:tblGrid>
              <a:tr h="183903">
                <a:tc>
                  <a:txBody>
                    <a:bodyPr/>
                    <a:lstStyle/>
                    <a:p>
                      <a:pPr marL="74930" marR="0" lvl="0" indent="0" algn="l">
                        <a:lnSpc>
                          <a:spcPct val="119000"/>
                        </a:lnSpc>
                        <a:spcBef>
                          <a:spcPts val="0"/>
                        </a:spcBef>
                        <a:spcAft>
                          <a:spcPts val="0"/>
                        </a:spcAft>
                        <a:buNone/>
                      </a:pPr>
                      <a:r>
                        <a:rPr lang="en-GB" sz="500" b="1" kern="1400">
                          <a:ln>
                            <a:noFill/>
                          </a:ln>
                          <a:solidFill>
                            <a:srgbClr val="FFFFFF"/>
                          </a:solidFill>
                          <a:effectLst/>
                          <a:latin typeface="Arial"/>
                        </a:rPr>
                        <a:t>Senior Leadership Team</a:t>
                      </a:r>
                    </a:p>
                    <a:p>
                      <a:pPr marL="74930" marR="0" lvl="0" indent="0" algn="l">
                        <a:lnSpc>
                          <a:spcPct val="119000"/>
                        </a:lnSpc>
                        <a:spcBef>
                          <a:spcPts val="0"/>
                        </a:spcBef>
                        <a:spcAft>
                          <a:spcPts val="0"/>
                        </a:spcAft>
                        <a:buNone/>
                      </a:pPr>
                      <a:endParaRPr lang="en-GB" sz="500" b="1" kern="1400">
                        <a:ln>
                          <a:noFill/>
                        </a:ln>
                        <a:solidFill>
                          <a:srgbClr val="FFFFFF"/>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203864"/>
                    </a:solidFill>
                  </a:tcPr>
                </a:tc>
                <a:tc>
                  <a:txBody>
                    <a:bodyPr/>
                    <a:lstStyle/>
                    <a:p>
                      <a:pPr marR="0" indent="0" algn="l" rtl="0">
                        <a:lnSpc>
                          <a:spcPct val="119000"/>
                        </a:lnSpc>
                        <a:spcBef>
                          <a:spcPts val="0"/>
                        </a:spcBef>
                        <a:spcAft>
                          <a:spcPts val="0"/>
                        </a:spcAft>
                      </a:pPr>
                      <a:endParaRPr lang="en-GB" sz="600" kern="1400">
                        <a:ln>
                          <a:noFill/>
                        </a:ln>
                        <a:solidFill>
                          <a:srgbClr val="000000"/>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203864"/>
                    </a:solidFill>
                  </a:tcPr>
                </a:tc>
                <a:tc>
                  <a:txBody>
                    <a:bodyPr/>
                    <a:lstStyle/>
                    <a:p>
                      <a:pPr marR="0" indent="0" algn="l" rtl="0">
                        <a:lnSpc>
                          <a:spcPct val="119000"/>
                        </a:lnSpc>
                        <a:spcBef>
                          <a:spcPts val="0"/>
                        </a:spcBef>
                        <a:spcAft>
                          <a:spcPts val="0"/>
                        </a:spcAft>
                      </a:pPr>
                      <a:endParaRPr lang="en-GB" sz="600" kern="1400">
                        <a:ln>
                          <a:noFill/>
                        </a:ln>
                        <a:solidFill>
                          <a:srgbClr val="000000"/>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203864"/>
                    </a:solidFill>
                  </a:tcPr>
                </a:tc>
                <a:extLst>
                  <a:ext uri="{0D108BD9-81ED-4DB2-BD59-A6C34878D82A}">
                    <a16:rowId xmlns:a16="http://schemas.microsoft.com/office/drawing/2014/main" val="3371379510"/>
                  </a:ext>
                </a:extLst>
              </a:tr>
              <a:tr h="121426">
                <a:tc>
                  <a:txBody>
                    <a:bodyPr/>
                    <a:lstStyle/>
                    <a:p>
                      <a:pPr marL="74930" marR="0" indent="0" algn="l" rtl="0">
                        <a:lnSpc>
                          <a:spcPct val="119000"/>
                        </a:lnSpc>
                        <a:spcBef>
                          <a:spcPts val="0"/>
                        </a:spcBef>
                        <a:spcAft>
                          <a:spcPts val="0"/>
                        </a:spcAft>
                      </a:pPr>
                      <a:r>
                        <a:rPr lang="en-GB" sz="600" kern="1400">
                          <a:ln>
                            <a:noFill/>
                          </a:ln>
                          <a:solidFill>
                            <a:srgbClr val="000000"/>
                          </a:solidFill>
                          <a:effectLst/>
                          <a:latin typeface="Arial"/>
                          <a:cs typeface="Arial"/>
                        </a:rPr>
                        <a:t>Mr S Strickland</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19000"/>
                        </a:lnSpc>
                        <a:spcBef>
                          <a:spcPts val="0"/>
                        </a:spcBef>
                        <a:spcAft>
                          <a:spcPts val="0"/>
                        </a:spcAft>
                      </a:pPr>
                      <a:r>
                        <a:rPr lang="en-GB" sz="600" kern="1400">
                          <a:ln>
                            <a:noFill/>
                          </a:ln>
                          <a:solidFill>
                            <a:srgbClr val="000000"/>
                          </a:solidFill>
                          <a:effectLst/>
                          <a:latin typeface="Arial"/>
                          <a:cs typeface="Arial"/>
                        </a:rPr>
                        <a:t>  Principal</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19000"/>
                        </a:lnSpc>
                        <a:spcBef>
                          <a:spcPts val="0"/>
                        </a:spcBef>
                        <a:spcAft>
                          <a:spcPts val="0"/>
                        </a:spcAft>
                      </a:pPr>
                      <a:r>
                        <a:rPr lang="en-GB" sz="600" kern="1400">
                          <a:ln>
                            <a:noFill/>
                          </a:ln>
                          <a:solidFill>
                            <a:srgbClr val="000000"/>
                          </a:solidFill>
                          <a:effectLst/>
                          <a:latin typeface="Arial"/>
                          <a:cs typeface="Arial"/>
                        </a:rPr>
                        <a:t>  office@thedustonschool.org</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extLst>
                  <a:ext uri="{0D108BD9-81ED-4DB2-BD59-A6C34878D82A}">
                    <a16:rowId xmlns:a16="http://schemas.microsoft.com/office/drawing/2014/main" val="2438999627"/>
                  </a:ext>
                </a:extLst>
              </a:tr>
              <a:tr h="121426">
                <a:tc>
                  <a:txBody>
                    <a:bodyPr/>
                    <a:lstStyle/>
                    <a:p>
                      <a:pPr marL="74930" marR="0" indent="0" algn="l" rtl="0">
                        <a:lnSpc>
                          <a:spcPct val="119000"/>
                        </a:lnSpc>
                        <a:spcBef>
                          <a:spcPts val="0"/>
                        </a:spcBef>
                        <a:spcAft>
                          <a:spcPts val="0"/>
                        </a:spcAft>
                      </a:pPr>
                      <a:r>
                        <a:rPr lang="en-GB" sz="600" kern="1400">
                          <a:ln>
                            <a:noFill/>
                          </a:ln>
                          <a:solidFill>
                            <a:srgbClr val="000000"/>
                          </a:solidFill>
                          <a:effectLst/>
                          <a:latin typeface="Arial"/>
                          <a:cs typeface="Arial"/>
                        </a:rPr>
                        <a:t>Mrs N Adams</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kern="1400">
                          <a:ln>
                            <a:noFill/>
                          </a:ln>
                          <a:solidFill>
                            <a:srgbClr val="000000"/>
                          </a:solidFill>
                          <a:effectLst/>
                          <a:latin typeface="Arial"/>
                          <a:cs typeface="Arial"/>
                        </a:rPr>
                        <a:t>  Senior Vice Principal - Director of Education</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kern="1400">
                          <a:ln>
                            <a:noFill/>
                          </a:ln>
                          <a:solidFill>
                            <a:srgbClr val="000000"/>
                          </a:solidFill>
                          <a:effectLst/>
                          <a:latin typeface="Arial"/>
                          <a:cs typeface="Arial"/>
                        </a:rPr>
                        <a:t>  nadams@thedustonschool.org</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817220460"/>
                  </a:ext>
                </a:extLst>
              </a:tr>
              <a:tr h="121426">
                <a:tc>
                  <a:txBody>
                    <a:bodyPr/>
                    <a:lstStyle/>
                    <a:p>
                      <a:pPr marL="74930" marR="0" indent="0" algn="l" rtl="0">
                        <a:lnSpc>
                          <a:spcPct val="119000"/>
                        </a:lnSpc>
                        <a:spcBef>
                          <a:spcPts val="0"/>
                        </a:spcBef>
                        <a:spcAft>
                          <a:spcPts val="0"/>
                        </a:spcAft>
                      </a:pPr>
                      <a:r>
                        <a:rPr lang="en-GB" sz="600" kern="1400">
                          <a:ln>
                            <a:noFill/>
                          </a:ln>
                          <a:solidFill>
                            <a:srgbClr val="000000"/>
                          </a:solidFill>
                          <a:effectLst/>
                          <a:latin typeface="Arial"/>
                          <a:cs typeface="Arial"/>
                        </a:rPr>
                        <a:t>Mrs K Loomes</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kern="1400">
                          <a:ln>
                            <a:noFill/>
                          </a:ln>
                          <a:solidFill>
                            <a:srgbClr val="000000"/>
                          </a:solidFill>
                          <a:effectLst/>
                          <a:latin typeface="Arial"/>
                          <a:cs typeface="Arial"/>
                        </a:rPr>
                        <a:t>  Vice Principal - Head of Primary</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kern="1400">
                          <a:ln>
                            <a:noFill/>
                          </a:ln>
                          <a:solidFill>
                            <a:srgbClr val="000000"/>
                          </a:solidFill>
                          <a:effectLst/>
                          <a:latin typeface="Arial"/>
                          <a:cs typeface="Arial"/>
                        </a:rPr>
                        <a:t>  kloomes@thedustonschool.org</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2511115418"/>
                  </a:ext>
                </a:extLst>
              </a:tr>
              <a:tr h="121426">
                <a:tc>
                  <a:txBody>
                    <a:bodyPr/>
                    <a:lstStyle/>
                    <a:p>
                      <a:pPr marL="74930" marR="0" indent="0" algn="l" rtl="0">
                        <a:lnSpc>
                          <a:spcPct val="119000"/>
                        </a:lnSpc>
                        <a:spcBef>
                          <a:spcPts val="0"/>
                        </a:spcBef>
                        <a:spcAft>
                          <a:spcPts val="0"/>
                        </a:spcAft>
                      </a:pPr>
                      <a:r>
                        <a:rPr lang="en-GB" sz="600" kern="1400">
                          <a:ln>
                            <a:noFill/>
                          </a:ln>
                          <a:solidFill>
                            <a:srgbClr val="000000"/>
                          </a:solidFill>
                          <a:effectLst/>
                          <a:latin typeface="Arial"/>
                          <a:cs typeface="Arial"/>
                        </a:rPr>
                        <a:t>Mrs M Jones </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kern="1400">
                          <a:ln>
                            <a:noFill/>
                          </a:ln>
                          <a:solidFill>
                            <a:srgbClr val="000000"/>
                          </a:solidFill>
                          <a:effectLst/>
                          <a:latin typeface="Arial"/>
                          <a:cs typeface="Arial"/>
                        </a:rPr>
                        <a:t>  Vice Principal - Head of KS3</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kern="1400">
                          <a:ln>
                            <a:noFill/>
                          </a:ln>
                          <a:solidFill>
                            <a:srgbClr val="000000"/>
                          </a:solidFill>
                          <a:effectLst/>
                          <a:latin typeface="Arial"/>
                          <a:cs typeface="Arial"/>
                        </a:rPr>
                        <a:t>  mjones@thedustonschool.org</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1820329114"/>
                  </a:ext>
                </a:extLst>
              </a:tr>
              <a:tr h="141663">
                <a:tc>
                  <a:txBody>
                    <a:bodyPr/>
                    <a:lstStyle/>
                    <a:p>
                      <a:pPr marL="74930" marR="0" indent="0" algn="l" rtl="0">
                        <a:lnSpc>
                          <a:spcPct val="119000"/>
                        </a:lnSpc>
                        <a:spcBef>
                          <a:spcPts val="0"/>
                        </a:spcBef>
                        <a:spcAft>
                          <a:spcPts val="0"/>
                        </a:spcAft>
                      </a:pPr>
                      <a:r>
                        <a:rPr lang="en-GB" sz="600" u="none" kern="1400">
                          <a:ln>
                            <a:noFill/>
                          </a:ln>
                          <a:solidFill>
                            <a:schemeClr val="tx1"/>
                          </a:solidFill>
                          <a:effectLst/>
                          <a:latin typeface="Arial"/>
                          <a:cs typeface="Arial"/>
                        </a:rPr>
                        <a:t>Mr T Wise</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u="none" kern="1400">
                          <a:ln>
                            <a:noFill/>
                          </a:ln>
                          <a:solidFill>
                            <a:schemeClr val="tx1"/>
                          </a:solidFill>
                          <a:effectLst/>
                          <a:latin typeface="Arial"/>
                          <a:cs typeface="Arial"/>
                        </a:rPr>
                        <a:t>  Senior Vice Principal - Head of KS4</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u="none" kern="1400">
                          <a:ln>
                            <a:noFill/>
                          </a:ln>
                          <a:solidFill>
                            <a:schemeClr val="tx1"/>
                          </a:solidFill>
                          <a:effectLst/>
                          <a:latin typeface="Arial"/>
                          <a:cs typeface="Arial"/>
                        </a:rPr>
                        <a:t>  twise@thedustonschool.org</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3492221889"/>
                  </a:ext>
                </a:extLst>
              </a:tr>
              <a:tr h="121426">
                <a:tc>
                  <a:txBody>
                    <a:bodyPr/>
                    <a:lstStyle/>
                    <a:p>
                      <a:pPr marL="74930" marR="0" indent="0" algn="l" rtl="0">
                        <a:lnSpc>
                          <a:spcPct val="119000"/>
                        </a:lnSpc>
                        <a:spcBef>
                          <a:spcPts val="0"/>
                        </a:spcBef>
                        <a:spcAft>
                          <a:spcPts val="0"/>
                        </a:spcAft>
                      </a:pPr>
                      <a:r>
                        <a:rPr lang="en-GB" sz="600" u="none" kern="1400">
                          <a:ln>
                            <a:noFill/>
                          </a:ln>
                          <a:solidFill>
                            <a:schemeClr val="tx1"/>
                          </a:solidFill>
                          <a:effectLst/>
                          <a:latin typeface="Arial"/>
                          <a:cs typeface="Arial"/>
                        </a:rPr>
                        <a:t>Mrs N Montagu</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u="none" kern="1400">
                          <a:ln>
                            <a:noFill/>
                          </a:ln>
                          <a:solidFill>
                            <a:schemeClr val="tx1"/>
                          </a:solidFill>
                          <a:effectLst/>
                          <a:latin typeface="Arial"/>
                          <a:cs typeface="Arial"/>
                        </a:rPr>
                        <a:t>  Vice Principal - Head of KS5</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u="none" kern="1400">
                          <a:ln>
                            <a:noFill/>
                          </a:ln>
                          <a:solidFill>
                            <a:schemeClr val="tx1"/>
                          </a:solidFill>
                          <a:effectLst/>
                          <a:latin typeface="Arial"/>
                          <a:cs typeface="Arial"/>
                        </a:rPr>
                        <a:t>  nmontagu@thedustonschool.org</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3880974058"/>
                  </a:ext>
                </a:extLst>
              </a:tr>
              <a:tr h="141663">
                <a:tc>
                  <a:txBody>
                    <a:bodyPr/>
                    <a:lstStyle/>
                    <a:p>
                      <a:pPr marL="74930" marR="0" indent="0" algn="l" rtl="0">
                        <a:lnSpc>
                          <a:spcPct val="119000"/>
                        </a:lnSpc>
                        <a:spcBef>
                          <a:spcPts val="0"/>
                        </a:spcBef>
                        <a:spcAft>
                          <a:spcPts val="0"/>
                        </a:spcAft>
                      </a:pPr>
                      <a:r>
                        <a:rPr lang="en-GB" sz="600" u="none" kern="1400">
                          <a:ln>
                            <a:noFill/>
                          </a:ln>
                          <a:solidFill>
                            <a:schemeClr val="tx1"/>
                          </a:solidFill>
                          <a:effectLst/>
                          <a:latin typeface="Arial"/>
                          <a:cs typeface="Arial"/>
                        </a:rPr>
                        <a:t>Mr P Dewes</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u="none" kern="1400">
                          <a:ln>
                            <a:noFill/>
                          </a:ln>
                          <a:solidFill>
                            <a:schemeClr val="tx1"/>
                          </a:solidFill>
                          <a:effectLst/>
                          <a:latin typeface="Arial"/>
                          <a:cs typeface="Arial"/>
                        </a:rPr>
                        <a:t>  Vice Principal-Safeguarding and Attendance</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u="none" kern="1400">
                          <a:ln>
                            <a:noFill/>
                          </a:ln>
                          <a:solidFill>
                            <a:schemeClr val="tx1"/>
                          </a:solidFill>
                          <a:effectLst/>
                          <a:latin typeface="Arial"/>
                          <a:cs typeface="Arial"/>
                        </a:rPr>
                        <a:t>  pdewes@thedustonschool.org</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3979000466"/>
                  </a:ext>
                </a:extLst>
              </a:tr>
              <a:tr h="121426">
                <a:tc>
                  <a:txBody>
                    <a:bodyPr/>
                    <a:lstStyle/>
                    <a:p>
                      <a:pPr marL="74930" marR="0" indent="0" algn="l" rtl="0">
                        <a:lnSpc>
                          <a:spcPct val="119000"/>
                        </a:lnSpc>
                        <a:spcBef>
                          <a:spcPts val="0"/>
                        </a:spcBef>
                        <a:spcAft>
                          <a:spcPts val="0"/>
                        </a:spcAft>
                      </a:pPr>
                      <a:r>
                        <a:rPr lang="en-GB" sz="600" u="none" kern="1400">
                          <a:ln>
                            <a:noFill/>
                          </a:ln>
                          <a:solidFill>
                            <a:schemeClr val="tx1"/>
                          </a:solidFill>
                          <a:effectLst/>
                          <a:latin typeface="Arial"/>
                          <a:cs typeface="Arial"/>
                        </a:rPr>
                        <a:t>Miss S </a:t>
                      </a:r>
                      <a:r>
                        <a:rPr lang="en-GB" sz="600" u="none" kern="1400" err="1">
                          <a:ln>
                            <a:noFill/>
                          </a:ln>
                          <a:solidFill>
                            <a:schemeClr val="tx1"/>
                          </a:solidFill>
                          <a:effectLst/>
                          <a:latin typeface="Arial"/>
                          <a:cs typeface="Arial"/>
                        </a:rPr>
                        <a:t>Pragnell</a:t>
                      </a:r>
                      <a:endParaRPr lang="en-GB" sz="600" u="none" kern="1400">
                        <a:ln>
                          <a:noFill/>
                        </a:ln>
                        <a:solidFill>
                          <a:schemeClr val="tx1"/>
                        </a:solidFill>
                        <a:effectLst/>
                        <a:latin typeface="Arial"/>
                        <a:cs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u="none" kern="1400">
                          <a:ln>
                            <a:noFill/>
                          </a:ln>
                          <a:solidFill>
                            <a:schemeClr val="tx1"/>
                          </a:solidFill>
                          <a:effectLst/>
                          <a:latin typeface="Arial"/>
                          <a:cs typeface="Arial"/>
                        </a:rPr>
                        <a:t>  Assistant Principal – Primary</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u="none" kern="1400">
                          <a:ln>
                            <a:noFill/>
                          </a:ln>
                          <a:solidFill>
                            <a:schemeClr val="tx1"/>
                          </a:solidFill>
                          <a:effectLst/>
                          <a:latin typeface="Arial"/>
                          <a:cs typeface="Arial"/>
                        </a:rPr>
                        <a:t>  spragnell@thedustonschool.org</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2426521683"/>
                  </a:ext>
                </a:extLst>
              </a:tr>
              <a:tr h="121426">
                <a:tc>
                  <a:txBody>
                    <a:bodyPr/>
                    <a:lstStyle/>
                    <a:p>
                      <a:pPr marL="74930" marR="0" indent="0" algn="l" rtl="0">
                        <a:lnSpc>
                          <a:spcPct val="119000"/>
                        </a:lnSpc>
                        <a:spcBef>
                          <a:spcPts val="0"/>
                        </a:spcBef>
                        <a:spcAft>
                          <a:spcPts val="0"/>
                        </a:spcAft>
                      </a:pPr>
                      <a:r>
                        <a:rPr lang="en-GB" sz="600" u="none" kern="1400">
                          <a:ln>
                            <a:noFill/>
                          </a:ln>
                          <a:solidFill>
                            <a:schemeClr val="tx1"/>
                          </a:solidFill>
                          <a:effectLst/>
                          <a:latin typeface="Arial"/>
                          <a:cs typeface="Arial"/>
                        </a:rPr>
                        <a:t>Mr C Nelson</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u="none" kern="1400">
                          <a:ln>
                            <a:noFill/>
                          </a:ln>
                          <a:solidFill>
                            <a:schemeClr val="tx1"/>
                          </a:solidFill>
                          <a:effectLst/>
                          <a:latin typeface="Arial"/>
                          <a:cs typeface="Arial"/>
                        </a:rPr>
                        <a:t>  Assistant Principal - Deputy Head of KS3</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u="none" kern="1400">
                          <a:ln>
                            <a:noFill/>
                          </a:ln>
                          <a:solidFill>
                            <a:schemeClr val="tx1"/>
                          </a:solidFill>
                          <a:effectLst/>
                          <a:latin typeface="Arial"/>
                          <a:cs typeface="Arial"/>
                        </a:rPr>
                        <a:t>  cnelson@thedustonschool.org</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2053491602"/>
                  </a:ext>
                </a:extLst>
              </a:tr>
              <a:tr h="151782">
                <a:tc>
                  <a:txBody>
                    <a:bodyPr/>
                    <a:lstStyle/>
                    <a:p>
                      <a:pPr marL="74930" marR="0" indent="0" algn="l" rtl="0">
                        <a:lnSpc>
                          <a:spcPct val="119000"/>
                        </a:lnSpc>
                        <a:spcBef>
                          <a:spcPts val="0"/>
                        </a:spcBef>
                        <a:spcAft>
                          <a:spcPts val="0"/>
                        </a:spcAft>
                      </a:pPr>
                      <a:r>
                        <a:rPr lang="en-GB" sz="600" u="none" kern="1400">
                          <a:ln>
                            <a:noFill/>
                          </a:ln>
                          <a:solidFill>
                            <a:schemeClr val="tx1"/>
                          </a:solidFill>
                          <a:effectLst/>
                          <a:latin typeface="Arial"/>
                          <a:cs typeface="Arial"/>
                        </a:rPr>
                        <a:t>Miss J Giles</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u="none" kern="1400">
                          <a:ln>
                            <a:noFill/>
                          </a:ln>
                          <a:solidFill>
                            <a:schemeClr val="tx1"/>
                          </a:solidFill>
                          <a:effectLst/>
                          <a:latin typeface="Arial"/>
                          <a:cs typeface="Arial"/>
                        </a:rPr>
                        <a:t>  Assistant Principal –Strategic Lead Transition and Year 7 </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u="none" kern="1400">
                          <a:ln>
                            <a:noFill/>
                          </a:ln>
                          <a:solidFill>
                            <a:schemeClr val="tx1"/>
                          </a:solidFill>
                          <a:effectLst/>
                          <a:latin typeface="Arial"/>
                          <a:cs typeface="Arial"/>
                        </a:rPr>
                        <a:t>  jgiles@thedustonschool.org</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4049694387"/>
                  </a:ext>
                </a:extLst>
              </a:tr>
              <a:tr h="120650">
                <a:tc>
                  <a:txBody>
                    <a:bodyPr/>
                    <a:lstStyle/>
                    <a:p>
                      <a:pPr marL="74930" marR="0" indent="0" algn="l" rtl="0">
                        <a:lnSpc>
                          <a:spcPct val="119000"/>
                        </a:lnSpc>
                        <a:spcBef>
                          <a:spcPts val="0"/>
                        </a:spcBef>
                        <a:spcAft>
                          <a:spcPts val="0"/>
                        </a:spcAft>
                      </a:pPr>
                      <a:r>
                        <a:rPr lang="en-GB" sz="600" u="none" kern="1400">
                          <a:ln>
                            <a:noFill/>
                          </a:ln>
                          <a:solidFill>
                            <a:schemeClr val="tx1"/>
                          </a:solidFill>
                          <a:effectLst/>
                          <a:latin typeface="Arial"/>
                          <a:cs typeface="Arial"/>
                        </a:rPr>
                        <a:t>Mrs  G Perry</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u="none" kern="1400">
                          <a:ln>
                            <a:noFill/>
                          </a:ln>
                          <a:solidFill>
                            <a:schemeClr val="tx1"/>
                          </a:solidFill>
                          <a:effectLst/>
                          <a:latin typeface="Arial"/>
                          <a:cs typeface="Arial"/>
                        </a:rPr>
                        <a:t>  Assistant Principal –Senior Mental Health and Wellbeing </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u="none" kern="1400">
                          <a:ln>
                            <a:noFill/>
                          </a:ln>
                          <a:solidFill>
                            <a:schemeClr val="tx1"/>
                          </a:solidFill>
                          <a:effectLst/>
                          <a:latin typeface="Arial"/>
                          <a:cs typeface="Arial"/>
                        </a:rPr>
                        <a:t>  gperry@thedustonschool.org</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1702055143"/>
                  </a:ext>
                </a:extLst>
              </a:tr>
              <a:tr h="121426">
                <a:tc>
                  <a:txBody>
                    <a:bodyPr/>
                    <a:lstStyle/>
                    <a:p>
                      <a:pPr marL="74930" marR="0" indent="0" algn="l" rtl="0">
                        <a:lnSpc>
                          <a:spcPct val="119000"/>
                        </a:lnSpc>
                        <a:spcBef>
                          <a:spcPts val="0"/>
                        </a:spcBef>
                        <a:spcAft>
                          <a:spcPts val="0"/>
                        </a:spcAft>
                      </a:pPr>
                      <a:r>
                        <a:rPr lang="en-GB" sz="600" u="none" kern="1400">
                          <a:ln>
                            <a:noFill/>
                          </a:ln>
                          <a:solidFill>
                            <a:schemeClr val="tx1"/>
                          </a:solidFill>
                          <a:effectLst/>
                          <a:latin typeface="Arial"/>
                          <a:cs typeface="Arial"/>
                        </a:rPr>
                        <a:t>Mr S Beal</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u="none" kern="1400">
                          <a:ln>
                            <a:noFill/>
                          </a:ln>
                          <a:solidFill>
                            <a:schemeClr val="tx1"/>
                          </a:solidFill>
                          <a:effectLst/>
                          <a:latin typeface="Arial"/>
                          <a:cs typeface="Arial"/>
                        </a:rPr>
                        <a:t>  Senior Assistant Principal</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u="none" kern="1400">
                          <a:ln>
                            <a:noFill/>
                          </a:ln>
                          <a:solidFill>
                            <a:schemeClr val="tx1"/>
                          </a:solidFill>
                          <a:effectLst/>
                          <a:latin typeface="Arial"/>
                          <a:cs typeface="Arial"/>
                        </a:rPr>
                        <a:t>  sbeal@thedustonschool.org</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3960755311"/>
                  </a:ext>
                </a:extLst>
              </a:tr>
              <a:tr h="133350">
                <a:tc>
                  <a:txBody>
                    <a:bodyPr/>
                    <a:lstStyle/>
                    <a:p>
                      <a:pPr marL="74930" marR="0" indent="0" algn="l" rtl="0">
                        <a:lnSpc>
                          <a:spcPct val="119000"/>
                        </a:lnSpc>
                        <a:spcBef>
                          <a:spcPts val="0"/>
                        </a:spcBef>
                        <a:spcAft>
                          <a:spcPts val="0"/>
                        </a:spcAft>
                      </a:pPr>
                      <a:r>
                        <a:rPr lang="en-GB" sz="600" u="none" kern="1400">
                          <a:ln>
                            <a:noFill/>
                          </a:ln>
                          <a:solidFill>
                            <a:schemeClr val="tx1"/>
                          </a:solidFill>
                          <a:effectLst/>
                          <a:latin typeface="Arial"/>
                          <a:cs typeface="Arial"/>
                        </a:rPr>
                        <a:t>Mr S Wade</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u="none" kern="1400">
                          <a:ln>
                            <a:noFill/>
                          </a:ln>
                          <a:solidFill>
                            <a:schemeClr val="tx1"/>
                          </a:solidFill>
                          <a:effectLst/>
                          <a:latin typeface="Arial"/>
                          <a:cs typeface="Arial"/>
                        </a:rPr>
                        <a:t>  Assistant Principal - Deputy Head of KS4</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u="none" kern="1400">
                          <a:ln>
                            <a:noFill/>
                          </a:ln>
                          <a:solidFill>
                            <a:schemeClr val="tx1"/>
                          </a:solidFill>
                          <a:effectLst/>
                          <a:latin typeface="Arial"/>
                          <a:cs typeface="Arial"/>
                        </a:rPr>
                        <a:t>  swade@thedustonschool.org</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898770334"/>
                  </a:ext>
                </a:extLst>
              </a:tr>
              <a:tr h="121426">
                <a:tc>
                  <a:txBody>
                    <a:bodyPr/>
                    <a:lstStyle/>
                    <a:p>
                      <a:pPr marL="74930" marR="0" indent="0" algn="l" rtl="0">
                        <a:lnSpc>
                          <a:spcPct val="119000"/>
                        </a:lnSpc>
                        <a:spcBef>
                          <a:spcPts val="0"/>
                        </a:spcBef>
                        <a:spcAft>
                          <a:spcPts val="0"/>
                        </a:spcAft>
                      </a:pPr>
                      <a:r>
                        <a:rPr lang="en-GB" sz="600" u="none" kern="1400">
                          <a:ln>
                            <a:noFill/>
                          </a:ln>
                          <a:solidFill>
                            <a:schemeClr val="tx1"/>
                          </a:solidFill>
                          <a:effectLst/>
                          <a:latin typeface="Arial"/>
                          <a:cs typeface="Arial"/>
                        </a:rPr>
                        <a:t>Mr A Clarke</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u="none" kern="1400">
                          <a:ln>
                            <a:noFill/>
                          </a:ln>
                          <a:solidFill>
                            <a:schemeClr val="tx1"/>
                          </a:solidFill>
                          <a:effectLst/>
                          <a:latin typeface="Arial"/>
                          <a:cs typeface="Arial"/>
                        </a:rPr>
                        <a:t>  Assistant Principal -Data , Exams and Standards</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u="none" kern="1400">
                          <a:ln>
                            <a:noFill/>
                          </a:ln>
                          <a:solidFill>
                            <a:schemeClr val="tx1"/>
                          </a:solidFill>
                          <a:effectLst/>
                          <a:latin typeface="Arial"/>
                          <a:cs typeface="Arial"/>
                        </a:rPr>
                        <a:t>  aclarke@thedustonschool.org</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2088763687"/>
                  </a:ext>
                </a:extLst>
              </a:tr>
              <a:tr h="121426">
                <a:tc>
                  <a:txBody>
                    <a:bodyPr/>
                    <a:lstStyle/>
                    <a:p>
                      <a:pPr marL="74930" marR="0" indent="0" algn="l" rtl="0">
                        <a:lnSpc>
                          <a:spcPct val="119000"/>
                        </a:lnSpc>
                        <a:spcBef>
                          <a:spcPts val="0"/>
                        </a:spcBef>
                        <a:spcAft>
                          <a:spcPts val="0"/>
                        </a:spcAft>
                      </a:pPr>
                      <a:r>
                        <a:rPr lang="en-GB" sz="600" u="none" kern="1400">
                          <a:ln>
                            <a:noFill/>
                          </a:ln>
                          <a:solidFill>
                            <a:schemeClr val="tx1"/>
                          </a:solidFill>
                          <a:effectLst/>
                          <a:latin typeface="Arial"/>
                          <a:cs typeface="Arial"/>
                        </a:rPr>
                        <a:t>Ms K Shires</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u="none" kern="1400">
                          <a:ln>
                            <a:noFill/>
                          </a:ln>
                          <a:solidFill>
                            <a:schemeClr val="tx1"/>
                          </a:solidFill>
                          <a:effectLst/>
                          <a:latin typeface="Arial"/>
                          <a:cs typeface="Arial"/>
                        </a:rPr>
                        <a:t>  Assistant Principal -School Improvement</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u="none" kern="1400">
                          <a:ln>
                            <a:noFill/>
                          </a:ln>
                          <a:solidFill>
                            <a:schemeClr val="tx1"/>
                          </a:solidFill>
                          <a:effectLst/>
                          <a:latin typeface="Arial"/>
                          <a:cs typeface="Arial"/>
                        </a:rPr>
                        <a:t>  kshires@thedustonschool.org</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3575093975"/>
                  </a:ext>
                </a:extLst>
              </a:tr>
              <a:tr h="141663">
                <a:tc>
                  <a:txBody>
                    <a:bodyPr/>
                    <a:lstStyle/>
                    <a:p>
                      <a:pPr marL="74930" marR="0" indent="0" algn="l" rtl="0">
                        <a:lnSpc>
                          <a:spcPct val="119000"/>
                        </a:lnSpc>
                        <a:spcBef>
                          <a:spcPts val="0"/>
                        </a:spcBef>
                        <a:spcAft>
                          <a:spcPts val="0"/>
                        </a:spcAft>
                      </a:pPr>
                      <a:r>
                        <a:rPr lang="en-GB" sz="600" u="none" kern="1400">
                          <a:ln>
                            <a:noFill/>
                          </a:ln>
                          <a:solidFill>
                            <a:schemeClr val="tx1"/>
                          </a:solidFill>
                          <a:effectLst/>
                          <a:latin typeface="Arial"/>
                          <a:cs typeface="Arial"/>
                        </a:rPr>
                        <a:t>Ms R King</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u="none" kern="1400">
                          <a:ln>
                            <a:noFill/>
                          </a:ln>
                          <a:solidFill>
                            <a:schemeClr val="tx1"/>
                          </a:solidFill>
                          <a:effectLst/>
                          <a:latin typeface="Arial"/>
                          <a:cs typeface="Arial"/>
                        </a:rPr>
                        <a:t>  Assistant Principal: Teaching and Learning</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u="none" kern="1400">
                          <a:ln>
                            <a:noFill/>
                          </a:ln>
                          <a:solidFill>
                            <a:schemeClr val="tx1"/>
                          </a:solidFill>
                          <a:effectLst/>
                          <a:latin typeface="Arial"/>
                          <a:cs typeface="Arial"/>
                        </a:rPr>
                        <a:t>  rking@thedustonschool.org</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4117896267"/>
                  </a:ext>
                </a:extLst>
              </a:tr>
              <a:tr h="121426">
                <a:tc>
                  <a:txBody>
                    <a:bodyPr/>
                    <a:lstStyle/>
                    <a:p>
                      <a:pPr marL="74930" marR="0" indent="0" algn="l" rtl="0">
                        <a:lnSpc>
                          <a:spcPct val="119000"/>
                        </a:lnSpc>
                        <a:spcBef>
                          <a:spcPts val="0"/>
                        </a:spcBef>
                        <a:spcAft>
                          <a:spcPts val="0"/>
                        </a:spcAft>
                      </a:pPr>
                      <a:r>
                        <a:rPr lang="en-GB" sz="600" u="none" kern="1400">
                          <a:ln>
                            <a:noFill/>
                          </a:ln>
                          <a:solidFill>
                            <a:schemeClr val="tx1"/>
                          </a:solidFill>
                          <a:effectLst/>
                          <a:latin typeface="Arial"/>
                          <a:cs typeface="Arial"/>
                        </a:rPr>
                        <a:t>Mrs S Connor</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u="none" kern="1400">
                          <a:ln>
                            <a:noFill/>
                          </a:ln>
                          <a:solidFill>
                            <a:schemeClr val="tx1"/>
                          </a:solidFill>
                          <a:effectLst/>
                          <a:latin typeface="Arial"/>
                          <a:cs typeface="Arial"/>
                        </a:rPr>
                        <a:t>  School Business Manager and Chief Finance Officer</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600" u="none" kern="1400">
                          <a:ln>
                            <a:noFill/>
                          </a:ln>
                          <a:solidFill>
                            <a:schemeClr val="tx1"/>
                          </a:solidFill>
                          <a:effectLst/>
                          <a:latin typeface="Arial"/>
                          <a:cs typeface="Arial"/>
                        </a:rPr>
                        <a:t>  sconnor@thedustonschool.org</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1513829069"/>
                  </a:ext>
                </a:extLst>
              </a:tr>
              <a:tr h="121426">
                <a:tc>
                  <a:txBody>
                    <a:bodyPr/>
                    <a:lstStyle/>
                    <a:p>
                      <a:pPr marL="74930" marR="0" indent="0" algn="l" rtl="0">
                        <a:lnSpc>
                          <a:spcPct val="119000"/>
                        </a:lnSpc>
                        <a:spcBef>
                          <a:spcPts val="0"/>
                        </a:spcBef>
                        <a:spcAft>
                          <a:spcPts val="0"/>
                        </a:spcAft>
                      </a:pPr>
                      <a:r>
                        <a:rPr lang="en-GB" sz="500" b="1" u="none" kern="1400">
                          <a:ln>
                            <a:noFill/>
                          </a:ln>
                          <a:solidFill>
                            <a:schemeClr val="bg1"/>
                          </a:solidFill>
                          <a:effectLst/>
                          <a:latin typeface="Arial"/>
                        </a:rPr>
                        <a:t>Subject Heads</a:t>
                      </a:r>
                      <a:endParaRPr lang="en-GB" sz="600" u="none" kern="1400">
                        <a:ln>
                          <a:noFill/>
                        </a:ln>
                        <a:solidFill>
                          <a:schemeClr val="bg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203864"/>
                    </a:solidFill>
                  </a:tcPr>
                </a:tc>
                <a:tc>
                  <a:txBody>
                    <a:bodyPr/>
                    <a:lstStyle/>
                    <a:p>
                      <a:pPr marR="0" indent="0" algn="l" rtl="0">
                        <a:lnSpc>
                          <a:spcPct val="119000"/>
                        </a:lnSpc>
                        <a:spcBef>
                          <a:spcPts val="0"/>
                        </a:spcBef>
                        <a:spcAft>
                          <a:spcPts val="0"/>
                        </a:spcAft>
                      </a:pP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203864"/>
                    </a:solidFill>
                  </a:tcPr>
                </a:tc>
                <a:tc>
                  <a:txBody>
                    <a:bodyPr/>
                    <a:lstStyle/>
                    <a:p>
                      <a:pPr marR="0" indent="0" algn="l" rtl="0">
                        <a:lnSpc>
                          <a:spcPct val="119000"/>
                        </a:lnSpc>
                        <a:spcBef>
                          <a:spcPts val="0"/>
                        </a:spcBef>
                        <a:spcAft>
                          <a:spcPts val="0"/>
                        </a:spcAft>
                      </a:pP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203864"/>
                    </a:solidFill>
                  </a:tcPr>
                </a:tc>
                <a:extLst>
                  <a:ext uri="{0D108BD9-81ED-4DB2-BD59-A6C34878D82A}">
                    <a16:rowId xmlns:a16="http://schemas.microsoft.com/office/drawing/2014/main" val="4150663998"/>
                  </a:ext>
                </a:extLst>
              </a:tr>
              <a:tr h="121426">
                <a:tc>
                  <a:txBody>
                    <a:bodyPr/>
                    <a:lstStyle/>
                    <a:p>
                      <a:pPr marL="74930" marR="0" indent="0" algn="l" rtl="0">
                        <a:lnSpc>
                          <a:spcPct val="119000"/>
                        </a:lnSpc>
                        <a:spcBef>
                          <a:spcPts val="0"/>
                        </a:spcBef>
                        <a:spcAft>
                          <a:spcPts val="0"/>
                        </a:spcAft>
                      </a:pPr>
                      <a:r>
                        <a:rPr lang="en-GB" sz="500" u="none" kern="1400">
                          <a:ln>
                            <a:noFill/>
                          </a:ln>
                          <a:solidFill>
                            <a:schemeClr val="tx1"/>
                          </a:solidFill>
                          <a:effectLst/>
                          <a:latin typeface="Arial"/>
                        </a:rPr>
                        <a:t>Mr A Smith</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Head of Art and Design</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asmith@thedustonschool.org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extLst>
                  <a:ext uri="{0D108BD9-81ED-4DB2-BD59-A6C34878D82A}">
                    <a16:rowId xmlns:a16="http://schemas.microsoft.com/office/drawing/2014/main" val="869026083"/>
                  </a:ext>
                </a:extLst>
              </a:tr>
              <a:tr h="121426">
                <a:tc>
                  <a:txBody>
                    <a:bodyPr/>
                    <a:lstStyle/>
                    <a:p>
                      <a:pPr marL="74930" marR="0" indent="0" algn="l" rtl="0">
                        <a:lnSpc>
                          <a:spcPct val="119000"/>
                        </a:lnSpc>
                        <a:spcBef>
                          <a:spcPts val="0"/>
                        </a:spcBef>
                        <a:spcAft>
                          <a:spcPts val="0"/>
                        </a:spcAft>
                      </a:pPr>
                      <a:r>
                        <a:rPr lang="en-GB" sz="500" u="none" kern="1400">
                          <a:ln>
                            <a:noFill/>
                          </a:ln>
                          <a:solidFill>
                            <a:schemeClr val="tx1"/>
                          </a:solidFill>
                          <a:effectLst/>
                          <a:latin typeface="Arial"/>
                        </a:rPr>
                        <a:t>Miss Emily</a:t>
                      </a:r>
                      <a:r>
                        <a:rPr lang="en-GB" sz="500" u="none" kern="1400" baseline="0">
                          <a:ln>
                            <a:noFill/>
                          </a:ln>
                          <a:solidFill>
                            <a:schemeClr val="tx1"/>
                          </a:solidFill>
                          <a:effectLst/>
                          <a:latin typeface="Arial"/>
                        </a:rPr>
                        <a:t> Butcher</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Head of CBI</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ebutcher@thedustonschool.org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3705147612"/>
                  </a:ext>
                </a:extLst>
              </a:tr>
              <a:tr h="121426">
                <a:tc>
                  <a:txBody>
                    <a:bodyPr/>
                    <a:lstStyle/>
                    <a:p>
                      <a:pPr marL="74930" marR="0" indent="0" algn="l" rtl="0">
                        <a:lnSpc>
                          <a:spcPct val="119000"/>
                        </a:lnSpc>
                        <a:spcBef>
                          <a:spcPts val="0"/>
                        </a:spcBef>
                        <a:spcAft>
                          <a:spcPts val="0"/>
                        </a:spcAft>
                      </a:pPr>
                      <a:r>
                        <a:rPr lang="en-GB" sz="500" u="none" kern="1400">
                          <a:ln>
                            <a:noFill/>
                          </a:ln>
                          <a:solidFill>
                            <a:schemeClr val="tx1"/>
                          </a:solidFill>
                          <a:effectLst/>
                          <a:latin typeface="Arial"/>
                        </a:rPr>
                        <a:t>Miss G Berrill</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Head of English</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gberrill@thedustonschool.org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245220753"/>
                  </a:ext>
                </a:extLst>
              </a:tr>
              <a:tr h="121426">
                <a:tc>
                  <a:txBody>
                    <a:bodyPr/>
                    <a:lstStyle/>
                    <a:p>
                      <a:pPr marL="74930" marR="0" indent="0" algn="l" rtl="0">
                        <a:lnSpc>
                          <a:spcPct val="119000"/>
                        </a:lnSpc>
                        <a:spcBef>
                          <a:spcPts val="0"/>
                        </a:spcBef>
                        <a:spcAft>
                          <a:spcPts val="0"/>
                        </a:spcAft>
                      </a:pPr>
                      <a:r>
                        <a:rPr lang="en-GB" sz="500" u="none" kern="1400">
                          <a:ln>
                            <a:noFill/>
                          </a:ln>
                          <a:solidFill>
                            <a:schemeClr val="tx1"/>
                          </a:solidFill>
                          <a:effectLst/>
                          <a:latin typeface="Arial"/>
                        </a:rPr>
                        <a:t>Mrs S Malia</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Head of Geography</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smalia@thedustonschool.org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1423445496"/>
                  </a:ext>
                </a:extLst>
              </a:tr>
              <a:tr h="121426">
                <a:tc>
                  <a:txBody>
                    <a:bodyPr/>
                    <a:lstStyle/>
                    <a:p>
                      <a:pPr marL="74930" marR="0" indent="0" algn="l" rtl="0">
                        <a:lnSpc>
                          <a:spcPct val="119000"/>
                        </a:lnSpc>
                        <a:spcBef>
                          <a:spcPts val="0"/>
                        </a:spcBef>
                        <a:spcAft>
                          <a:spcPts val="0"/>
                        </a:spcAft>
                      </a:pPr>
                      <a:r>
                        <a:rPr lang="en-GB" sz="500" u="none" kern="1400">
                          <a:ln>
                            <a:noFill/>
                          </a:ln>
                          <a:solidFill>
                            <a:schemeClr val="tx1"/>
                          </a:solidFill>
                          <a:effectLst/>
                          <a:latin typeface="Arial"/>
                        </a:rPr>
                        <a:t>Mr M Evans</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Head of Maths</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mevans@thedustonschool.org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424167718"/>
                  </a:ext>
                </a:extLst>
              </a:tr>
              <a:tr h="121426">
                <a:tc>
                  <a:txBody>
                    <a:bodyPr/>
                    <a:lstStyle/>
                    <a:p>
                      <a:pPr marL="74930" marR="0" indent="0" algn="l" rtl="0">
                        <a:lnSpc>
                          <a:spcPct val="119000"/>
                        </a:lnSpc>
                        <a:spcBef>
                          <a:spcPts val="0"/>
                        </a:spcBef>
                        <a:spcAft>
                          <a:spcPts val="0"/>
                        </a:spcAft>
                      </a:pPr>
                      <a:r>
                        <a:rPr lang="en-GB" sz="500" u="none" kern="1400">
                          <a:ln>
                            <a:noFill/>
                          </a:ln>
                          <a:solidFill>
                            <a:schemeClr val="tx1"/>
                          </a:solidFill>
                          <a:effectLst/>
                          <a:latin typeface="Arial"/>
                        </a:rPr>
                        <a:t>Miss R Oliver </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Head of MFL </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rtemplefry@thedustonschool.org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2355311925"/>
                  </a:ext>
                </a:extLst>
              </a:tr>
              <a:tr h="121426">
                <a:tc>
                  <a:txBody>
                    <a:bodyPr/>
                    <a:lstStyle/>
                    <a:p>
                      <a:pPr marL="74930" marR="0" indent="0" algn="l" rtl="0">
                        <a:lnSpc>
                          <a:spcPct val="119000"/>
                        </a:lnSpc>
                        <a:spcBef>
                          <a:spcPts val="0"/>
                        </a:spcBef>
                        <a:spcAft>
                          <a:spcPts val="0"/>
                        </a:spcAft>
                      </a:pPr>
                      <a:r>
                        <a:rPr lang="en-GB" sz="500" u="none" kern="1400">
                          <a:ln>
                            <a:noFill/>
                          </a:ln>
                          <a:solidFill>
                            <a:schemeClr val="tx1"/>
                          </a:solidFill>
                          <a:effectLst/>
                          <a:latin typeface="Arial"/>
                        </a:rPr>
                        <a:t>Miss F Hope</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Head of Music and Performing Arts</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fhope@thedustonschool.org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3265864883"/>
                  </a:ext>
                </a:extLst>
              </a:tr>
              <a:tr h="121426">
                <a:tc>
                  <a:txBody>
                    <a:bodyPr/>
                    <a:lstStyle/>
                    <a:p>
                      <a:pPr marL="74930" marR="0" indent="0" algn="l" rtl="0">
                        <a:lnSpc>
                          <a:spcPct val="119000"/>
                        </a:lnSpc>
                        <a:spcBef>
                          <a:spcPts val="0"/>
                        </a:spcBef>
                        <a:spcAft>
                          <a:spcPts val="0"/>
                        </a:spcAft>
                      </a:pPr>
                      <a:r>
                        <a:rPr lang="en-GB" sz="500" u="none" kern="1400">
                          <a:ln>
                            <a:noFill/>
                          </a:ln>
                          <a:solidFill>
                            <a:schemeClr val="tx1"/>
                          </a:solidFill>
                          <a:effectLst/>
                          <a:latin typeface="Arial"/>
                        </a:rPr>
                        <a:t>Mr S Croft</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Head of Science</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scroft@thedustonschool.org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3101472705"/>
                  </a:ext>
                </a:extLst>
              </a:tr>
              <a:tr h="121426">
                <a:tc>
                  <a:txBody>
                    <a:bodyPr/>
                    <a:lstStyle/>
                    <a:p>
                      <a:pPr marL="74930" marR="0" indent="0" algn="l" rtl="0">
                        <a:lnSpc>
                          <a:spcPct val="119000"/>
                        </a:lnSpc>
                        <a:spcBef>
                          <a:spcPts val="0"/>
                        </a:spcBef>
                        <a:spcAft>
                          <a:spcPts val="0"/>
                        </a:spcAft>
                      </a:pPr>
                      <a:r>
                        <a:rPr lang="en-GB" sz="500" u="none" kern="1400">
                          <a:ln>
                            <a:noFill/>
                          </a:ln>
                          <a:solidFill>
                            <a:schemeClr val="tx1"/>
                          </a:solidFill>
                          <a:effectLst/>
                          <a:latin typeface="Arial"/>
                        </a:rPr>
                        <a:t>Mr P Wood</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Head of Sport</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pwood@thedustonschool.org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719926952"/>
                  </a:ext>
                </a:extLst>
              </a:tr>
              <a:tr h="141663">
                <a:tc>
                  <a:txBody>
                    <a:bodyPr/>
                    <a:lstStyle/>
                    <a:p>
                      <a:pPr marL="74930" marR="0" indent="0" algn="l" rtl="0">
                        <a:lnSpc>
                          <a:spcPct val="119000"/>
                        </a:lnSpc>
                        <a:spcBef>
                          <a:spcPts val="0"/>
                        </a:spcBef>
                        <a:spcAft>
                          <a:spcPts val="0"/>
                        </a:spcAft>
                      </a:pPr>
                      <a:r>
                        <a:rPr lang="en-GB" sz="500" u="none" kern="1400">
                          <a:ln>
                            <a:noFill/>
                          </a:ln>
                          <a:solidFill>
                            <a:schemeClr val="tx1"/>
                          </a:solidFill>
                          <a:effectLst/>
                          <a:latin typeface="Arial"/>
                        </a:rPr>
                        <a:t>Miss</a:t>
                      </a:r>
                      <a:r>
                        <a:rPr lang="en-GB" sz="500" u="none" kern="1400" baseline="0">
                          <a:ln>
                            <a:noFill/>
                          </a:ln>
                          <a:solidFill>
                            <a:schemeClr val="tx1"/>
                          </a:solidFill>
                          <a:effectLst/>
                          <a:latin typeface="Arial"/>
                        </a:rPr>
                        <a:t> M Hodges</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Head of History and Politics</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mhodges@thedustonschool.org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4193352411"/>
                  </a:ext>
                </a:extLst>
              </a:tr>
              <a:tr h="121426">
                <a:tc>
                  <a:txBody>
                    <a:bodyPr/>
                    <a:lstStyle/>
                    <a:p>
                      <a:pPr marL="74930" marR="0" indent="0" algn="l" rtl="0">
                        <a:lnSpc>
                          <a:spcPct val="119000"/>
                        </a:lnSpc>
                        <a:spcBef>
                          <a:spcPts val="0"/>
                        </a:spcBef>
                        <a:spcAft>
                          <a:spcPts val="0"/>
                        </a:spcAft>
                      </a:pPr>
                      <a:r>
                        <a:rPr lang="en-GB" sz="500" b="1" u="none" kern="1400">
                          <a:ln>
                            <a:noFill/>
                          </a:ln>
                          <a:solidFill>
                            <a:schemeClr val="bg1"/>
                          </a:solidFill>
                          <a:effectLst/>
                          <a:latin typeface="Arial"/>
                        </a:rPr>
                        <a:t>Subject Leads</a:t>
                      </a:r>
                      <a:endParaRPr lang="en-GB" sz="600" u="none" kern="1400">
                        <a:ln>
                          <a:noFill/>
                        </a:ln>
                        <a:solidFill>
                          <a:schemeClr val="bg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203864"/>
                    </a:solidFill>
                  </a:tcPr>
                </a:tc>
                <a:tc>
                  <a:txBody>
                    <a:bodyPr/>
                    <a:lstStyle/>
                    <a:p>
                      <a:pPr marR="0" indent="0" algn="l" rtl="0">
                        <a:lnSpc>
                          <a:spcPct val="119000"/>
                        </a:lnSpc>
                        <a:spcBef>
                          <a:spcPts val="0"/>
                        </a:spcBef>
                        <a:spcAft>
                          <a:spcPts val="0"/>
                        </a:spcAft>
                      </a:pP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203864"/>
                    </a:solidFill>
                  </a:tcPr>
                </a:tc>
                <a:tc>
                  <a:txBody>
                    <a:bodyPr/>
                    <a:lstStyle/>
                    <a:p>
                      <a:pPr marR="0" indent="0" algn="l" rtl="0">
                        <a:lnSpc>
                          <a:spcPct val="119000"/>
                        </a:lnSpc>
                        <a:spcBef>
                          <a:spcPts val="0"/>
                        </a:spcBef>
                        <a:spcAft>
                          <a:spcPts val="0"/>
                        </a:spcAft>
                      </a:pP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203864"/>
                    </a:solidFill>
                  </a:tcPr>
                </a:tc>
                <a:extLst>
                  <a:ext uri="{0D108BD9-81ED-4DB2-BD59-A6C34878D82A}">
                    <a16:rowId xmlns:a16="http://schemas.microsoft.com/office/drawing/2014/main" val="2682384249"/>
                  </a:ext>
                </a:extLst>
              </a:tr>
              <a:tr h="121426">
                <a:tc>
                  <a:txBody>
                    <a:bodyPr/>
                    <a:lstStyle/>
                    <a:p>
                      <a:pPr marL="74930" marR="0" indent="0" algn="l" rtl="0">
                        <a:lnSpc>
                          <a:spcPct val="119000"/>
                        </a:lnSpc>
                        <a:spcBef>
                          <a:spcPts val="0"/>
                        </a:spcBef>
                        <a:spcAft>
                          <a:spcPts val="0"/>
                        </a:spcAft>
                      </a:pPr>
                      <a:r>
                        <a:rPr lang="en-GB" sz="500" u="none" kern="1400">
                          <a:ln>
                            <a:noFill/>
                          </a:ln>
                          <a:solidFill>
                            <a:schemeClr val="tx1"/>
                          </a:solidFill>
                          <a:effectLst/>
                          <a:latin typeface="Arial"/>
                        </a:rPr>
                        <a:t>Mr J Allen</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Lead Teacher of Citizenship &amp; RE</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jallen@thedustonschool.org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540521035"/>
                  </a:ext>
                </a:extLst>
              </a:tr>
              <a:tr h="121426">
                <a:tc>
                  <a:txBody>
                    <a:bodyPr/>
                    <a:lstStyle/>
                    <a:p>
                      <a:pPr marL="74930" marR="0" indent="0" algn="l" rtl="0">
                        <a:lnSpc>
                          <a:spcPct val="119000"/>
                        </a:lnSpc>
                        <a:spcBef>
                          <a:spcPts val="0"/>
                        </a:spcBef>
                        <a:spcAft>
                          <a:spcPts val="0"/>
                        </a:spcAft>
                      </a:pPr>
                      <a:r>
                        <a:rPr lang="en-GB" sz="500" u="none" kern="1400">
                          <a:ln>
                            <a:noFill/>
                          </a:ln>
                          <a:solidFill>
                            <a:schemeClr val="tx1"/>
                          </a:solidFill>
                          <a:effectLst/>
                          <a:latin typeface="Arial"/>
                        </a:rPr>
                        <a:t>Ms L </a:t>
                      </a:r>
                      <a:r>
                        <a:rPr lang="en-GB" sz="500" u="none" kern="1400" err="1">
                          <a:ln>
                            <a:noFill/>
                          </a:ln>
                          <a:solidFill>
                            <a:schemeClr val="tx1"/>
                          </a:solidFill>
                          <a:effectLst/>
                          <a:latin typeface="Arial"/>
                        </a:rPr>
                        <a:t>Jalporte</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Lead Teacher Art</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ljalporte@thedustonschool.org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2081656040"/>
                  </a:ext>
                </a:extLst>
              </a:tr>
              <a:tr h="121426">
                <a:tc>
                  <a:txBody>
                    <a:bodyPr/>
                    <a:lstStyle/>
                    <a:p>
                      <a:pPr marL="74930" marR="0" indent="0" algn="l" rtl="0">
                        <a:lnSpc>
                          <a:spcPct val="119000"/>
                        </a:lnSpc>
                        <a:spcBef>
                          <a:spcPts val="0"/>
                        </a:spcBef>
                        <a:spcAft>
                          <a:spcPts val="0"/>
                        </a:spcAft>
                      </a:pPr>
                      <a:r>
                        <a:rPr lang="en-GB" sz="500" u="none" kern="1400">
                          <a:ln>
                            <a:noFill/>
                          </a:ln>
                          <a:solidFill>
                            <a:schemeClr val="tx1"/>
                          </a:solidFill>
                          <a:effectLst/>
                          <a:latin typeface="Arial"/>
                        </a:rPr>
                        <a:t>Miss R Oliver</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Head Of MFL</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rtemplefry@thedustonschool.org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2017474126"/>
                  </a:ext>
                </a:extLst>
              </a:tr>
              <a:tr h="121426">
                <a:tc>
                  <a:txBody>
                    <a:bodyPr/>
                    <a:lstStyle/>
                    <a:p>
                      <a:pPr marL="74930" marR="0" indent="0" algn="l" rtl="0">
                        <a:lnSpc>
                          <a:spcPct val="119000"/>
                        </a:lnSpc>
                        <a:spcBef>
                          <a:spcPts val="0"/>
                        </a:spcBef>
                        <a:spcAft>
                          <a:spcPts val="0"/>
                        </a:spcAft>
                      </a:pPr>
                      <a:r>
                        <a:rPr lang="en-GB" sz="500" u="none" kern="1400">
                          <a:ln>
                            <a:noFill/>
                          </a:ln>
                          <a:solidFill>
                            <a:schemeClr val="tx1"/>
                          </a:solidFill>
                          <a:effectLst/>
                          <a:latin typeface="Arial"/>
                        </a:rPr>
                        <a:t>Mr C Dunkley</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Second in Maths</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cdunkley@thedustonschool.org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250931159"/>
                  </a:ext>
                </a:extLst>
              </a:tr>
              <a:tr h="121426">
                <a:tc>
                  <a:txBody>
                    <a:bodyPr/>
                    <a:lstStyle/>
                    <a:p>
                      <a:pPr marL="74930" marR="0" indent="0" algn="l" rtl="0">
                        <a:lnSpc>
                          <a:spcPct val="119000"/>
                        </a:lnSpc>
                        <a:spcBef>
                          <a:spcPts val="0"/>
                        </a:spcBef>
                        <a:spcAft>
                          <a:spcPts val="0"/>
                        </a:spcAft>
                      </a:pPr>
                      <a:r>
                        <a:rPr lang="en-GB" sz="500" u="none" kern="1400">
                          <a:ln>
                            <a:noFill/>
                          </a:ln>
                          <a:solidFill>
                            <a:schemeClr val="tx1"/>
                          </a:solidFill>
                          <a:effectLst/>
                          <a:latin typeface="Arial"/>
                        </a:rPr>
                        <a:t>Mr J Robinson</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Lead Teacher of PE</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jrobinson@thedustonschool.org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3339852078"/>
                  </a:ext>
                </a:extLst>
              </a:tr>
              <a:tr h="121426">
                <a:tc>
                  <a:txBody>
                    <a:bodyPr/>
                    <a:lstStyle/>
                    <a:p>
                      <a:pPr marL="74930" marR="0" indent="0" algn="l" rtl="0">
                        <a:lnSpc>
                          <a:spcPct val="119000"/>
                        </a:lnSpc>
                        <a:spcBef>
                          <a:spcPts val="0"/>
                        </a:spcBef>
                        <a:spcAft>
                          <a:spcPts val="0"/>
                        </a:spcAft>
                      </a:pPr>
                      <a:r>
                        <a:rPr lang="en-GB" sz="500" u="none" kern="1400">
                          <a:ln>
                            <a:noFill/>
                          </a:ln>
                          <a:solidFill>
                            <a:schemeClr val="tx1"/>
                          </a:solidFill>
                          <a:effectLst/>
                          <a:latin typeface="Arial"/>
                        </a:rPr>
                        <a:t>Mr H Boycott</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Head of Physics</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hboycott@thedustonschool.org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2362173925"/>
                  </a:ext>
                </a:extLst>
              </a:tr>
              <a:tr h="121426">
                <a:tc>
                  <a:txBody>
                    <a:bodyPr/>
                    <a:lstStyle/>
                    <a:p>
                      <a:pPr marL="74930" marR="0" indent="0" algn="l" rtl="0">
                        <a:lnSpc>
                          <a:spcPct val="119000"/>
                        </a:lnSpc>
                        <a:spcBef>
                          <a:spcPts val="0"/>
                        </a:spcBef>
                        <a:spcAft>
                          <a:spcPts val="0"/>
                        </a:spcAft>
                      </a:pPr>
                      <a:r>
                        <a:rPr lang="en-GB" sz="500" u="none" kern="1400">
                          <a:ln>
                            <a:noFill/>
                          </a:ln>
                          <a:solidFill>
                            <a:schemeClr val="tx1"/>
                          </a:solidFill>
                          <a:effectLst/>
                          <a:latin typeface="Arial"/>
                        </a:rPr>
                        <a:t>Miss K McColl</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i/c PSHE</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kmccoll@thedustonschool.org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2539673403"/>
                  </a:ext>
                </a:extLst>
              </a:tr>
              <a:tr h="121426">
                <a:tc>
                  <a:txBody>
                    <a:bodyPr/>
                    <a:lstStyle/>
                    <a:p>
                      <a:pPr marL="74930" marR="0" indent="0" algn="l" rtl="0">
                        <a:lnSpc>
                          <a:spcPct val="119000"/>
                        </a:lnSpc>
                        <a:spcBef>
                          <a:spcPts val="0"/>
                        </a:spcBef>
                        <a:spcAft>
                          <a:spcPts val="0"/>
                        </a:spcAft>
                      </a:pPr>
                      <a:r>
                        <a:rPr lang="en-GB" sz="500" u="none" kern="1400">
                          <a:ln>
                            <a:noFill/>
                          </a:ln>
                          <a:solidFill>
                            <a:schemeClr val="tx1"/>
                          </a:solidFill>
                          <a:effectLst/>
                          <a:latin typeface="Arial"/>
                        </a:rPr>
                        <a:t>Mr A </a:t>
                      </a:r>
                      <a:r>
                        <a:rPr lang="en-GB" sz="500" u="none" kern="1400" err="1">
                          <a:ln>
                            <a:noFill/>
                          </a:ln>
                          <a:solidFill>
                            <a:schemeClr val="tx1"/>
                          </a:solidFill>
                          <a:effectLst/>
                          <a:latin typeface="Arial"/>
                        </a:rPr>
                        <a:t>Mosdell</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Lead Teacher of Social Sciences</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amosdell@thedustonschool.org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1482133236"/>
                  </a:ext>
                </a:extLst>
              </a:tr>
              <a:tr h="121426">
                <a:tc>
                  <a:txBody>
                    <a:bodyPr/>
                    <a:lstStyle/>
                    <a:p>
                      <a:pPr marL="74930" marR="0" indent="0" algn="l" rtl="0">
                        <a:lnSpc>
                          <a:spcPct val="119000"/>
                        </a:lnSpc>
                        <a:spcBef>
                          <a:spcPts val="0"/>
                        </a:spcBef>
                        <a:spcAft>
                          <a:spcPts val="0"/>
                        </a:spcAft>
                      </a:pPr>
                      <a:r>
                        <a:rPr lang="en-GB" sz="500" u="none" kern="1400">
                          <a:ln>
                            <a:noFill/>
                          </a:ln>
                          <a:solidFill>
                            <a:schemeClr val="tx1"/>
                          </a:solidFill>
                          <a:effectLst/>
                          <a:latin typeface="Arial"/>
                        </a:rPr>
                        <a:t>Mrs R Boycott</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Second in Science</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rboycott@thedustonschool.org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372561489"/>
                  </a:ext>
                </a:extLst>
              </a:tr>
              <a:tr h="121426">
                <a:tc>
                  <a:txBody>
                    <a:bodyPr/>
                    <a:lstStyle/>
                    <a:p>
                      <a:pPr marL="74930" marR="0" indent="0" algn="l" rtl="0">
                        <a:lnSpc>
                          <a:spcPct val="119000"/>
                        </a:lnSpc>
                        <a:spcBef>
                          <a:spcPts val="0"/>
                        </a:spcBef>
                        <a:spcAft>
                          <a:spcPts val="0"/>
                        </a:spcAft>
                      </a:pPr>
                      <a:r>
                        <a:rPr lang="en-GB" sz="500" u="none" kern="1400">
                          <a:ln>
                            <a:noFill/>
                          </a:ln>
                          <a:solidFill>
                            <a:schemeClr val="tx1"/>
                          </a:solidFill>
                          <a:effectLst/>
                          <a:latin typeface="Arial"/>
                        </a:rPr>
                        <a:t>Mr S Mannion</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Lead Practitioner; Maths</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smannion@thedustonschool.org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2632466579"/>
                  </a:ext>
                </a:extLst>
              </a:tr>
              <a:tr h="121426">
                <a:tc>
                  <a:txBody>
                    <a:bodyPr/>
                    <a:lstStyle/>
                    <a:p>
                      <a:pPr marL="74930" marR="0" indent="0" algn="l" rtl="0">
                        <a:lnSpc>
                          <a:spcPct val="119000"/>
                        </a:lnSpc>
                        <a:spcBef>
                          <a:spcPts val="0"/>
                        </a:spcBef>
                        <a:spcAft>
                          <a:spcPts val="0"/>
                        </a:spcAft>
                      </a:pPr>
                      <a:r>
                        <a:rPr lang="en-GB" sz="500" u="none" kern="1400">
                          <a:ln>
                            <a:noFill/>
                          </a:ln>
                          <a:solidFill>
                            <a:schemeClr val="tx1"/>
                          </a:solidFill>
                          <a:effectLst/>
                          <a:latin typeface="Arial"/>
                        </a:rPr>
                        <a:t>Miss I Weaver</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Lead Practitioner Science </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iweaver@thedustonschool.org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2430023023"/>
                  </a:ext>
                </a:extLst>
              </a:tr>
              <a:tr h="121426">
                <a:tc>
                  <a:txBody>
                    <a:bodyPr/>
                    <a:lstStyle/>
                    <a:p>
                      <a:pPr marL="74930" marR="0" indent="0" algn="l" rtl="0">
                        <a:lnSpc>
                          <a:spcPct val="119000"/>
                        </a:lnSpc>
                        <a:spcBef>
                          <a:spcPts val="0"/>
                        </a:spcBef>
                        <a:spcAft>
                          <a:spcPts val="0"/>
                        </a:spcAft>
                      </a:pPr>
                      <a:r>
                        <a:rPr lang="en-GB" sz="500" u="none" kern="1400">
                          <a:ln>
                            <a:noFill/>
                          </a:ln>
                          <a:solidFill>
                            <a:schemeClr val="tx1"/>
                          </a:solidFill>
                          <a:effectLst/>
                          <a:latin typeface="Arial"/>
                        </a:rPr>
                        <a:t>Mr S Ackbarally</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0"/>
                        </a:spcAft>
                      </a:pPr>
                      <a:r>
                        <a:rPr lang="en-GB" sz="500" u="none" kern="1400">
                          <a:ln>
                            <a:noFill/>
                          </a:ln>
                          <a:solidFill>
                            <a:schemeClr val="tx1"/>
                          </a:solidFill>
                          <a:effectLst/>
                          <a:latin typeface="Arial"/>
                        </a:rPr>
                        <a:t>  Lead Practitioner  of IIT, IQM and IIP</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19000"/>
                        </a:lnSpc>
                        <a:spcBef>
                          <a:spcPts val="0"/>
                        </a:spcBef>
                        <a:spcAft>
                          <a:spcPts val="1400"/>
                        </a:spcAft>
                      </a:pPr>
                      <a:r>
                        <a:rPr lang="en-GB" sz="500" u="none" kern="1400">
                          <a:ln>
                            <a:noFill/>
                          </a:ln>
                          <a:solidFill>
                            <a:schemeClr val="tx1"/>
                          </a:solidFill>
                          <a:effectLst/>
                          <a:latin typeface="Arial"/>
                        </a:rPr>
                        <a:t>  sackbarally@thedustonschool.org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3235166522"/>
                  </a:ext>
                </a:extLst>
              </a:tr>
              <a:tr h="121426">
                <a:tc>
                  <a:txBody>
                    <a:bodyPr/>
                    <a:lstStyle/>
                    <a:p>
                      <a:pPr marL="74930" marR="0" indent="0" algn="l" rtl="0">
                        <a:lnSpc>
                          <a:spcPct val="119000"/>
                        </a:lnSpc>
                        <a:spcBef>
                          <a:spcPts val="0"/>
                        </a:spcBef>
                        <a:spcAft>
                          <a:spcPts val="0"/>
                        </a:spcAft>
                      </a:pPr>
                      <a:r>
                        <a:rPr lang="en-GB" sz="500" b="1" u="none" kern="1400">
                          <a:ln>
                            <a:noFill/>
                          </a:ln>
                          <a:solidFill>
                            <a:schemeClr val="bg1"/>
                          </a:solidFill>
                          <a:effectLst/>
                          <a:latin typeface="Arial"/>
                        </a:rPr>
                        <a:t>Directors of Years</a:t>
                      </a:r>
                      <a:endParaRPr lang="en-GB" sz="600" u="none" kern="1400">
                        <a:ln>
                          <a:noFill/>
                        </a:ln>
                        <a:solidFill>
                          <a:schemeClr val="bg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203864"/>
                    </a:solidFill>
                  </a:tcPr>
                </a:tc>
                <a:tc>
                  <a:txBody>
                    <a:bodyPr/>
                    <a:lstStyle/>
                    <a:p>
                      <a:pPr marR="0" indent="0" algn="l" rtl="0">
                        <a:lnSpc>
                          <a:spcPct val="119000"/>
                        </a:lnSpc>
                        <a:spcBef>
                          <a:spcPts val="0"/>
                        </a:spcBef>
                        <a:spcAft>
                          <a:spcPts val="0"/>
                        </a:spcAft>
                      </a:pP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203864"/>
                    </a:solidFill>
                  </a:tcPr>
                </a:tc>
                <a:tc>
                  <a:txBody>
                    <a:bodyPr/>
                    <a:lstStyle/>
                    <a:p>
                      <a:pPr marR="0" indent="0" algn="l" rtl="0">
                        <a:lnSpc>
                          <a:spcPct val="119000"/>
                        </a:lnSpc>
                        <a:spcBef>
                          <a:spcPts val="0"/>
                        </a:spcBef>
                        <a:spcAft>
                          <a:spcPts val="0"/>
                        </a:spcAft>
                      </a:pP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203864"/>
                    </a:solidFill>
                  </a:tcPr>
                </a:tc>
                <a:extLst>
                  <a:ext uri="{0D108BD9-81ED-4DB2-BD59-A6C34878D82A}">
                    <a16:rowId xmlns:a16="http://schemas.microsoft.com/office/drawing/2014/main" val="2046585581"/>
                  </a:ext>
                </a:extLst>
              </a:tr>
              <a:tr h="207818">
                <a:tc>
                  <a:txBody>
                    <a:bodyPr/>
                    <a:lstStyle/>
                    <a:p>
                      <a:pPr marL="74930" marR="0" lvl="0" indent="0" algn="l" defTabSz="685800" rtl="0" eaLnBrk="1" fontAlgn="auto" latinLnBrk="0" hangingPunct="1">
                        <a:lnSpc>
                          <a:spcPct val="100000"/>
                        </a:lnSpc>
                        <a:spcBef>
                          <a:spcPts val="0"/>
                        </a:spcBef>
                        <a:spcAft>
                          <a:spcPts val="0"/>
                        </a:spcAft>
                        <a:buClrTx/>
                        <a:buSzTx/>
                        <a:buFontTx/>
                        <a:buNone/>
                        <a:tabLst/>
                        <a:defRPr/>
                      </a:pPr>
                      <a:r>
                        <a:rPr lang="en-GB" sz="600" u="none" kern="1400">
                          <a:ln>
                            <a:noFill/>
                          </a:ln>
                          <a:solidFill>
                            <a:schemeClr val="tx1"/>
                          </a:solidFill>
                          <a:effectLst/>
                          <a:latin typeface="Arial"/>
                        </a:rPr>
                        <a:t>Mrs McDonald</a:t>
                      </a:r>
                    </a:p>
                    <a:p>
                      <a:pPr marL="74930" marR="0" indent="0" algn="l" rtl="0">
                        <a:lnSpc>
                          <a:spcPct val="100000"/>
                        </a:lnSpc>
                        <a:spcBef>
                          <a:spcPts val="0"/>
                        </a:spcBef>
                        <a:spcAft>
                          <a:spcPts val="0"/>
                        </a:spcAft>
                      </a:pP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00000"/>
                        </a:lnSpc>
                        <a:spcBef>
                          <a:spcPts val="0"/>
                        </a:spcBef>
                        <a:spcAft>
                          <a:spcPts val="0"/>
                        </a:spcAft>
                      </a:pPr>
                      <a:r>
                        <a:rPr lang="en-GB" sz="600" u="none" kern="1400">
                          <a:ln>
                            <a:noFill/>
                          </a:ln>
                          <a:solidFill>
                            <a:schemeClr val="tx1"/>
                          </a:solidFill>
                          <a:effectLst/>
                          <a:latin typeface="Arial"/>
                        </a:rPr>
                        <a:t>  Director of Year 7 </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500" u="none" kern="1400">
                          <a:ln>
                            <a:noFill/>
                          </a:ln>
                          <a:solidFill>
                            <a:schemeClr val="tx1"/>
                          </a:solidFill>
                          <a:effectLst/>
                          <a:latin typeface="Arial"/>
                        </a:rPr>
                        <a:t> hmcdonald</a:t>
                      </a:r>
                      <a:r>
                        <a:rPr lang="en-GB" sz="600" u="none" kern="1400">
                          <a:ln>
                            <a:noFill/>
                          </a:ln>
                          <a:solidFill>
                            <a:schemeClr val="tx1"/>
                          </a:solidFill>
                          <a:effectLst/>
                          <a:latin typeface="Arial"/>
                        </a:rPr>
                        <a:t>@thedustonschool.org</a:t>
                      </a:r>
                    </a:p>
                    <a:p>
                      <a:pPr marR="0" indent="0" algn="l" rtl="0">
                        <a:lnSpc>
                          <a:spcPct val="100000"/>
                        </a:lnSpc>
                        <a:spcBef>
                          <a:spcPts val="0"/>
                        </a:spcBef>
                        <a:spcAft>
                          <a:spcPts val="0"/>
                        </a:spcAft>
                      </a:pP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extLst>
                  <a:ext uri="{0D108BD9-81ED-4DB2-BD59-A6C34878D82A}">
                    <a16:rowId xmlns:a16="http://schemas.microsoft.com/office/drawing/2014/main" val="2470045095"/>
                  </a:ext>
                </a:extLst>
              </a:tr>
              <a:tr h="207818">
                <a:tc>
                  <a:txBody>
                    <a:bodyPr/>
                    <a:lstStyle/>
                    <a:p>
                      <a:pPr marL="74930" marR="0" lvl="0" indent="0" algn="l" rtl="0" eaLnBrk="1" fontAlgn="auto" latinLnBrk="0" hangingPunct="1">
                        <a:lnSpc>
                          <a:spcPct val="100000"/>
                        </a:lnSpc>
                        <a:spcBef>
                          <a:spcPts val="0"/>
                        </a:spcBef>
                        <a:spcAft>
                          <a:spcPts val="0"/>
                        </a:spcAft>
                        <a:buClrTx/>
                        <a:buSzTx/>
                        <a:buFontTx/>
                        <a:buNone/>
                      </a:pPr>
                      <a:r>
                        <a:rPr lang="en-GB" sz="600" u="none" kern="1400">
                          <a:ln>
                            <a:noFill/>
                          </a:ln>
                          <a:solidFill>
                            <a:schemeClr val="tx1"/>
                          </a:solidFill>
                          <a:effectLst/>
                          <a:latin typeface="Arial"/>
                        </a:rPr>
                        <a:t>Mrs K Wells </a:t>
                      </a:r>
                      <a:endParaRPr lang="en-GB" sz="600" u="none" kern="1400" baseline="0">
                        <a:ln>
                          <a:noFill/>
                        </a:ln>
                        <a:solidFill>
                          <a:schemeClr val="tx1"/>
                        </a:solidFill>
                        <a:effectLst/>
                        <a:latin typeface="Arial"/>
                      </a:endParaRPr>
                    </a:p>
                    <a:p>
                      <a:pPr marL="74930" marR="0" indent="0" algn="l" rtl="0">
                        <a:lnSpc>
                          <a:spcPct val="100000"/>
                        </a:lnSpc>
                        <a:spcBef>
                          <a:spcPts val="0"/>
                        </a:spcBef>
                        <a:spcAft>
                          <a:spcPts val="0"/>
                        </a:spcAft>
                      </a:pP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00000"/>
                        </a:lnSpc>
                        <a:spcBef>
                          <a:spcPts val="0"/>
                        </a:spcBef>
                        <a:spcAft>
                          <a:spcPts val="0"/>
                        </a:spcAft>
                      </a:pPr>
                      <a:r>
                        <a:rPr lang="en-GB" sz="500" u="none" kern="1400">
                          <a:ln>
                            <a:noFill/>
                          </a:ln>
                          <a:solidFill>
                            <a:schemeClr val="tx1"/>
                          </a:solidFill>
                          <a:effectLst/>
                          <a:latin typeface="Arial"/>
                        </a:rPr>
                        <a:t>  Director of Year 8</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00000"/>
                        </a:lnSpc>
                        <a:spcBef>
                          <a:spcPts val="0"/>
                        </a:spcBef>
                        <a:spcAft>
                          <a:spcPts val="0"/>
                        </a:spcAft>
                      </a:pPr>
                      <a:r>
                        <a:rPr lang="en-GB" sz="500" u="none" kern="1400">
                          <a:ln>
                            <a:noFill/>
                          </a:ln>
                          <a:solidFill>
                            <a:schemeClr val="tx1"/>
                          </a:solidFill>
                          <a:effectLst/>
                          <a:latin typeface="Arial"/>
                        </a:rPr>
                        <a:t> </a:t>
                      </a:r>
                      <a:r>
                        <a:rPr lang="en-GB" sz="400" u="none" kern="1400">
                          <a:ln>
                            <a:noFill/>
                          </a:ln>
                          <a:solidFill>
                            <a:schemeClr val="tx1"/>
                          </a:solidFill>
                          <a:effectLst/>
                          <a:latin typeface="Arial"/>
                        </a:rPr>
                        <a:t>kmccoll</a:t>
                      </a:r>
                      <a:r>
                        <a:rPr lang="en-GB" sz="500" u="none" kern="1400">
                          <a:ln>
                            <a:noFill/>
                          </a:ln>
                          <a:solidFill>
                            <a:schemeClr val="tx1"/>
                          </a:solidFill>
                          <a:effectLst/>
                          <a:latin typeface="Arial"/>
                        </a:rPr>
                        <a:t>@thedustonschool.org</a:t>
                      </a: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extLst>
                  <a:ext uri="{0D108BD9-81ED-4DB2-BD59-A6C34878D82A}">
                    <a16:rowId xmlns:a16="http://schemas.microsoft.com/office/drawing/2014/main" val="3230089770"/>
                  </a:ext>
                </a:extLst>
              </a:tr>
              <a:tr h="199159">
                <a:tc>
                  <a:txBody>
                    <a:bodyPr/>
                    <a:lstStyle/>
                    <a:p>
                      <a:pPr marL="74930" marR="0" lvl="0" indent="0" algn="l" rtl="0" eaLnBrk="1" fontAlgn="auto" latinLnBrk="0" hangingPunct="1">
                        <a:lnSpc>
                          <a:spcPct val="100000"/>
                        </a:lnSpc>
                        <a:spcBef>
                          <a:spcPts val="0"/>
                        </a:spcBef>
                        <a:spcAft>
                          <a:spcPts val="0"/>
                        </a:spcAft>
                        <a:buClrTx/>
                        <a:buSzTx/>
                        <a:buFontTx/>
                        <a:buNone/>
                      </a:pPr>
                      <a:r>
                        <a:rPr lang="en-GB" sz="600" u="none" kern="1400">
                          <a:ln>
                            <a:noFill/>
                          </a:ln>
                          <a:solidFill>
                            <a:schemeClr val="tx1"/>
                          </a:solidFill>
                          <a:effectLst/>
                          <a:latin typeface="Arial"/>
                        </a:rPr>
                        <a:t>Mr S Elliot </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R="0" indent="0" algn="l" rtl="0">
                        <a:lnSpc>
                          <a:spcPct val="100000"/>
                        </a:lnSpc>
                        <a:spcBef>
                          <a:spcPts val="0"/>
                        </a:spcBef>
                        <a:spcAft>
                          <a:spcPts val="0"/>
                        </a:spcAft>
                      </a:pPr>
                      <a:r>
                        <a:rPr lang="en-GB" sz="500" u="none" kern="1400">
                          <a:ln>
                            <a:noFill/>
                          </a:ln>
                          <a:solidFill>
                            <a:schemeClr val="tx1"/>
                          </a:solidFill>
                          <a:effectLst/>
                          <a:latin typeface="Arial"/>
                        </a:rPr>
                        <a:t>  Director of Year 9</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500" u="none" kern="1400">
                          <a:ln>
                            <a:noFill/>
                          </a:ln>
                          <a:solidFill>
                            <a:schemeClr val="tx1"/>
                          </a:solidFill>
                          <a:effectLst/>
                          <a:latin typeface="Arial"/>
                        </a:rPr>
                        <a:t>selliott@thedustonschool.org</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7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FFFFFF"/>
                    </a:solidFill>
                  </a:tcPr>
                </a:tc>
                <a:extLst>
                  <a:ext uri="{0D108BD9-81ED-4DB2-BD59-A6C34878D82A}">
                    <a16:rowId xmlns:a16="http://schemas.microsoft.com/office/drawing/2014/main" val="2266158819"/>
                  </a:ext>
                </a:extLst>
              </a:tr>
              <a:tr h="207818">
                <a:tc>
                  <a:txBody>
                    <a:bodyPr/>
                    <a:lstStyle/>
                    <a:p>
                      <a:pPr marL="74930" marR="0" lvl="0" indent="0" algn="l" defTabSz="685800" rtl="0" eaLnBrk="1" fontAlgn="auto" latinLnBrk="0" hangingPunct="1">
                        <a:lnSpc>
                          <a:spcPct val="100000"/>
                        </a:lnSpc>
                        <a:spcBef>
                          <a:spcPts val="0"/>
                        </a:spcBef>
                        <a:spcAft>
                          <a:spcPts val="0"/>
                        </a:spcAft>
                        <a:buClrTx/>
                        <a:buSzTx/>
                        <a:buFontTx/>
                        <a:buNone/>
                        <a:tabLst/>
                        <a:defRPr/>
                      </a:pPr>
                      <a:r>
                        <a:rPr lang="en-GB" sz="600" u="none" kern="1400">
                          <a:ln>
                            <a:noFill/>
                          </a:ln>
                          <a:solidFill>
                            <a:schemeClr val="tx1"/>
                          </a:solidFill>
                          <a:effectLst/>
                          <a:latin typeface="Arial"/>
                        </a:rPr>
                        <a:t>Mr J Marshall </a:t>
                      </a:r>
                    </a:p>
                    <a:p>
                      <a:pPr marL="74930" marR="0" lvl="0" indent="0" algn="l" rtl="0" eaLnBrk="1" fontAlgn="auto" latinLnBrk="0" hangingPunct="1">
                        <a:lnSpc>
                          <a:spcPct val="100000"/>
                        </a:lnSpc>
                        <a:spcBef>
                          <a:spcPts val="0"/>
                        </a:spcBef>
                        <a:spcAft>
                          <a:spcPts val="0"/>
                        </a:spcAft>
                        <a:buClrTx/>
                        <a:buSzTx/>
                        <a:buFontTx/>
                        <a:buNone/>
                      </a:pP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00000"/>
                        </a:lnSpc>
                        <a:spcBef>
                          <a:spcPts val="0"/>
                        </a:spcBef>
                        <a:spcAft>
                          <a:spcPts val="0"/>
                        </a:spcAft>
                      </a:pPr>
                      <a:r>
                        <a:rPr lang="en-GB" sz="500" u="none" kern="1400">
                          <a:ln>
                            <a:noFill/>
                          </a:ln>
                          <a:solidFill>
                            <a:schemeClr val="tx1"/>
                          </a:solidFill>
                          <a:effectLst/>
                          <a:latin typeface="Arial"/>
                        </a:rPr>
                        <a:t>  Director of Year 10</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00000"/>
                        </a:lnSpc>
                        <a:spcBef>
                          <a:spcPts val="0"/>
                        </a:spcBef>
                        <a:spcAft>
                          <a:spcPts val="0"/>
                        </a:spcAft>
                      </a:pPr>
                      <a:r>
                        <a:rPr lang="en-GB" sz="500" u="none" kern="1400">
                          <a:ln>
                            <a:noFill/>
                          </a:ln>
                          <a:solidFill>
                            <a:schemeClr val="tx1"/>
                          </a:solidFill>
                          <a:effectLst/>
                          <a:latin typeface="Arial"/>
                        </a:rPr>
                        <a:t>jmarshall@thedustonschool.org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1648193747"/>
                  </a:ext>
                </a:extLst>
              </a:tr>
              <a:tr h="173181">
                <a:tc>
                  <a:txBody>
                    <a:bodyPr/>
                    <a:lstStyle/>
                    <a:p>
                      <a:pPr marL="74930" marR="0" lvl="0" indent="0" algn="l" defTabSz="685800" rtl="0" eaLnBrk="1" fontAlgn="auto" latinLnBrk="0" hangingPunct="1">
                        <a:lnSpc>
                          <a:spcPct val="100000"/>
                        </a:lnSpc>
                        <a:spcBef>
                          <a:spcPts val="0"/>
                        </a:spcBef>
                        <a:spcAft>
                          <a:spcPts val="0"/>
                        </a:spcAft>
                        <a:buClrTx/>
                        <a:buSzTx/>
                        <a:buFontTx/>
                        <a:buNone/>
                        <a:tabLst/>
                        <a:defRPr/>
                      </a:pPr>
                      <a:r>
                        <a:rPr lang="en-GB" sz="600" u="none" kern="1400">
                          <a:ln>
                            <a:noFill/>
                          </a:ln>
                          <a:solidFill>
                            <a:schemeClr val="tx1"/>
                          </a:solidFill>
                          <a:effectLst/>
                          <a:latin typeface="Arial"/>
                        </a:rPr>
                        <a:t>Mr A Brown</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00000"/>
                        </a:lnSpc>
                        <a:spcBef>
                          <a:spcPts val="0"/>
                        </a:spcBef>
                        <a:spcAft>
                          <a:spcPts val="0"/>
                        </a:spcAft>
                      </a:pPr>
                      <a:r>
                        <a:rPr lang="en-GB" sz="500" u="none" kern="1400">
                          <a:ln>
                            <a:noFill/>
                          </a:ln>
                          <a:solidFill>
                            <a:schemeClr val="tx1"/>
                          </a:solidFill>
                          <a:effectLst/>
                          <a:latin typeface="Arial"/>
                        </a:rPr>
                        <a:t>  Director of Year 11</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500" u="none" kern="1400">
                          <a:ln>
                            <a:noFill/>
                          </a:ln>
                          <a:solidFill>
                            <a:schemeClr val="tx1"/>
                          </a:solidFill>
                          <a:effectLst/>
                          <a:latin typeface="Arial"/>
                        </a:rPr>
                        <a:t>abrown@thedustonschool.org</a:t>
                      </a:r>
                    </a:p>
                    <a:p>
                      <a:pPr marR="0" indent="0" algn="l" rtl="0">
                        <a:lnSpc>
                          <a:spcPct val="100000"/>
                        </a:lnSpc>
                        <a:spcBef>
                          <a:spcPts val="0"/>
                        </a:spcBef>
                        <a:spcAft>
                          <a:spcPts val="0"/>
                        </a:spcAft>
                      </a:pPr>
                      <a:endParaRPr lang="en-GB" sz="5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1206372215"/>
                  </a:ext>
                </a:extLst>
              </a:tr>
              <a:tr h="110726">
                <a:tc>
                  <a:txBody>
                    <a:bodyPr/>
                    <a:lstStyle/>
                    <a:p>
                      <a:pPr marL="74930" marR="0" indent="0" algn="l" rtl="0">
                        <a:lnSpc>
                          <a:spcPct val="100000"/>
                        </a:lnSpc>
                        <a:spcBef>
                          <a:spcPts val="0"/>
                        </a:spcBef>
                        <a:spcAft>
                          <a:spcPts val="0"/>
                        </a:spcAft>
                      </a:pPr>
                      <a:r>
                        <a:rPr lang="en-GB" sz="600" u="none" kern="1400">
                          <a:ln>
                            <a:noFill/>
                          </a:ln>
                          <a:solidFill>
                            <a:schemeClr val="tx1"/>
                          </a:solidFill>
                          <a:effectLst/>
                          <a:latin typeface="Arial"/>
                        </a:rPr>
                        <a:t>Mr N </a:t>
                      </a:r>
                      <a:r>
                        <a:rPr lang="en-GB" sz="600" u="none" kern="1400" err="1">
                          <a:ln>
                            <a:noFill/>
                          </a:ln>
                          <a:solidFill>
                            <a:schemeClr val="tx1"/>
                          </a:solidFill>
                          <a:effectLst/>
                          <a:latin typeface="Arial"/>
                        </a:rPr>
                        <a:t>Floyer</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00000"/>
                        </a:lnSpc>
                        <a:spcBef>
                          <a:spcPts val="0"/>
                        </a:spcBef>
                        <a:spcAft>
                          <a:spcPts val="0"/>
                        </a:spcAft>
                      </a:pPr>
                      <a:r>
                        <a:rPr lang="en-GB" sz="500" u="none" kern="1400">
                          <a:ln>
                            <a:noFill/>
                          </a:ln>
                          <a:solidFill>
                            <a:schemeClr val="tx1"/>
                          </a:solidFill>
                          <a:effectLst/>
                          <a:latin typeface="Arial"/>
                        </a:rPr>
                        <a:t>Head of Year 12 &amp;  i/c of KS4 Media</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00000"/>
                        </a:lnSpc>
                        <a:spcBef>
                          <a:spcPts val="0"/>
                        </a:spcBef>
                        <a:spcAft>
                          <a:spcPts val="0"/>
                        </a:spcAft>
                      </a:pPr>
                      <a:r>
                        <a:rPr lang="en-GB" sz="500" u="none" kern="1400">
                          <a:ln>
                            <a:noFill/>
                          </a:ln>
                          <a:solidFill>
                            <a:schemeClr val="tx1"/>
                          </a:solidFill>
                          <a:effectLst/>
                          <a:latin typeface="Arial"/>
                        </a:rPr>
                        <a:t>  nfloyer@thedustonschool.org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3063168049"/>
                  </a:ext>
                </a:extLst>
              </a:tr>
              <a:tr h="126971">
                <a:tc>
                  <a:txBody>
                    <a:bodyPr/>
                    <a:lstStyle/>
                    <a:p>
                      <a:pPr marL="74930" marR="0" indent="0" algn="l" rtl="0">
                        <a:lnSpc>
                          <a:spcPct val="100000"/>
                        </a:lnSpc>
                        <a:spcBef>
                          <a:spcPts val="0"/>
                        </a:spcBef>
                        <a:spcAft>
                          <a:spcPts val="0"/>
                        </a:spcAft>
                      </a:pPr>
                      <a:r>
                        <a:rPr lang="en-GB" sz="600" u="none" kern="1400">
                          <a:ln>
                            <a:noFill/>
                          </a:ln>
                          <a:solidFill>
                            <a:schemeClr val="tx1"/>
                          </a:solidFill>
                          <a:effectLst/>
                          <a:latin typeface="Arial"/>
                        </a:rPr>
                        <a:t>Mrs G Martin</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00000"/>
                        </a:lnSpc>
                        <a:spcBef>
                          <a:spcPts val="0"/>
                        </a:spcBef>
                        <a:spcAft>
                          <a:spcPts val="0"/>
                        </a:spcAft>
                      </a:pPr>
                      <a:r>
                        <a:rPr lang="en-GB" sz="500" u="none" kern="1400">
                          <a:ln>
                            <a:noFill/>
                          </a:ln>
                          <a:solidFill>
                            <a:schemeClr val="tx1"/>
                          </a:solidFill>
                          <a:effectLst/>
                          <a:latin typeface="Arial"/>
                        </a:rPr>
                        <a:t>  Head of Year 13</a:t>
                      </a: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00000"/>
                        </a:lnSpc>
                        <a:spcBef>
                          <a:spcPts val="0"/>
                        </a:spcBef>
                        <a:spcAft>
                          <a:spcPts val="0"/>
                        </a:spcAft>
                      </a:pPr>
                      <a:r>
                        <a:rPr lang="en-GB" sz="500" u="none" kern="1400">
                          <a:ln>
                            <a:noFill/>
                          </a:ln>
                          <a:solidFill>
                            <a:schemeClr val="tx1"/>
                          </a:solidFill>
                          <a:effectLst/>
                          <a:latin typeface="Arial"/>
                        </a:rPr>
                        <a:t>  gmartin@thedustonschool.org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1073066989"/>
                  </a:ext>
                </a:extLst>
              </a:tr>
              <a:tr h="125186">
                <a:tc>
                  <a:txBody>
                    <a:bodyPr/>
                    <a:lstStyle/>
                    <a:p>
                      <a:pPr marL="74930" marR="0" indent="0" algn="l" rtl="0">
                        <a:lnSpc>
                          <a:spcPct val="100000"/>
                        </a:lnSpc>
                        <a:spcBef>
                          <a:spcPts val="0"/>
                        </a:spcBef>
                        <a:spcAft>
                          <a:spcPts val="60"/>
                        </a:spcAft>
                      </a:pPr>
                      <a:r>
                        <a:rPr lang="en-GB" sz="500" b="1" u="none" kern="1400">
                          <a:ln>
                            <a:noFill/>
                          </a:ln>
                          <a:solidFill>
                            <a:schemeClr val="bg1"/>
                          </a:solidFill>
                          <a:effectLst/>
                          <a:latin typeface="Arial"/>
                        </a:rPr>
                        <a:t>Assistant Directors of Years</a:t>
                      </a:r>
                      <a:endParaRPr lang="en-GB" sz="600" u="none" kern="1400">
                        <a:ln>
                          <a:noFill/>
                        </a:ln>
                        <a:solidFill>
                          <a:schemeClr val="bg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203864"/>
                    </a:solidFill>
                  </a:tcPr>
                </a:tc>
                <a:tc>
                  <a:txBody>
                    <a:bodyPr/>
                    <a:lstStyle/>
                    <a:p>
                      <a:pPr marR="0" indent="0" algn="l" rtl="0">
                        <a:lnSpc>
                          <a:spcPct val="100000"/>
                        </a:lnSpc>
                        <a:spcBef>
                          <a:spcPts val="0"/>
                        </a:spcBef>
                        <a:spcAft>
                          <a:spcPts val="0"/>
                        </a:spcAft>
                      </a:pP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203864"/>
                    </a:solidFill>
                  </a:tcPr>
                </a:tc>
                <a:tc>
                  <a:txBody>
                    <a:bodyPr/>
                    <a:lstStyle/>
                    <a:p>
                      <a:pPr marR="0" indent="0" algn="l" rtl="0">
                        <a:lnSpc>
                          <a:spcPct val="100000"/>
                        </a:lnSpc>
                        <a:spcBef>
                          <a:spcPts val="0"/>
                        </a:spcBef>
                        <a:spcAft>
                          <a:spcPts val="0"/>
                        </a:spcAft>
                      </a:pP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solidFill>
                      <a:srgbClr val="203864"/>
                    </a:solidFill>
                  </a:tcPr>
                </a:tc>
                <a:extLst>
                  <a:ext uri="{0D108BD9-81ED-4DB2-BD59-A6C34878D82A}">
                    <a16:rowId xmlns:a16="http://schemas.microsoft.com/office/drawing/2014/main" val="1719398124"/>
                  </a:ext>
                </a:extLst>
              </a:tr>
              <a:tr h="207818">
                <a:tc>
                  <a:txBody>
                    <a:bodyPr/>
                    <a:lstStyle/>
                    <a:p>
                      <a:pPr marL="74930" marR="0" lvl="0" indent="0" algn="l" defTabSz="685800" rtl="0" eaLnBrk="1" fontAlgn="auto" latinLnBrk="0" hangingPunct="1">
                        <a:lnSpc>
                          <a:spcPct val="100000"/>
                        </a:lnSpc>
                        <a:spcBef>
                          <a:spcPts val="0"/>
                        </a:spcBef>
                        <a:spcAft>
                          <a:spcPts val="0"/>
                        </a:spcAft>
                        <a:buClrTx/>
                        <a:buSzTx/>
                        <a:buFontTx/>
                        <a:buNone/>
                        <a:tabLst/>
                        <a:defRPr/>
                      </a:pPr>
                      <a:r>
                        <a:rPr lang="en-GB" sz="600" u="none" kern="1400">
                          <a:ln>
                            <a:noFill/>
                          </a:ln>
                          <a:solidFill>
                            <a:schemeClr val="tx1"/>
                          </a:solidFill>
                          <a:effectLst/>
                          <a:latin typeface="Arial"/>
                        </a:rPr>
                        <a:t>Miss Z Ward</a:t>
                      </a:r>
                    </a:p>
                    <a:p>
                      <a:pPr marL="74930" marR="0" lvl="0" indent="0" algn="l">
                        <a:lnSpc>
                          <a:spcPct val="100000"/>
                        </a:lnSpc>
                        <a:spcBef>
                          <a:spcPts val="0"/>
                        </a:spcBef>
                        <a:spcAft>
                          <a:spcPts val="0"/>
                        </a:spcAft>
                        <a:buClrTx/>
                        <a:buSzTx/>
                        <a:buFontTx/>
                        <a:buNone/>
                      </a:pPr>
                      <a:endParaRPr lang="en-GB" sz="600" kern="1400">
                        <a:ln>
                          <a:noFill/>
                        </a:ln>
                        <a:solidFill>
                          <a:srgbClr val="000000"/>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00000"/>
                        </a:lnSpc>
                        <a:spcBef>
                          <a:spcPts val="0"/>
                        </a:spcBef>
                        <a:spcAft>
                          <a:spcPts val="0"/>
                        </a:spcAft>
                      </a:pPr>
                      <a:r>
                        <a:rPr lang="en-GB" sz="600" u="none" kern="1400">
                          <a:ln>
                            <a:noFill/>
                          </a:ln>
                          <a:solidFill>
                            <a:schemeClr val="tx1"/>
                          </a:solidFill>
                          <a:effectLst/>
                          <a:latin typeface="Arial"/>
                        </a:rPr>
                        <a:t>  Assistant Director of Year 7</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00000"/>
                        </a:lnSpc>
                        <a:spcBef>
                          <a:spcPts val="0"/>
                        </a:spcBef>
                        <a:spcAft>
                          <a:spcPts val="0"/>
                        </a:spcAft>
                      </a:pPr>
                      <a:r>
                        <a:rPr lang="en-GB" sz="600" b="0" i="0" u="none" strike="noStrike" kern="1400" noProof="0">
                          <a:ln>
                            <a:noFill/>
                          </a:ln>
                          <a:solidFill>
                            <a:srgbClr val="000000"/>
                          </a:solidFill>
                          <a:effectLst/>
                          <a:latin typeface="Arial"/>
                        </a:rPr>
                        <a:t>  </a:t>
                      </a:r>
                      <a:r>
                        <a:rPr lang="en-GB" sz="600" u="none" kern="1400">
                          <a:ln>
                            <a:noFill/>
                          </a:ln>
                          <a:solidFill>
                            <a:srgbClr val="000000"/>
                          </a:solidFill>
                          <a:effectLst/>
                          <a:latin typeface="Arial"/>
                        </a:rPr>
                        <a:t>zward@</a:t>
                      </a:r>
                      <a:r>
                        <a:rPr lang="en-GB" sz="600" b="0" i="0" u="none" strike="noStrike" kern="1400" noProof="0">
                          <a:ln>
                            <a:noFill/>
                          </a:ln>
                          <a:solidFill>
                            <a:schemeClr val="tx1"/>
                          </a:solidFill>
                          <a:effectLst/>
                          <a:latin typeface="Arial"/>
                        </a:rPr>
                        <a:t>thedustonschool.org</a:t>
                      </a:r>
                      <a:endParaRPr lang="en-GB" sz="600" b="0" i="0" u="none" strike="noStrike" kern="1400" noProof="0">
                        <a:ln>
                          <a:noFill/>
                        </a:ln>
                        <a:solidFill>
                          <a:srgbClr val="000000"/>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430903478"/>
                  </a:ext>
                </a:extLst>
              </a:tr>
              <a:tr h="207818">
                <a:tc>
                  <a:txBody>
                    <a:bodyPr/>
                    <a:lstStyle/>
                    <a:p>
                      <a:pPr marL="74930" marR="0" lvl="0" indent="0" algn="l" defTabSz="685800" rtl="0" eaLnBrk="1" fontAlgn="auto" latinLnBrk="0" hangingPunct="1">
                        <a:lnSpc>
                          <a:spcPct val="100000"/>
                        </a:lnSpc>
                        <a:spcBef>
                          <a:spcPts val="0"/>
                        </a:spcBef>
                        <a:spcAft>
                          <a:spcPts val="0"/>
                        </a:spcAft>
                        <a:buClrTx/>
                        <a:buSzTx/>
                        <a:buFontTx/>
                        <a:buNone/>
                        <a:tabLst/>
                        <a:defRPr/>
                      </a:pPr>
                      <a:r>
                        <a:rPr lang="en-GB" sz="600" kern="1400">
                          <a:ln>
                            <a:noFill/>
                          </a:ln>
                          <a:solidFill>
                            <a:srgbClr val="000000"/>
                          </a:solidFill>
                          <a:effectLst/>
                          <a:latin typeface="Arial"/>
                        </a:rPr>
                        <a:t>Mrs S Quinn</a:t>
                      </a:r>
                    </a:p>
                    <a:p>
                      <a:pPr marL="74930" marR="0" lvl="0" indent="0" algn="l">
                        <a:lnSpc>
                          <a:spcPct val="100000"/>
                        </a:lnSpc>
                        <a:spcBef>
                          <a:spcPts val="0"/>
                        </a:spcBef>
                        <a:spcAft>
                          <a:spcPts val="0"/>
                        </a:spcAft>
                        <a:buNone/>
                      </a:pP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00000"/>
                        </a:lnSpc>
                        <a:spcBef>
                          <a:spcPts val="0"/>
                        </a:spcBef>
                        <a:spcAft>
                          <a:spcPts val="0"/>
                        </a:spcAft>
                      </a:pPr>
                      <a:r>
                        <a:rPr lang="en-GB" sz="600" u="none" kern="1400">
                          <a:ln>
                            <a:noFill/>
                          </a:ln>
                          <a:solidFill>
                            <a:schemeClr val="tx1"/>
                          </a:solidFill>
                          <a:effectLst/>
                          <a:latin typeface="Arial"/>
                        </a:rPr>
                        <a:t>  Assistant Director of Year 8</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00000"/>
                        </a:lnSpc>
                        <a:spcBef>
                          <a:spcPts val="0"/>
                        </a:spcBef>
                        <a:spcAft>
                          <a:spcPts val="0"/>
                        </a:spcAft>
                      </a:pPr>
                      <a:r>
                        <a:rPr lang="en-GB" sz="600" u="none" kern="1400">
                          <a:ln>
                            <a:noFill/>
                          </a:ln>
                          <a:solidFill>
                            <a:schemeClr val="tx1"/>
                          </a:solidFill>
                          <a:effectLst/>
                          <a:latin typeface="Arial"/>
                        </a:rPr>
                        <a:t> </a:t>
                      </a:r>
                      <a:r>
                        <a:rPr lang="en-GB" sz="600" b="0" i="0" u="none" strike="noStrike" kern="1400" noProof="0">
                          <a:ln>
                            <a:noFill/>
                          </a:ln>
                          <a:solidFill>
                            <a:srgbClr val="000000"/>
                          </a:solidFill>
                          <a:effectLst/>
                          <a:latin typeface="Arial"/>
                        </a:rPr>
                        <a:t>Squinn@thedustonschool.org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1480621791"/>
                  </a:ext>
                </a:extLst>
              </a:tr>
              <a:tr h="207818">
                <a:tc>
                  <a:txBody>
                    <a:bodyPr/>
                    <a:lstStyle/>
                    <a:p>
                      <a:pPr marL="74930" marR="0" indent="0" algn="l" rtl="0">
                        <a:lnSpc>
                          <a:spcPct val="100000"/>
                        </a:lnSpc>
                        <a:spcBef>
                          <a:spcPts val="0"/>
                        </a:spcBef>
                        <a:spcAft>
                          <a:spcPts val="0"/>
                        </a:spcAft>
                      </a:pPr>
                      <a:r>
                        <a:rPr lang="en-GB" sz="600" u="none" kern="1400">
                          <a:ln>
                            <a:noFill/>
                          </a:ln>
                          <a:solidFill>
                            <a:schemeClr val="tx1"/>
                          </a:solidFill>
                          <a:effectLst/>
                          <a:latin typeface="Arial"/>
                        </a:rPr>
                        <a:t>Miss H Monaghan </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00000"/>
                        </a:lnSpc>
                        <a:spcBef>
                          <a:spcPts val="0"/>
                        </a:spcBef>
                        <a:spcAft>
                          <a:spcPts val="0"/>
                        </a:spcAft>
                      </a:pPr>
                      <a:r>
                        <a:rPr lang="en-GB" sz="600" u="none" kern="1400">
                          <a:ln>
                            <a:noFill/>
                          </a:ln>
                          <a:solidFill>
                            <a:schemeClr val="tx1"/>
                          </a:solidFill>
                          <a:effectLst/>
                          <a:latin typeface="Arial"/>
                        </a:rPr>
                        <a:t>  Assistant Director of Year 9</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00000"/>
                        </a:lnSpc>
                        <a:spcBef>
                          <a:spcPts val="0"/>
                        </a:spcBef>
                        <a:spcAft>
                          <a:spcPts val="0"/>
                        </a:spcAft>
                      </a:pPr>
                      <a:r>
                        <a:rPr lang="en-GB" sz="600" u="none" kern="1400">
                          <a:ln>
                            <a:noFill/>
                          </a:ln>
                          <a:solidFill>
                            <a:schemeClr val="tx1"/>
                          </a:solidFill>
                          <a:effectLst/>
                          <a:latin typeface="Arial"/>
                        </a:rPr>
                        <a:t>  </a:t>
                      </a:r>
                    </a:p>
                    <a:p>
                      <a:pPr marR="0" indent="0" algn="l" rtl="0">
                        <a:lnSpc>
                          <a:spcPct val="100000"/>
                        </a:lnSpc>
                        <a:spcBef>
                          <a:spcPts val="0"/>
                        </a:spcBef>
                        <a:spcAft>
                          <a:spcPts val="0"/>
                        </a:spcAft>
                      </a:pPr>
                      <a:r>
                        <a:rPr lang="en-GB" sz="600" b="0" i="0" u="none" strike="noStrike" kern="1400" noProof="0">
                          <a:ln>
                            <a:noFill/>
                          </a:ln>
                          <a:solidFill>
                            <a:srgbClr val="000000"/>
                          </a:solidFill>
                          <a:effectLst/>
                          <a:latin typeface="Arial"/>
                        </a:rPr>
                        <a:t>hmonaghan@thedustonschool.org</a:t>
                      </a: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345082031"/>
                  </a:ext>
                </a:extLst>
              </a:tr>
              <a:tr h="303068">
                <a:tc>
                  <a:txBody>
                    <a:bodyPr/>
                    <a:lstStyle/>
                    <a:p>
                      <a:pPr marL="74930" marR="0" lvl="0" indent="0" algn="l" rtl="0" eaLnBrk="1" fontAlgn="auto" latinLnBrk="0" hangingPunct="1">
                        <a:lnSpc>
                          <a:spcPct val="100000"/>
                        </a:lnSpc>
                        <a:spcBef>
                          <a:spcPts val="0"/>
                        </a:spcBef>
                        <a:spcAft>
                          <a:spcPts val="0"/>
                        </a:spcAft>
                        <a:buClrTx/>
                        <a:buSzTx/>
                        <a:buFontTx/>
                        <a:buNone/>
                      </a:pPr>
                      <a:r>
                        <a:rPr lang="en-GB" sz="600" u="none" kern="1400">
                          <a:ln>
                            <a:noFill/>
                          </a:ln>
                          <a:solidFill>
                            <a:schemeClr val="tx1"/>
                          </a:solidFill>
                          <a:effectLst/>
                          <a:latin typeface="Arial"/>
                        </a:rPr>
                        <a:t>Mr I Honer </a:t>
                      </a:r>
                    </a:p>
                    <a:p>
                      <a:pPr marL="74930" marR="0" lvl="0" indent="0" algn="l" rtl="0" eaLnBrk="1" fontAlgn="auto" latinLnBrk="0" hangingPunct="1">
                        <a:lnSpc>
                          <a:spcPct val="100000"/>
                        </a:lnSpc>
                        <a:spcBef>
                          <a:spcPts val="0"/>
                        </a:spcBef>
                        <a:spcAft>
                          <a:spcPts val="0"/>
                        </a:spcAft>
                        <a:buClrTx/>
                        <a:buSzTx/>
                        <a:buFontTx/>
                        <a:buNone/>
                      </a:pP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00000"/>
                        </a:lnSpc>
                        <a:spcBef>
                          <a:spcPts val="0"/>
                        </a:spcBef>
                        <a:spcAft>
                          <a:spcPts val="0"/>
                        </a:spcAft>
                      </a:pPr>
                      <a:r>
                        <a:rPr lang="en-GB" sz="600" u="none" kern="1400">
                          <a:ln>
                            <a:noFill/>
                          </a:ln>
                          <a:solidFill>
                            <a:schemeClr val="tx1"/>
                          </a:solidFill>
                          <a:effectLst/>
                          <a:latin typeface="Arial"/>
                        </a:rPr>
                        <a:t>Assistant Director of Year 10</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00000"/>
                        </a:lnSpc>
                        <a:spcBef>
                          <a:spcPts val="0"/>
                        </a:spcBef>
                        <a:spcAft>
                          <a:spcPts val="0"/>
                        </a:spcAft>
                      </a:pPr>
                      <a:r>
                        <a:rPr lang="en-GB" sz="600" u="none" kern="1400">
                          <a:ln>
                            <a:noFill/>
                          </a:ln>
                          <a:solidFill>
                            <a:schemeClr val="tx1"/>
                          </a:solidFill>
                          <a:effectLst/>
                          <a:latin typeface="Arial"/>
                        </a:rPr>
                        <a:t>  Ihoner@thedustonschool.org</a:t>
                      </a:r>
                    </a:p>
                    <a:p>
                      <a:pPr marR="0" indent="0" algn="l" rtl="0">
                        <a:lnSpc>
                          <a:spcPct val="100000"/>
                        </a:lnSpc>
                        <a:spcBef>
                          <a:spcPts val="0"/>
                        </a:spcBef>
                        <a:spcAft>
                          <a:spcPts val="0"/>
                        </a:spcAft>
                      </a:pPr>
                      <a:endParaRPr lang="en-GB" sz="600" u="none" kern="1400">
                        <a:ln>
                          <a:noFill/>
                        </a:ln>
                        <a:solidFill>
                          <a:schemeClr val="tx1"/>
                        </a:solidFill>
                        <a:effectLst/>
                        <a:latin typeface="Arial"/>
                      </a:endParaRPr>
                    </a:p>
                    <a:p>
                      <a:pPr marR="0" indent="0" algn="l" rtl="0">
                        <a:lnSpc>
                          <a:spcPct val="100000"/>
                        </a:lnSpc>
                        <a:spcBef>
                          <a:spcPts val="0"/>
                        </a:spcBef>
                        <a:spcAft>
                          <a:spcPts val="0"/>
                        </a:spcAft>
                      </a:pPr>
                      <a:endParaRPr lang="en-GB" sz="600" u="none" kern="1400">
                        <a:ln>
                          <a:noFill/>
                        </a:ln>
                        <a:solidFill>
                          <a:schemeClr val="tx1"/>
                        </a:solidFill>
                        <a:effectLst/>
                        <a:latin typeface="Arial"/>
                      </a:endParaRP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1971033978"/>
                  </a:ext>
                </a:extLst>
              </a:tr>
              <a:tr h="207818">
                <a:tc>
                  <a:txBody>
                    <a:bodyPr/>
                    <a:lstStyle/>
                    <a:p>
                      <a:pPr marL="74930" marR="0" lvl="0" indent="0" algn="l" defTabSz="685800" rtl="0" eaLnBrk="1" fontAlgn="auto" latinLnBrk="0" hangingPunct="1">
                        <a:lnSpc>
                          <a:spcPct val="100000"/>
                        </a:lnSpc>
                        <a:spcBef>
                          <a:spcPts val="0"/>
                        </a:spcBef>
                        <a:spcAft>
                          <a:spcPts val="0"/>
                        </a:spcAft>
                        <a:buClrTx/>
                        <a:buSzTx/>
                        <a:buFontTx/>
                        <a:buNone/>
                        <a:tabLst/>
                        <a:defRPr/>
                      </a:pPr>
                      <a:r>
                        <a:rPr lang="en-GB" sz="600" u="none" kern="1400">
                          <a:ln>
                            <a:noFill/>
                          </a:ln>
                          <a:solidFill>
                            <a:schemeClr val="tx1"/>
                          </a:solidFill>
                          <a:effectLst/>
                          <a:latin typeface="Arial"/>
                        </a:rPr>
                        <a:t>Miss D Kimpton</a:t>
                      </a:r>
                    </a:p>
                    <a:p>
                      <a:pPr marL="74930" marR="0" lvl="0" indent="0" algn="l" rtl="0" eaLnBrk="1" fontAlgn="auto" latinLnBrk="0" hangingPunct="1">
                        <a:lnSpc>
                          <a:spcPct val="100000"/>
                        </a:lnSpc>
                        <a:spcBef>
                          <a:spcPts val="0"/>
                        </a:spcBef>
                        <a:spcAft>
                          <a:spcPts val="0"/>
                        </a:spcAft>
                        <a:buClrTx/>
                        <a:buSzTx/>
                        <a:buFontTx/>
                        <a:buNone/>
                      </a:pPr>
                      <a:endParaRPr lang="en-GB" sz="600" u="none" kern="1400">
                        <a:ln>
                          <a:noFill/>
                        </a:ln>
                        <a:solidFill>
                          <a:schemeClr val="tx1"/>
                        </a:solidFill>
                        <a:effectLst/>
                        <a:latin typeface="Arial"/>
                      </a:endParaRP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R="0" indent="0" algn="l" rtl="0">
                        <a:lnSpc>
                          <a:spcPct val="100000"/>
                        </a:lnSpc>
                        <a:spcBef>
                          <a:spcPts val="0"/>
                        </a:spcBef>
                        <a:spcAft>
                          <a:spcPts val="0"/>
                        </a:spcAft>
                      </a:pPr>
                      <a:r>
                        <a:rPr lang="en-GB" sz="600" u="none" kern="1400">
                          <a:ln>
                            <a:noFill/>
                          </a:ln>
                          <a:solidFill>
                            <a:srgbClr val="000000"/>
                          </a:solidFill>
                          <a:effectLst/>
                          <a:latin typeface="Arial"/>
                        </a:rPr>
                        <a:t>  Assistant Director of Year 11</a:t>
                      </a:r>
                    </a:p>
                  </a:txBody>
                  <a:tcPr marL="0" marR="42257" marT="13228" marB="0" anchor="ctr">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tc>
                  <a:txBody>
                    <a:bodyPr/>
                    <a:lstStyle/>
                    <a:p>
                      <a:pPr marL="0" marR="0" lvl="0" indent="0" algn="l" defTabSz="685800" rtl="0" eaLnBrk="1" fontAlgn="auto" latinLnBrk="0" hangingPunct="1">
                        <a:lnSpc>
                          <a:spcPct val="100000"/>
                        </a:lnSpc>
                        <a:spcBef>
                          <a:spcPts val="0"/>
                        </a:spcBef>
                        <a:spcAft>
                          <a:spcPts val="1400"/>
                        </a:spcAft>
                        <a:buClrTx/>
                        <a:buSzTx/>
                        <a:buFontTx/>
                        <a:buNone/>
                        <a:tabLst/>
                        <a:defRPr/>
                      </a:pPr>
                      <a:r>
                        <a:rPr lang="en-GB" sz="600" u="none" kern="1400">
                          <a:ln>
                            <a:noFill/>
                          </a:ln>
                          <a:solidFill>
                            <a:srgbClr val="000000"/>
                          </a:solidFill>
                          <a:effectLst/>
                          <a:latin typeface="Arial"/>
                        </a:rPr>
                        <a:t>  </a:t>
                      </a:r>
                      <a:r>
                        <a:rPr lang="en-GB" sz="600" u="none" kern="1400">
                          <a:ln>
                            <a:noFill/>
                          </a:ln>
                          <a:solidFill>
                            <a:schemeClr val="tx1"/>
                          </a:solidFill>
                          <a:effectLst/>
                          <a:latin typeface="Arial"/>
                        </a:rPr>
                        <a:t>Dkimpton@thedustonschool.org</a:t>
                      </a:r>
                    </a:p>
                  </a:txBody>
                  <a:tcPr marL="0" marR="42257" marT="13228" marB="0">
                    <a:lnL w="12700" cap="flat" cmpd="sng" algn="ctr">
                      <a:solidFill>
                        <a:srgbClr val="203864"/>
                      </a:solidFill>
                      <a:prstDash val="solid"/>
                      <a:round/>
                      <a:headEnd type="none" w="med" len="med"/>
                      <a:tailEnd type="none" w="med" len="med"/>
                    </a:lnL>
                    <a:lnR w="12700" cap="flat" cmpd="sng" algn="ctr">
                      <a:solidFill>
                        <a:srgbClr val="203864"/>
                      </a:solidFill>
                      <a:prstDash val="solid"/>
                      <a:round/>
                      <a:headEnd type="none" w="med" len="med"/>
                      <a:tailEnd type="none" w="med" len="med"/>
                    </a:lnR>
                    <a:lnT w="12700" cap="flat" cmpd="sng" algn="ctr">
                      <a:solidFill>
                        <a:srgbClr val="203864"/>
                      </a:solidFill>
                      <a:prstDash val="solid"/>
                      <a:round/>
                      <a:headEnd type="none" w="med" len="med"/>
                      <a:tailEnd type="none" w="med" len="med"/>
                    </a:lnT>
                    <a:lnB w="12700" cap="flat" cmpd="sng" algn="ctr">
                      <a:solidFill>
                        <a:srgbClr val="203864"/>
                      </a:solidFill>
                      <a:prstDash val="solid"/>
                      <a:round/>
                      <a:headEnd type="none" w="med" len="med"/>
                      <a:tailEnd type="none" w="med" len="med"/>
                    </a:lnB>
                  </a:tcPr>
                </a:tc>
                <a:extLst>
                  <a:ext uri="{0D108BD9-81ED-4DB2-BD59-A6C34878D82A}">
                    <a16:rowId xmlns:a16="http://schemas.microsoft.com/office/drawing/2014/main" val="2065494544"/>
                  </a:ext>
                </a:extLst>
              </a:tr>
              <a:tr h="129886">
                <a:tc>
                  <a:txBody>
                    <a:bodyPr/>
                    <a:lstStyle/>
                    <a:p>
                      <a:pPr marL="74930" lvl="0" indent="0" algn="l">
                        <a:lnSpc>
                          <a:spcPct val="100000"/>
                        </a:lnSpc>
                        <a:spcBef>
                          <a:spcPts val="0"/>
                        </a:spcBef>
                        <a:spcAft>
                          <a:spcPts val="0"/>
                        </a:spcAft>
                        <a:buNone/>
                      </a:pPr>
                      <a:r>
                        <a:rPr lang="en-GB" sz="600" kern="1400">
                          <a:ln>
                            <a:noFill/>
                          </a:ln>
                          <a:solidFill>
                            <a:srgbClr val="000000"/>
                          </a:solidFill>
                          <a:effectLst/>
                          <a:latin typeface="Arial"/>
                        </a:rPr>
                        <a:t>Mrs T Ward </a:t>
                      </a:r>
                    </a:p>
                  </a:txBody>
                  <a:tcPr marL="0" marR="42256" marT="13228" marB="0" anchor="ctr">
                    <a:lnL w="12700">
                      <a:solidFill>
                        <a:srgbClr val="203864"/>
                      </a:solidFill>
                    </a:lnL>
                    <a:lnR w="12700">
                      <a:solidFill>
                        <a:srgbClr val="203864"/>
                      </a:solidFill>
                    </a:lnR>
                    <a:lnT w="12700">
                      <a:solidFill>
                        <a:srgbClr val="203864"/>
                      </a:solidFill>
                    </a:lnT>
                    <a:lnB w="12700">
                      <a:solidFill>
                        <a:srgbClr val="203864"/>
                      </a:solidFill>
                    </a:lnB>
                  </a:tcPr>
                </a:tc>
                <a:tc>
                  <a:txBody>
                    <a:bodyPr/>
                    <a:lstStyle/>
                    <a:p>
                      <a:pPr lvl="0" indent="0" algn="l">
                        <a:lnSpc>
                          <a:spcPct val="100000"/>
                        </a:lnSpc>
                        <a:spcBef>
                          <a:spcPts val="0"/>
                        </a:spcBef>
                        <a:spcAft>
                          <a:spcPts val="0"/>
                        </a:spcAft>
                        <a:buNone/>
                      </a:pPr>
                      <a:r>
                        <a:rPr lang="en-GB" sz="600" b="0" i="0" u="none" strike="noStrike" kern="1400" noProof="0">
                          <a:ln>
                            <a:noFill/>
                          </a:ln>
                          <a:solidFill>
                            <a:srgbClr val="000000"/>
                          </a:solidFill>
                          <a:effectLst/>
                          <a:latin typeface="Arial"/>
                        </a:rPr>
                        <a:t>Assistant Director of Sixth Form </a:t>
                      </a:r>
                      <a:endParaRPr lang="en-US" sz="600">
                        <a:latin typeface="Arial"/>
                      </a:endParaRPr>
                    </a:p>
                  </a:txBody>
                  <a:tcPr marL="0" marR="42256" marT="13228" marB="0" anchor="ctr">
                    <a:lnL w="12700">
                      <a:solidFill>
                        <a:srgbClr val="203864"/>
                      </a:solidFill>
                    </a:lnL>
                    <a:lnR w="12700">
                      <a:solidFill>
                        <a:srgbClr val="203864"/>
                      </a:solidFill>
                    </a:lnR>
                    <a:lnT w="12700">
                      <a:solidFill>
                        <a:srgbClr val="203864"/>
                      </a:solidFill>
                    </a:lnT>
                    <a:lnB w="12700">
                      <a:solidFill>
                        <a:srgbClr val="203864"/>
                      </a:solidFill>
                    </a:lnB>
                  </a:tcPr>
                </a:tc>
                <a:tc>
                  <a:txBody>
                    <a:bodyPr/>
                    <a:lstStyle/>
                    <a:p>
                      <a:pPr lvl="0" indent="0" algn="l">
                        <a:lnSpc>
                          <a:spcPct val="100000"/>
                        </a:lnSpc>
                        <a:spcBef>
                          <a:spcPts val="0"/>
                        </a:spcBef>
                        <a:spcAft>
                          <a:spcPts val="1400"/>
                        </a:spcAft>
                        <a:buNone/>
                      </a:pPr>
                      <a:r>
                        <a:rPr lang="en-GB" sz="600" b="0" i="0" u="none" strike="noStrike" kern="1400" noProof="0">
                          <a:ln>
                            <a:noFill/>
                          </a:ln>
                          <a:solidFill>
                            <a:schemeClr val="tx1"/>
                          </a:solidFill>
                          <a:effectLst/>
                          <a:latin typeface="Arial"/>
                        </a:rPr>
                        <a:t>tward@thedustonschool.org</a:t>
                      </a:r>
                    </a:p>
                  </a:txBody>
                  <a:tcPr marL="0" marR="42256" marT="13228" marB="0">
                    <a:lnL w="12700">
                      <a:solidFill>
                        <a:srgbClr val="203864"/>
                      </a:solidFill>
                    </a:lnL>
                    <a:lnR w="12700">
                      <a:solidFill>
                        <a:srgbClr val="203864"/>
                      </a:solidFill>
                    </a:lnR>
                    <a:lnT w="12700">
                      <a:solidFill>
                        <a:srgbClr val="203864"/>
                      </a:solidFill>
                    </a:lnT>
                    <a:lnB w="12700">
                      <a:solidFill>
                        <a:srgbClr val="203864"/>
                      </a:solidFill>
                    </a:lnB>
                  </a:tcPr>
                </a:tc>
                <a:extLst>
                  <a:ext uri="{0D108BD9-81ED-4DB2-BD59-A6C34878D82A}">
                    <a16:rowId xmlns:a16="http://schemas.microsoft.com/office/drawing/2014/main" val="240130224"/>
                  </a:ext>
                </a:extLst>
              </a:tr>
            </a:tbl>
          </a:graphicData>
        </a:graphic>
      </p:graphicFrame>
      <p:sp>
        <p:nvSpPr>
          <p:cNvPr id="7" name="Control 1">
            <a:extLst>
              <a:ext uri="{FF2B5EF4-FFF2-40B4-BE49-F238E27FC236}">
                <a16:creationId xmlns:a16="http://schemas.microsoft.com/office/drawing/2014/main" id="{36DA3E46-BCA9-415D-9F68-C177D3A47DA2}"/>
              </a:ext>
            </a:extLst>
          </p:cNvPr>
          <p:cNvSpPr>
            <a:spLocks noChangeArrowheads="1" noChangeShapeType="1"/>
          </p:cNvSpPr>
          <p:nvPr/>
        </p:nvSpPr>
        <p:spPr bwMode="auto">
          <a:xfrm>
            <a:off x="1849438" y="3081338"/>
            <a:ext cx="6856412" cy="10171112"/>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endParaRPr lang="en-GB"/>
          </a:p>
        </p:txBody>
      </p:sp>
    </p:spTree>
    <p:extLst>
      <p:ext uri="{BB962C8B-B14F-4D97-AF65-F5344CB8AC3E}">
        <p14:creationId xmlns:p14="http://schemas.microsoft.com/office/powerpoint/2010/main" val="36375200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6858000" cy="1170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15" name="Rectangle 14"/>
          <p:cNvSpPr/>
          <p:nvPr/>
        </p:nvSpPr>
        <p:spPr>
          <a:xfrm>
            <a:off x="0" y="1197585"/>
            <a:ext cx="6858000" cy="254131"/>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cxnSp>
        <p:nvCxnSpPr>
          <p:cNvPr id="16" name="Straight Connector 15"/>
          <p:cNvCxnSpPr/>
          <p:nvPr/>
        </p:nvCxnSpPr>
        <p:spPr>
          <a:xfrm flipV="1">
            <a:off x="-145594" y="1911082"/>
            <a:ext cx="6862316" cy="16891"/>
          </a:xfrm>
          <a:prstGeom prst="line">
            <a:avLst/>
          </a:prstGeom>
          <a:ln w="889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24"/>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4688296" y="264826"/>
            <a:ext cx="1738918" cy="640349"/>
          </a:xfrm>
          <a:prstGeom prst="rect">
            <a:avLst/>
          </a:prstGeom>
        </p:spPr>
      </p:pic>
      <p:sp>
        <p:nvSpPr>
          <p:cNvPr id="9" name="TextBox 8"/>
          <p:cNvSpPr txBox="1"/>
          <p:nvPr/>
        </p:nvSpPr>
        <p:spPr>
          <a:xfrm>
            <a:off x="281456" y="564488"/>
            <a:ext cx="4601496" cy="1015663"/>
          </a:xfrm>
          <a:prstGeom prst="rect">
            <a:avLst/>
          </a:prstGeom>
          <a:noFill/>
        </p:spPr>
        <p:txBody>
          <a:bodyPr wrap="square" rtlCol="0">
            <a:spAutoFit/>
          </a:bodyPr>
          <a:lstStyle/>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a:p>
            <a:endParaRPr lang="en-GB" sz="2000">
              <a:solidFill>
                <a:schemeClr val="bg1"/>
              </a:solidFill>
              <a:latin typeface="Century Gothic" panose="020B0502020202020204" pitchFamily="34" charset="0"/>
            </a:endParaRPr>
          </a:p>
        </p:txBody>
      </p:sp>
      <p:sp>
        <p:nvSpPr>
          <p:cNvPr id="20" name="TextBox 19"/>
          <p:cNvSpPr txBox="1"/>
          <p:nvPr/>
        </p:nvSpPr>
        <p:spPr>
          <a:xfrm>
            <a:off x="281456" y="546811"/>
            <a:ext cx="4601496" cy="707886"/>
          </a:xfrm>
          <a:prstGeom prst="rect">
            <a:avLst/>
          </a:prstGeom>
          <a:noFill/>
        </p:spPr>
        <p:txBody>
          <a:bodyPr wrap="square" lIns="91440" tIns="45720" rIns="91440" bIns="45720" rtlCol="0" anchor="t">
            <a:spAutoFit/>
          </a:bodyPr>
          <a:lstStyle/>
          <a:p>
            <a:r>
              <a:rPr lang="en-GB" sz="2000">
                <a:solidFill>
                  <a:schemeClr val="bg1"/>
                </a:solidFill>
                <a:latin typeface="Century Gothic"/>
              </a:rPr>
              <a:t>Term Dates 2026/7</a:t>
            </a:r>
            <a:endParaRPr lang="en-GB" sz="2000">
              <a:solidFill>
                <a:schemeClr val="bg1"/>
              </a:solidFill>
              <a:latin typeface="Century Gothic" panose="020B0502020202020204" pitchFamily="34" charset="0"/>
            </a:endParaRPr>
          </a:p>
          <a:p>
            <a:r>
              <a:rPr lang="en-GB" sz="2000">
                <a:solidFill>
                  <a:schemeClr val="bg1"/>
                </a:solidFill>
                <a:latin typeface="Century Gothic" panose="020B0502020202020204" pitchFamily="34" charset="0"/>
              </a:rPr>
              <a:t> </a:t>
            </a:r>
          </a:p>
        </p:txBody>
      </p:sp>
      <p:sp>
        <p:nvSpPr>
          <p:cNvPr id="3" name="Control 1"/>
          <p:cNvSpPr>
            <a:spLocks noChangeArrowheads="1" noChangeShapeType="1"/>
          </p:cNvSpPr>
          <p:nvPr/>
        </p:nvSpPr>
        <p:spPr bwMode="auto">
          <a:xfrm>
            <a:off x="1006475" y="14862334"/>
            <a:ext cx="3570308" cy="2067590"/>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11" name="TextBox 10">
            <a:extLst>
              <a:ext uri="{FF2B5EF4-FFF2-40B4-BE49-F238E27FC236}">
                <a16:creationId xmlns:a16="http://schemas.microsoft.com/office/drawing/2014/main" id="{6F36286F-41FE-D48E-E9F4-7ADEB3FE5E30}"/>
              </a:ext>
            </a:extLst>
          </p:cNvPr>
          <p:cNvSpPr txBox="1"/>
          <p:nvPr/>
        </p:nvSpPr>
        <p:spPr>
          <a:xfrm>
            <a:off x="17133" y="8140529"/>
            <a:ext cx="5224746"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solidFill>
                <a:srgbClr val="383B41"/>
              </a:solidFill>
              <a:latin typeface="Lato"/>
              <a:ea typeface="Lato"/>
              <a:cs typeface="Lato"/>
            </a:endParaRPr>
          </a:p>
          <a:p>
            <a:endParaRPr lang="en-US">
              <a:solidFill>
                <a:srgbClr val="383B41"/>
              </a:solidFill>
              <a:highlight>
                <a:srgbClr val="FFFFFF"/>
              </a:highlight>
              <a:latin typeface="Lato"/>
              <a:ea typeface="Lato"/>
              <a:cs typeface="Lato"/>
            </a:endParaRPr>
          </a:p>
          <a:p>
            <a:r>
              <a:rPr lang="en-US" sz="1400" b="1" i="1">
                <a:solidFill>
                  <a:srgbClr val="383B41"/>
                </a:solidFill>
                <a:highlight>
                  <a:srgbClr val="FFFFFF"/>
                </a:highlight>
                <a:latin typeface="Lato"/>
                <a:ea typeface="Lato"/>
                <a:cs typeface="Lato"/>
              </a:rPr>
              <a:t>Please do note that term dates are subject to change pending receipt of changes to the Local Authority’s proposed term dates.</a:t>
            </a:r>
          </a:p>
        </p:txBody>
      </p:sp>
      <p:graphicFrame>
        <p:nvGraphicFramePr>
          <p:cNvPr id="2" name="Table 1">
            <a:extLst>
              <a:ext uri="{FF2B5EF4-FFF2-40B4-BE49-F238E27FC236}">
                <a16:creationId xmlns:a16="http://schemas.microsoft.com/office/drawing/2014/main" id="{F70AEDA3-7935-7D07-68A2-9D8123C2E200}"/>
              </a:ext>
            </a:extLst>
          </p:cNvPr>
          <p:cNvGraphicFramePr>
            <a:graphicFrameLocks noGrp="1"/>
          </p:cNvGraphicFramePr>
          <p:nvPr>
            <p:extLst>
              <p:ext uri="{D42A27DB-BD31-4B8C-83A1-F6EECF244321}">
                <p14:modId xmlns:p14="http://schemas.microsoft.com/office/powerpoint/2010/main" val="2151230820"/>
              </p:ext>
            </p:extLst>
          </p:nvPr>
        </p:nvGraphicFramePr>
        <p:xfrm>
          <a:off x="512189" y="1794143"/>
          <a:ext cx="5915025" cy="4806470"/>
        </p:xfrm>
        <a:graphic>
          <a:graphicData uri="http://schemas.openxmlformats.org/drawingml/2006/table">
            <a:tbl>
              <a:tblPr/>
              <a:tblGrid>
                <a:gridCol w="5915025">
                  <a:extLst>
                    <a:ext uri="{9D8B030D-6E8A-4147-A177-3AD203B41FA5}">
                      <a16:colId xmlns:a16="http://schemas.microsoft.com/office/drawing/2014/main" val="1917951811"/>
                    </a:ext>
                  </a:extLst>
                </a:gridCol>
              </a:tblGrid>
              <a:tr h="1111365">
                <a:tc>
                  <a:txBody>
                    <a:bodyPr/>
                    <a:lstStyle/>
                    <a:p>
                      <a:pPr fontAlgn="t">
                        <a:buNone/>
                      </a:pPr>
                      <a:r>
                        <a:rPr lang="en-GB" sz="800" b="1">
                          <a:effectLst/>
                        </a:rPr>
                        <a:t>2026 Term 1</a:t>
                      </a:r>
                      <a:endParaRPr lang="en-GB" sz="800">
                        <a:effectLst/>
                      </a:endParaRPr>
                    </a:p>
                    <a:p>
                      <a:pPr fontAlgn="t">
                        <a:buNone/>
                      </a:pPr>
                      <a:r>
                        <a:rPr lang="en-GB" sz="800">
                          <a:effectLst/>
                        </a:rPr>
                        <a:t> </a:t>
                      </a:r>
                    </a:p>
                    <a:p>
                      <a:pPr fontAlgn="t">
                        <a:buNone/>
                      </a:pPr>
                      <a:r>
                        <a:rPr lang="en-GB" sz="800">
                          <a:effectLst/>
                        </a:rPr>
                        <a:t> </a:t>
                      </a:r>
                      <a:r>
                        <a:rPr lang="en-GB" sz="800" i="1">
                          <a:effectLst/>
                        </a:rPr>
                        <a:t>Tuesday 1</a:t>
                      </a:r>
                      <a:r>
                        <a:rPr lang="en-GB" sz="800" i="1" baseline="30000">
                          <a:effectLst/>
                        </a:rPr>
                        <a:t>st</a:t>
                      </a:r>
                      <a:r>
                        <a:rPr lang="en-GB" sz="800" i="1">
                          <a:effectLst/>
                        </a:rPr>
                        <a:t> September and Wednesday 2</a:t>
                      </a:r>
                      <a:r>
                        <a:rPr lang="en-GB" sz="800" i="1" baseline="30000">
                          <a:effectLst/>
                        </a:rPr>
                        <a:t>nd</a:t>
                      </a:r>
                      <a:r>
                        <a:rPr lang="en-GB" sz="800" i="1">
                          <a:effectLst/>
                        </a:rPr>
                        <a:t> September – INSET Days</a:t>
                      </a:r>
                      <a:endParaRPr lang="en-GB" sz="800">
                        <a:effectLst/>
                      </a:endParaRPr>
                    </a:p>
                    <a:p>
                      <a:pPr fontAlgn="t">
                        <a:buNone/>
                      </a:pPr>
                      <a:r>
                        <a:rPr lang="en-GB" sz="800" b="1" i="1">
                          <a:effectLst/>
                        </a:rPr>
                        <a:t>Commences for pupils Thursday 3</a:t>
                      </a:r>
                      <a:r>
                        <a:rPr lang="en-GB" sz="800" b="1" i="1" baseline="30000">
                          <a:effectLst/>
                        </a:rPr>
                        <a:t>rd</a:t>
                      </a:r>
                      <a:r>
                        <a:rPr lang="en-GB" sz="800" b="1" i="1">
                          <a:effectLst/>
                        </a:rPr>
                        <a:t> September – Friday 23</a:t>
                      </a:r>
                      <a:r>
                        <a:rPr lang="en-GB" sz="800" b="1" i="1" baseline="30000">
                          <a:effectLst/>
                        </a:rPr>
                        <a:t>rd</a:t>
                      </a:r>
                      <a:r>
                        <a:rPr lang="en-GB" sz="800" b="1" i="1">
                          <a:effectLst/>
                        </a:rPr>
                        <a:t> October</a:t>
                      </a:r>
                      <a:endParaRPr lang="en-GB" sz="800">
                        <a:effectLst/>
                      </a:endParaRPr>
                    </a:p>
                    <a:p>
                      <a:pPr fontAlgn="t">
                        <a:buNone/>
                      </a:pPr>
                      <a:r>
                        <a:rPr lang="en-GB" sz="800" b="1" i="1">
                          <a:effectLst/>
                        </a:rPr>
                        <a:t>Thursday 3</a:t>
                      </a:r>
                      <a:r>
                        <a:rPr lang="en-GB" sz="800" b="1" i="1" baseline="30000">
                          <a:effectLst/>
                        </a:rPr>
                        <a:t>rd</a:t>
                      </a:r>
                      <a:r>
                        <a:rPr lang="en-GB" sz="800" b="1" i="1">
                          <a:effectLst/>
                        </a:rPr>
                        <a:t> September – Years 1-6, 7 and 12 only in school</a:t>
                      </a:r>
                      <a:endParaRPr lang="en-GB" sz="800">
                        <a:effectLst/>
                      </a:endParaRPr>
                    </a:p>
                    <a:p>
                      <a:pPr fontAlgn="t">
                        <a:buNone/>
                      </a:pPr>
                      <a:r>
                        <a:rPr lang="en-GB" sz="800" b="1" i="1">
                          <a:effectLst/>
                        </a:rPr>
                        <a:t>Friday 4</a:t>
                      </a:r>
                      <a:r>
                        <a:rPr lang="en-GB" sz="800" b="1" i="1" baseline="30000">
                          <a:effectLst/>
                        </a:rPr>
                        <a:t>th</a:t>
                      </a:r>
                      <a:r>
                        <a:rPr lang="en-GB" sz="800" b="1" i="1">
                          <a:effectLst/>
                        </a:rPr>
                        <a:t> September – Years 1-6, 7 and 13 only in school</a:t>
                      </a:r>
                      <a:endParaRPr lang="en-GB" sz="800">
                        <a:effectLst/>
                      </a:endParaRPr>
                    </a:p>
                    <a:p>
                      <a:pPr fontAlgn="t">
                        <a:buNone/>
                      </a:pPr>
                      <a:r>
                        <a:rPr lang="en-GB" sz="800" b="1" i="1">
                          <a:effectLst/>
                        </a:rPr>
                        <a:t>All pupils return on Monday 7</a:t>
                      </a:r>
                      <a:r>
                        <a:rPr lang="en-GB" sz="800" b="1" i="1" baseline="30000">
                          <a:effectLst/>
                        </a:rPr>
                        <a:t>th</a:t>
                      </a:r>
                      <a:r>
                        <a:rPr lang="en-GB" sz="800" b="1" i="1">
                          <a:effectLst/>
                        </a:rPr>
                        <a:t> September</a:t>
                      </a:r>
                      <a:endParaRPr lang="en-GB" sz="800">
                        <a:effectLst/>
                      </a:endParaRPr>
                    </a:p>
                    <a:p>
                      <a:pPr fontAlgn="t">
                        <a:buNone/>
                      </a:pPr>
                      <a:r>
                        <a:rPr lang="en-GB" sz="800" i="1">
                          <a:effectLst/>
                        </a:rPr>
                        <a:t>October Half Term Holiday: Saturday 24</a:t>
                      </a:r>
                      <a:r>
                        <a:rPr lang="en-GB" sz="800" i="1" baseline="30000">
                          <a:effectLst/>
                        </a:rPr>
                        <a:t>th</a:t>
                      </a:r>
                      <a:r>
                        <a:rPr lang="en-GB" sz="800" i="1">
                          <a:effectLst/>
                        </a:rPr>
                        <a:t> October – Sunday 8</a:t>
                      </a:r>
                      <a:r>
                        <a:rPr lang="en-GB" sz="800" i="1" baseline="30000">
                          <a:effectLst/>
                        </a:rPr>
                        <a:t>th</a:t>
                      </a:r>
                      <a:r>
                        <a:rPr lang="en-GB" sz="800" i="1">
                          <a:effectLst/>
                        </a:rPr>
                        <a:t> November</a:t>
                      </a:r>
                      <a:endParaRPr lang="en-GB" sz="800">
                        <a:effectLst/>
                      </a:endParaRPr>
                    </a:p>
                  </a:txBody>
                  <a:tcPr marL="54466" marR="54466" marT="21786" marB="21786">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7F7F7"/>
                    </a:solidFill>
                  </a:tcPr>
                </a:tc>
                <a:extLst>
                  <a:ext uri="{0D108BD9-81ED-4DB2-BD59-A6C34878D82A}">
                    <a16:rowId xmlns:a16="http://schemas.microsoft.com/office/drawing/2014/main" val="1982287143"/>
                  </a:ext>
                </a:extLst>
              </a:tr>
              <a:tr h="712425">
                <a:tc>
                  <a:txBody>
                    <a:bodyPr/>
                    <a:lstStyle/>
                    <a:p>
                      <a:pPr fontAlgn="t">
                        <a:buNone/>
                      </a:pPr>
                      <a:r>
                        <a:rPr lang="en-GB" sz="800" b="1">
                          <a:effectLst/>
                        </a:rPr>
                        <a:t>2026 Term 2</a:t>
                      </a:r>
                      <a:endParaRPr lang="en-GB" sz="800">
                        <a:effectLst/>
                      </a:endParaRPr>
                    </a:p>
                    <a:p>
                      <a:pPr fontAlgn="t">
                        <a:buNone/>
                      </a:pPr>
                      <a:r>
                        <a:rPr lang="en-GB" sz="800" b="1">
                          <a:effectLst/>
                        </a:rPr>
                        <a:t> </a:t>
                      </a:r>
                      <a:endParaRPr lang="en-GB" sz="800">
                        <a:effectLst/>
                      </a:endParaRPr>
                    </a:p>
                    <a:p>
                      <a:pPr fontAlgn="t">
                        <a:buNone/>
                      </a:pPr>
                      <a:r>
                        <a:rPr lang="en-GB" sz="800" i="1">
                          <a:effectLst/>
                        </a:rPr>
                        <a:t>Monday 9</a:t>
                      </a:r>
                      <a:r>
                        <a:rPr lang="en-GB" sz="800" i="1" baseline="30000">
                          <a:effectLst/>
                        </a:rPr>
                        <a:t>th</a:t>
                      </a:r>
                      <a:r>
                        <a:rPr lang="en-GB" sz="800" i="1">
                          <a:effectLst/>
                        </a:rPr>
                        <a:t> November – Thursday 17</a:t>
                      </a:r>
                      <a:r>
                        <a:rPr lang="en-GB" sz="800" i="1" baseline="30000">
                          <a:effectLst/>
                        </a:rPr>
                        <a:t>th</a:t>
                      </a:r>
                      <a:r>
                        <a:rPr lang="en-GB" sz="800" i="1">
                          <a:effectLst/>
                        </a:rPr>
                        <a:t> December</a:t>
                      </a:r>
                      <a:endParaRPr lang="en-GB" sz="800">
                        <a:effectLst/>
                      </a:endParaRPr>
                    </a:p>
                    <a:p>
                      <a:pPr fontAlgn="t">
                        <a:buNone/>
                      </a:pPr>
                      <a:r>
                        <a:rPr lang="en-GB" sz="800" b="1" i="1">
                          <a:effectLst/>
                        </a:rPr>
                        <a:t>Friday 18</a:t>
                      </a:r>
                      <a:r>
                        <a:rPr lang="en-GB" sz="800" b="1" i="1" baseline="30000">
                          <a:effectLst/>
                        </a:rPr>
                        <a:t>th</a:t>
                      </a:r>
                      <a:r>
                        <a:rPr lang="en-GB" sz="800" b="1" i="1">
                          <a:effectLst/>
                        </a:rPr>
                        <a:t> December – Staff Training Day</a:t>
                      </a:r>
                      <a:endParaRPr lang="en-GB" sz="800">
                        <a:effectLst/>
                      </a:endParaRPr>
                    </a:p>
                    <a:p>
                      <a:pPr fontAlgn="t">
                        <a:buNone/>
                      </a:pPr>
                      <a:r>
                        <a:rPr lang="en-GB" sz="800" i="1">
                          <a:effectLst/>
                        </a:rPr>
                        <a:t>Christmas Holiday for pupils: Friday 18</a:t>
                      </a:r>
                      <a:r>
                        <a:rPr lang="en-GB" sz="800" i="1" baseline="30000">
                          <a:effectLst/>
                        </a:rPr>
                        <a:t>th</a:t>
                      </a:r>
                      <a:r>
                        <a:rPr lang="en-GB" sz="800" i="1">
                          <a:effectLst/>
                        </a:rPr>
                        <a:t> December – Sunday 3</a:t>
                      </a:r>
                      <a:r>
                        <a:rPr lang="en-GB" sz="800" i="1" baseline="30000">
                          <a:effectLst/>
                        </a:rPr>
                        <a:t>rd</a:t>
                      </a:r>
                      <a:r>
                        <a:rPr lang="en-GB" sz="800" i="1">
                          <a:effectLst/>
                        </a:rPr>
                        <a:t> January</a:t>
                      </a:r>
                      <a:endParaRPr lang="en-GB" sz="800">
                        <a:effectLst/>
                      </a:endParaRPr>
                    </a:p>
                  </a:txBody>
                  <a:tcPr marL="54466" marR="54466" marT="21786" marB="21786">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DFDFD"/>
                    </a:solidFill>
                  </a:tcPr>
                </a:tc>
                <a:extLst>
                  <a:ext uri="{0D108BD9-81ED-4DB2-BD59-A6C34878D82A}">
                    <a16:rowId xmlns:a16="http://schemas.microsoft.com/office/drawing/2014/main" val="3106782221"/>
                  </a:ext>
                </a:extLst>
              </a:tr>
              <a:tr h="845405">
                <a:tc>
                  <a:txBody>
                    <a:bodyPr/>
                    <a:lstStyle/>
                    <a:p>
                      <a:pPr fontAlgn="t">
                        <a:buNone/>
                      </a:pPr>
                      <a:r>
                        <a:rPr lang="en-GB" sz="800" b="1">
                          <a:effectLst/>
                        </a:rPr>
                        <a:t>2027 Term 3</a:t>
                      </a:r>
                      <a:endParaRPr lang="en-GB" sz="800">
                        <a:effectLst/>
                      </a:endParaRPr>
                    </a:p>
                    <a:p>
                      <a:pPr fontAlgn="t">
                        <a:buNone/>
                      </a:pPr>
                      <a:r>
                        <a:rPr lang="en-GB" sz="800" b="1">
                          <a:effectLst/>
                        </a:rPr>
                        <a:t> </a:t>
                      </a:r>
                      <a:endParaRPr lang="en-GB" sz="800">
                        <a:effectLst/>
                      </a:endParaRPr>
                    </a:p>
                    <a:p>
                      <a:pPr fontAlgn="t">
                        <a:buNone/>
                      </a:pPr>
                      <a:r>
                        <a:rPr lang="en-GB" sz="800" i="1">
                          <a:effectLst/>
                        </a:rPr>
                        <a:t>Tuesday 5</a:t>
                      </a:r>
                      <a:r>
                        <a:rPr lang="en-GB" sz="800" i="1" baseline="30000">
                          <a:effectLst/>
                        </a:rPr>
                        <a:t>th</a:t>
                      </a:r>
                      <a:r>
                        <a:rPr lang="en-GB" sz="800" i="1">
                          <a:effectLst/>
                        </a:rPr>
                        <a:t> January – Friday 12</a:t>
                      </a:r>
                      <a:r>
                        <a:rPr lang="en-GB" sz="800" i="1" baseline="30000">
                          <a:effectLst/>
                        </a:rPr>
                        <a:t>th</a:t>
                      </a:r>
                      <a:r>
                        <a:rPr lang="en-GB" sz="800" i="1">
                          <a:effectLst/>
                        </a:rPr>
                        <a:t> February</a:t>
                      </a:r>
                      <a:endParaRPr lang="en-GB" sz="800">
                        <a:effectLst/>
                      </a:endParaRPr>
                    </a:p>
                    <a:p>
                      <a:pPr fontAlgn="t">
                        <a:buNone/>
                      </a:pPr>
                      <a:r>
                        <a:rPr lang="en-GB" sz="800" b="1" i="1">
                          <a:effectLst/>
                        </a:rPr>
                        <a:t>Monday 4</a:t>
                      </a:r>
                      <a:r>
                        <a:rPr lang="en-GB" sz="800" b="1" i="1" baseline="30000">
                          <a:effectLst/>
                        </a:rPr>
                        <a:t>th</a:t>
                      </a:r>
                      <a:r>
                        <a:rPr lang="en-GB" sz="800" b="1" i="1">
                          <a:effectLst/>
                        </a:rPr>
                        <a:t> January – Staff Training Day</a:t>
                      </a:r>
                      <a:endParaRPr lang="en-GB" sz="800">
                        <a:effectLst/>
                      </a:endParaRPr>
                    </a:p>
                    <a:p>
                      <a:pPr fontAlgn="t">
                        <a:buNone/>
                      </a:pPr>
                      <a:r>
                        <a:rPr lang="en-GB" sz="800" b="1" i="1">
                          <a:effectLst/>
                        </a:rPr>
                        <a:t>Tuesday 5</a:t>
                      </a:r>
                      <a:r>
                        <a:rPr lang="en-GB" sz="800" b="1" i="1" baseline="30000">
                          <a:effectLst/>
                        </a:rPr>
                        <a:t>th</a:t>
                      </a:r>
                      <a:r>
                        <a:rPr lang="en-GB" sz="800" b="1" i="1">
                          <a:effectLst/>
                        </a:rPr>
                        <a:t> January – All pupils return to school</a:t>
                      </a:r>
                      <a:endParaRPr lang="en-GB" sz="800">
                        <a:effectLst/>
                      </a:endParaRPr>
                    </a:p>
                    <a:p>
                      <a:pPr fontAlgn="t">
                        <a:buNone/>
                      </a:pPr>
                      <a:r>
                        <a:rPr lang="en-GB" sz="800" i="1">
                          <a:effectLst/>
                        </a:rPr>
                        <a:t>February Half Term Holiday: Saturday 13</a:t>
                      </a:r>
                      <a:r>
                        <a:rPr lang="en-GB" sz="800" i="1" baseline="30000">
                          <a:effectLst/>
                        </a:rPr>
                        <a:t>th</a:t>
                      </a:r>
                      <a:r>
                        <a:rPr lang="en-GB" sz="800" i="1">
                          <a:effectLst/>
                        </a:rPr>
                        <a:t> February – Sunday 21</a:t>
                      </a:r>
                      <a:r>
                        <a:rPr lang="en-GB" sz="800" i="1" baseline="30000">
                          <a:effectLst/>
                        </a:rPr>
                        <a:t>st</a:t>
                      </a:r>
                      <a:r>
                        <a:rPr lang="en-GB" sz="800" i="1">
                          <a:effectLst/>
                        </a:rPr>
                        <a:t> February</a:t>
                      </a:r>
                      <a:endParaRPr lang="en-GB" sz="800">
                        <a:effectLst/>
                      </a:endParaRPr>
                    </a:p>
                  </a:txBody>
                  <a:tcPr marL="54466" marR="54466" marT="21786" marB="21786">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7F7F7"/>
                    </a:solidFill>
                  </a:tcPr>
                </a:tc>
                <a:extLst>
                  <a:ext uri="{0D108BD9-81ED-4DB2-BD59-A6C34878D82A}">
                    <a16:rowId xmlns:a16="http://schemas.microsoft.com/office/drawing/2014/main" val="2711441212"/>
                  </a:ext>
                </a:extLst>
              </a:tr>
              <a:tr h="712425">
                <a:tc>
                  <a:txBody>
                    <a:bodyPr/>
                    <a:lstStyle/>
                    <a:p>
                      <a:pPr fontAlgn="t">
                        <a:buNone/>
                      </a:pPr>
                      <a:r>
                        <a:rPr lang="en-GB" sz="800" b="1">
                          <a:effectLst/>
                        </a:rPr>
                        <a:t>2027 Term 4</a:t>
                      </a:r>
                      <a:endParaRPr lang="en-GB" sz="800">
                        <a:effectLst/>
                      </a:endParaRPr>
                    </a:p>
                    <a:p>
                      <a:pPr fontAlgn="t">
                        <a:buNone/>
                      </a:pPr>
                      <a:r>
                        <a:rPr lang="en-GB" sz="800">
                          <a:effectLst/>
                        </a:rPr>
                        <a:t> </a:t>
                      </a:r>
                    </a:p>
                    <a:p>
                      <a:pPr fontAlgn="t">
                        <a:buNone/>
                      </a:pPr>
                      <a:r>
                        <a:rPr lang="en-GB" sz="800" i="1">
                          <a:effectLst/>
                        </a:rPr>
                        <a:t>Monday 22</a:t>
                      </a:r>
                      <a:r>
                        <a:rPr lang="en-GB" sz="800" i="1" baseline="30000">
                          <a:effectLst/>
                        </a:rPr>
                        <a:t>nd</a:t>
                      </a:r>
                      <a:r>
                        <a:rPr lang="en-GB" sz="800" i="1">
                          <a:effectLst/>
                        </a:rPr>
                        <a:t> February – Thursday 25</a:t>
                      </a:r>
                      <a:r>
                        <a:rPr lang="en-GB" sz="800" i="1" baseline="30000">
                          <a:effectLst/>
                        </a:rPr>
                        <a:t>th</a:t>
                      </a:r>
                      <a:r>
                        <a:rPr lang="en-GB" sz="800" i="1">
                          <a:effectLst/>
                        </a:rPr>
                        <a:t> March</a:t>
                      </a:r>
                      <a:endParaRPr lang="en-GB" sz="800">
                        <a:effectLst/>
                      </a:endParaRPr>
                    </a:p>
                    <a:p>
                      <a:pPr fontAlgn="t">
                        <a:buNone/>
                      </a:pPr>
                      <a:r>
                        <a:rPr lang="en-GB" sz="800" b="1" i="1">
                          <a:effectLst/>
                        </a:rPr>
                        <a:t>Friday 26</a:t>
                      </a:r>
                      <a:r>
                        <a:rPr lang="en-GB" sz="800" b="1" i="1" baseline="30000">
                          <a:effectLst/>
                        </a:rPr>
                        <a:t>th</a:t>
                      </a:r>
                      <a:r>
                        <a:rPr lang="en-GB" sz="800" b="1" i="1">
                          <a:effectLst/>
                        </a:rPr>
                        <a:t> March – Bank Holiday</a:t>
                      </a:r>
                      <a:endParaRPr lang="en-GB" sz="800">
                        <a:effectLst/>
                      </a:endParaRPr>
                    </a:p>
                    <a:p>
                      <a:pPr fontAlgn="t">
                        <a:buNone/>
                      </a:pPr>
                      <a:r>
                        <a:rPr lang="en-GB" sz="800" i="1">
                          <a:effectLst/>
                        </a:rPr>
                        <a:t>Easter Holiday – Friday 26</a:t>
                      </a:r>
                      <a:r>
                        <a:rPr lang="en-GB" sz="800" i="1" baseline="30000">
                          <a:effectLst/>
                        </a:rPr>
                        <a:t>th</a:t>
                      </a:r>
                      <a:r>
                        <a:rPr lang="en-GB" sz="800" i="1">
                          <a:effectLst/>
                        </a:rPr>
                        <a:t> March – Sunday 11</a:t>
                      </a:r>
                      <a:r>
                        <a:rPr lang="en-GB" sz="800" i="1" baseline="30000">
                          <a:effectLst/>
                        </a:rPr>
                        <a:t>th</a:t>
                      </a:r>
                      <a:r>
                        <a:rPr lang="en-GB" sz="800" i="1">
                          <a:effectLst/>
                        </a:rPr>
                        <a:t> April</a:t>
                      </a:r>
                      <a:endParaRPr lang="en-GB" sz="800">
                        <a:effectLst/>
                      </a:endParaRPr>
                    </a:p>
                  </a:txBody>
                  <a:tcPr marL="54466" marR="54466" marT="21786" marB="21786">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DFDFD"/>
                    </a:solidFill>
                  </a:tcPr>
                </a:tc>
                <a:extLst>
                  <a:ext uri="{0D108BD9-81ED-4DB2-BD59-A6C34878D82A}">
                    <a16:rowId xmlns:a16="http://schemas.microsoft.com/office/drawing/2014/main" val="2099097599"/>
                  </a:ext>
                </a:extLst>
              </a:tr>
              <a:tr h="712425">
                <a:tc>
                  <a:txBody>
                    <a:bodyPr/>
                    <a:lstStyle/>
                    <a:p>
                      <a:pPr fontAlgn="t">
                        <a:buNone/>
                      </a:pPr>
                      <a:r>
                        <a:rPr lang="en-GB" sz="800" b="1">
                          <a:effectLst/>
                        </a:rPr>
                        <a:t>2027 Term 5</a:t>
                      </a:r>
                      <a:endParaRPr lang="en-GB" sz="800">
                        <a:effectLst/>
                      </a:endParaRPr>
                    </a:p>
                    <a:p>
                      <a:pPr fontAlgn="t">
                        <a:buNone/>
                      </a:pPr>
                      <a:r>
                        <a:rPr lang="en-GB" sz="800" b="1">
                          <a:effectLst/>
                        </a:rPr>
                        <a:t> </a:t>
                      </a:r>
                      <a:endParaRPr lang="en-GB" sz="800">
                        <a:effectLst/>
                      </a:endParaRPr>
                    </a:p>
                    <a:p>
                      <a:pPr fontAlgn="t">
                        <a:buNone/>
                      </a:pPr>
                      <a:r>
                        <a:rPr lang="en-GB" sz="800" i="1">
                          <a:effectLst/>
                        </a:rPr>
                        <a:t>Monday 12</a:t>
                      </a:r>
                      <a:r>
                        <a:rPr lang="en-GB" sz="800" i="1" baseline="30000">
                          <a:effectLst/>
                        </a:rPr>
                        <a:t>th</a:t>
                      </a:r>
                      <a:r>
                        <a:rPr lang="en-GB" sz="800" i="1">
                          <a:effectLst/>
                        </a:rPr>
                        <a:t> April – Friday 28</a:t>
                      </a:r>
                      <a:r>
                        <a:rPr lang="en-GB" sz="800" i="1" baseline="30000">
                          <a:effectLst/>
                        </a:rPr>
                        <a:t>th</a:t>
                      </a:r>
                      <a:r>
                        <a:rPr lang="en-GB" sz="800" i="1">
                          <a:effectLst/>
                        </a:rPr>
                        <a:t> May</a:t>
                      </a:r>
                      <a:endParaRPr lang="en-GB" sz="800">
                        <a:effectLst/>
                      </a:endParaRPr>
                    </a:p>
                    <a:p>
                      <a:pPr fontAlgn="t">
                        <a:buNone/>
                      </a:pPr>
                      <a:r>
                        <a:rPr lang="en-GB" sz="800" b="1" i="1">
                          <a:effectLst/>
                        </a:rPr>
                        <a:t>May Bank Holiday – Monday 3</a:t>
                      </a:r>
                      <a:r>
                        <a:rPr lang="en-GB" sz="800" b="1" i="1" baseline="30000">
                          <a:effectLst/>
                        </a:rPr>
                        <a:t>rd</a:t>
                      </a:r>
                      <a:r>
                        <a:rPr lang="en-GB" sz="800" b="1" i="1">
                          <a:effectLst/>
                        </a:rPr>
                        <a:t> May</a:t>
                      </a:r>
                      <a:endParaRPr lang="en-GB" sz="800">
                        <a:effectLst/>
                      </a:endParaRPr>
                    </a:p>
                    <a:p>
                      <a:pPr fontAlgn="t">
                        <a:buNone/>
                      </a:pPr>
                      <a:r>
                        <a:rPr lang="en-GB" sz="800" i="1">
                          <a:effectLst/>
                        </a:rPr>
                        <a:t>May Half Term – Saturday 29</a:t>
                      </a:r>
                      <a:r>
                        <a:rPr lang="en-GB" sz="800" i="1" baseline="30000">
                          <a:effectLst/>
                        </a:rPr>
                        <a:t>th</a:t>
                      </a:r>
                      <a:r>
                        <a:rPr lang="en-GB" sz="800" i="1">
                          <a:effectLst/>
                        </a:rPr>
                        <a:t> May – Sunday 6</a:t>
                      </a:r>
                      <a:r>
                        <a:rPr lang="en-GB" sz="800" i="1" baseline="30000">
                          <a:effectLst/>
                        </a:rPr>
                        <a:t>th</a:t>
                      </a:r>
                      <a:r>
                        <a:rPr lang="en-GB" sz="800" i="1">
                          <a:effectLst/>
                        </a:rPr>
                        <a:t> June</a:t>
                      </a:r>
                      <a:endParaRPr lang="en-GB" sz="800">
                        <a:effectLst/>
                      </a:endParaRPr>
                    </a:p>
                  </a:txBody>
                  <a:tcPr marL="54466" marR="54466" marT="21786" marB="21786">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7F7F7"/>
                    </a:solidFill>
                  </a:tcPr>
                </a:tc>
                <a:extLst>
                  <a:ext uri="{0D108BD9-81ED-4DB2-BD59-A6C34878D82A}">
                    <a16:rowId xmlns:a16="http://schemas.microsoft.com/office/drawing/2014/main" val="4066747893"/>
                  </a:ext>
                </a:extLst>
              </a:tr>
              <a:tr h="712425">
                <a:tc>
                  <a:txBody>
                    <a:bodyPr/>
                    <a:lstStyle/>
                    <a:p>
                      <a:pPr fontAlgn="t">
                        <a:buNone/>
                      </a:pPr>
                      <a:r>
                        <a:rPr lang="en-GB" sz="800" b="1">
                          <a:effectLst/>
                        </a:rPr>
                        <a:t>2027 Term 6</a:t>
                      </a:r>
                      <a:endParaRPr lang="en-GB" sz="800">
                        <a:effectLst/>
                      </a:endParaRPr>
                    </a:p>
                    <a:p>
                      <a:pPr fontAlgn="t">
                        <a:buNone/>
                      </a:pPr>
                      <a:r>
                        <a:rPr lang="en-GB" sz="800" b="1">
                          <a:effectLst/>
                        </a:rPr>
                        <a:t> </a:t>
                      </a:r>
                      <a:endParaRPr lang="en-GB" sz="800">
                        <a:effectLst/>
                      </a:endParaRPr>
                    </a:p>
                    <a:p>
                      <a:pPr fontAlgn="t">
                        <a:buNone/>
                      </a:pPr>
                      <a:r>
                        <a:rPr lang="en-GB" sz="800" i="1">
                          <a:effectLst/>
                        </a:rPr>
                        <a:t>Monday 7</a:t>
                      </a:r>
                      <a:r>
                        <a:rPr lang="en-GB" sz="800" i="1" baseline="30000">
                          <a:effectLst/>
                        </a:rPr>
                        <a:t>th</a:t>
                      </a:r>
                      <a:r>
                        <a:rPr lang="en-GB" sz="800" i="1">
                          <a:effectLst/>
                        </a:rPr>
                        <a:t> June – Wednesday 21</a:t>
                      </a:r>
                      <a:r>
                        <a:rPr lang="en-GB" sz="800" i="1" baseline="30000">
                          <a:effectLst/>
                        </a:rPr>
                        <a:t>st</a:t>
                      </a:r>
                      <a:r>
                        <a:rPr lang="en-GB" sz="800" i="1">
                          <a:effectLst/>
                        </a:rPr>
                        <a:t> July (for pupils)</a:t>
                      </a:r>
                      <a:endParaRPr lang="en-GB" sz="800">
                        <a:effectLst/>
                      </a:endParaRPr>
                    </a:p>
                    <a:p>
                      <a:pPr fontAlgn="t">
                        <a:buNone/>
                      </a:pPr>
                      <a:r>
                        <a:rPr lang="en-GB" sz="800" b="1" i="1">
                          <a:effectLst/>
                        </a:rPr>
                        <a:t>Thursday 22</a:t>
                      </a:r>
                      <a:r>
                        <a:rPr lang="en-GB" sz="800" b="1" i="1" baseline="30000">
                          <a:effectLst/>
                        </a:rPr>
                        <a:t>nd</a:t>
                      </a:r>
                      <a:r>
                        <a:rPr lang="en-GB" sz="800" b="1" i="1">
                          <a:effectLst/>
                        </a:rPr>
                        <a:t> – Staff Training Day</a:t>
                      </a:r>
                      <a:endParaRPr lang="en-GB" sz="800">
                        <a:effectLst/>
                      </a:endParaRPr>
                    </a:p>
                    <a:p>
                      <a:pPr fontAlgn="t">
                        <a:buNone/>
                      </a:pPr>
                      <a:r>
                        <a:rPr lang="en-GB" sz="800" i="1">
                          <a:effectLst/>
                        </a:rPr>
                        <a:t>Summer Holiday commences Thursday 22</a:t>
                      </a:r>
                      <a:r>
                        <a:rPr lang="en-GB" sz="800" i="1" baseline="30000">
                          <a:effectLst/>
                        </a:rPr>
                        <a:t>nd</a:t>
                      </a:r>
                      <a:r>
                        <a:rPr lang="en-GB" sz="800" i="1">
                          <a:effectLst/>
                        </a:rPr>
                        <a:t> July for pupils</a:t>
                      </a:r>
                      <a:endParaRPr lang="en-GB" sz="800">
                        <a:effectLst/>
                      </a:endParaRPr>
                    </a:p>
                  </a:txBody>
                  <a:tcPr marL="54466" marR="54466" marT="21786" marB="21786">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9525" cap="flat" cmpd="sng" algn="ctr">
                      <a:solidFill>
                        <a:srgbClr val="F7F7F7"/>
                      </a:solidFill>
                      <a:prstDash val="solid"/>
                      <a:round/>
                      <a:headEnd type="none" w="med" len="med"/>
                      <a:tailEnd type="none" w="med" len="med"/>
                    </a:lnB>
                    <a:solidFill>
                      <a:srgbClr val="FDFDFD"/>
                    </a:solidFill>
                  </a:tcPr>
                </a:tc>
                <a:extLst>
                  <a:ext uri="{0D108BD9-81ED-4DB2-BD59-A6C34878D82A}">
                    <a16:rowId xmlns:a16="http://schemas.microsoft.com/office/drawing/2014/main" val="2282531935"/>
                  </a:ext>
                </a:extLst>
              </a:tr>
            </a:tbl>
          </a:graphicData>
        </a:graphic>
      </p:graphicFrame>
    </p:spTree>
    <p:extLst>
      <p:ext uri="{BB962C8B-B14F-4D97-AF65-F5344CB8AC3E}">
        <p14:creationId xmlns:p14="http://schemas.microsoft.com/office/powerpoint/2010/main" val="614198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9576" y="5202944"/>
            <a:ext cx="5143500" cy="2391656"/>
          </a:xfrm>
        </p:spPr>
        <p:txBody>
          <a:bodyPr/>
          <a:lstStyle/>
          <a:p>
            <a:endParaRPr lang="en-GB"/>
          </a:p>
        </p:txBody>
      </p:sp>
      <p:sp>
        <p:nvSpPr>
          <p:cNvPr id="4" name="Rectangle 3"/>
          <p:cNvSpPr/>
          <p:nvPr/>
        </p:nvSpPr>
        <p:spPr>
          <a:xfrm>
            <a:off x="0" y="0"/>
            <a:ext cx="6858000" cy="9906000"/>
          </a:xfrm>
          <a:prstGeom prst="rect">
            <a:avLst/>
          </a:prstGeom>
          <a:gradFill flip="none" rotWithShape="1">
            <a:gsLst>
              <a:gs pos="30000">
                <a:schemeClr val="accent1">
                  <a:lumMod val="50000"/>
                  <a:shade val="30000"/>
                  <a:satMod val="115000"/>
                </a:schemeClr>
              </a:gs>
              <a:gs pos="50000">
                <a:schemeClr val="accent1">
                  <a:lumMod val="50000"/>
                  <a:shade val="67500"/>
                  <a:satMod val="115000"/>
                </a:schemeClr>
              </a:gs>
              <a:gs pos="69000">
                <a:schemeClr val="accent1">
                  <a:lumMod val="50000"/>
                  <a:shade val="100000"/>
                  <a:satMod val="115000"/>
                </a:schemeClr>
              </a:gs>
            </a:gsLst>
            <a:lin ang="135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
        <p:nvSpPr>
          <p:cNvPr id="9" name="TextBox 8"/>
          <p:cNvSpPr txBox="1"/>
          <p:nvPr/>
        </p:nvSpPr>
        <p:spPr>
          <a:xfrm>
            <a:off x="0" y="2926102"/>
            <a:ext cx="6226105" cy="2523768"/>
          </a:xfrm>
          <a:prstGeom prst="rect">
            <a:avLst/>
          </a:prstGeom>
          <a:noFill/>
        </p:spPr>
        <p:txBody>
          <a:bodyPr wrap="square" rtlCol="0">
            <a:spAutoFit/>
          </a:bodyPr>
          <a:lstStyle/>
          <a:p>
            <a:pPr algn="ctr"/>
            <a:endParaRPr lang="en-US" sz="1600">
              <a:solidFill>
                <a:schemeClr val="bg1"/>
              </a:solidFill>
              <a:latin typeface="Century Gothic" panose="020B0502020202020204" pitchFamily="34" charset="0"/>
            </a:endParaRPr>
          </a:p>
          <a:p>
            <a:pPr algn="ctr"/>
            <a:r>
              <a:rPr lang="en-US">
                <a:solidFill>
                  <a:schemeClr val="bg1"/>
                </a:solidFill>
                <a:latin typeface="Century Gothic" panose="020B0502020202020204" pitchFamily="34" charset="0"/>
              </a:rPr>
              <a:t>www.thedustonschool.org</a:t>
            </a:r>
          </a:p>
          <a:p>
            <a:pPr algn="ctr"/>
            <a:endParaRPr lang="en-US">
              <a:solidFill>
                <a:schemeClr val="bg1"/>
              </a:solidFill>
              <a:latin typeface="Century Gothic" panose="020B0502020202020204" pitchFamily="34" charset="0"/>
            </a:endParaRPr>
          </a:p>
          <a:p>
            <a:pPr algn="ctr"/>
            <a:r>
              <a:rPr lang="en-US">
                <a:solidFill>
                  <a:schemeClr val="bg1"/>
                </a:solidFill>
                <a:latin typeface="Century Gothic" panose="020B0502020202020204" pitchFamily="34" charset="0"/>
              </a:rPr>
              <a:t>The Duston School                                                         Berrywood Road</a:t>
            </a:r>
          </a:p>
          <a:p>
            <a:pPr algn="ctr"/>
            <a:r>
              <a:rPr lang="en-US">
                <a:solidFill>
                  <a:schemeClr val="bg1"/>
                </a:solidFill>
                <a:latin typeface="Century Gothic" panose="020B0502020202020204" pitchFamily="34" charset="0"/>
              </a:rPr>
              <a:t>Duston </a:t>
            </a:r>
          </a:p>
          <a:p>
            <a:pPr algn="ctr"/>
            <a:r>
              <a:rPr lang="en-US">
                <a:solidFill>
                  <a:schemeClr val="bg1"/>
                </a:solidFill>
                <a:latin typeface="Century Gothic" panose="020B0502020202020204" pitchFamily="34" charset="0"/>
              </a:rPr>
              <a:t>Northampton </a:t>
            </a:r>
          </a:p>
          <a:p>
            <a:pPr algn="ctr"/>
            <a:r>
              <a:rPr lang="en-US">
                <a:solidFill>
                  <a:schemeClr val="bg1"/>
                </a:solidFill>
                <a:latin typeface="Century Gothic" panose="020B0502020202020204" pitchFamily="34" charset="0"/>
              </a:rPr>
              <a:t>NN5 6XA</a:t>
            </a:r>
          </a:p>
          <a:p>
            <a:pPr algn="ctr"/>
            <a:endParaRPr lang="en-US" sz="1600">
              <a:solidFill>
                <a:schemeClr val="bg1"/>
              </a:solidFill>
              <a:latin typeface="Century Gothic" panose="020B0502020202020204" pitchFamily="34" charset="0"/>
            </a:endParaRPr>
          </a:p>
        </p:txBody>
      </p:sp>
      <p:cxnSp>
        <p:nvCxnSpPr>
          <p:cNvPr id="12" name="Straight Connector 11"/>
          <p:cNvCxnSpPr/>
          <p:nvPr/>
        </p:nvCxnSpPr>
        <p:spPr>
          <a:xfrm flipH="1" flipV="1">
            <a:off x="-66583" y="9101297"/>
            <a:ext cx="6936615" cy="30671"/>
          </a:xfrm>
          <a:prstGeom prst="line">
            <a:avLst/>
          </a:prstGeom>
          <a:ln w="1587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 name="Group 1"/>
          <p:cNvGrpSpPr/>
          <p:nvPr/>
        </p:nvGrpSpPr>
        <p:grpSpPr>
          <a:xfrm flipH="1">
            <a:off x="6238137" y="-1557"/>
            <a:ext cx="371477" cy="9907557"/>
            <a:chOff x="195494" y="0"/>
            <a:chExt cx="371477" cy="9907557"/>
          </a:xfrm>
        </p:grpSpPr>
        <p:cxnSp>
          <p:nvCxnSpPr>
            <p:cNvPr id="11" name="Straight Connector 10"/>
            <p:cNvCxnSpPr/>
            <p:nvPr/>
          </p:nvCxnSpPr>
          <p:spPr>
            <a:xfrm>
              <a:off x="195494" y="0"/>
              <a:ext cx="0" cy="9906000"/>
            </a:xfrm>
            <a:prstGeom prst="line">
              <a:avLst/>
            </a:prstGeom>
            <a:ln w="1587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399207" y="0"/>
              <a:ext cx="0" cy="9906000"/>
            </a:xfrm>
            <a:prstGeom prst="line">
              <a:avLst/>
            </a:prstGeom>
            <a:ln w="952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566971" y="1557"/>
              <a:ext cx="0" cy="9906000"/>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 name="Rectangle 4"/>
          <p:cNvSpPr/>
          <p:nvPr/>
        </p:nvSpPr>
        <p:spPr>
          <a:xfrm>
            <a:off x="54908" y="9333539"/>
            <a:ext cx="6171197" cy="369332"/>
          </a:xfrm>
          <a:prstGeom prst="rect">
            <a:avLst/>
          </a:prstGeom>
        </p:spPr>
        <p:txBody>
          <a:bodyPr wrap="square">
            <a:spAutoFit/>
          </a:bodyPr>
          <a:lstStyle/>
          <a:p>
            <a:pPr algn="ctr"/>
            <a:r>
              <a:rPr lang="en-US">
                <a:solidFill>
                  <a:schemeClr val="bg1"/>
                </a:solidFill>
                <a:latin typeface="Century Gothic" panose="020B0502020202020204" pitchFamily="34" charset="0"/>
              </a:rPr>
              <a:t>T: 01604 460004     E: office@thedustonschool.org</a:t>
            </a:r>
          </a:p>
        </p:txBody>
      </p:sp>
    </p:spTree>
    <p:extLst>
      <p:ext uri="{BB962C8B-B14F-4D97-AF65-F5344CB8AC3E}">
        <p14:creationId xmlns:p14="http://schemas.microsoft.com/office/powerpoint/2010/main" val="366574088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97431218DF6A64E948DDA6AE97FDFF2" ma:contentTypeVersion="4" ma:contentTypeDescription="Create a new document." ma:contentTypeScope="" ma:versionID="499eaf2bef3b6d9bc5d7b0032492c818">
  <xsd:schema xmlns:xsd="http://www.w3.org/2001/XMLSchema" xmlns:xs="http://www.w3.org/2001/XMLSchema" xmlns:p="http://schemas.microsoft.com/office/2006/metadata/properties" xmlns:ns2="6c5c0411-8f5b-4ab0-953b-99976da4a978" targetNamespace="http://schemas.microsoft.com/office/2006/metadata/properties" ma:root="true" ma:fieldsID="209a9d20c1013553f822317ebc17edb4" ns2:_="">
    <xsd:import namespace="6c5c0411-8f5b-4ab0-953b-99976da4a978"/>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c5c0411-8f5b-4ab0-953b-99976da4a97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5011C9D-B6B5-4700-BD3F-39B8AA2EC1D8}">
  <ds:schemaRefs>
    <ds:schemaRef ds:uri="http://schemas.microsoft.com/office/2006/metadata/properties"/>
    <ds:schemaRef ds:uri="http://schemas.openxmlformats.org/package/2006/metadata/core-properties"/>
    <ds:schemaRef ds:uri="http://schemas.microsoft.com/office/infopath/2007/PartnerControls"/>
    <ds:schemaRef ds:uri="http://purl.org/dc/dcmitype/"/>
    <ds:schemaRef ds:uri="http://schemas.microsoft.com/office/2006/documentManagement/types"/>
    <ds:schemaRef ds:uri="6c5c0411-8f5b-4ab0-953b-99976da4a978"/>
    <ds:schemaRef ds:uri="http://www.w3.org/XML/1998/namespace"/>
    <ds:schemaRef ds:uri="http://purl.org/dc/terms/"/>
    <ds:schemaRef ds:uri="http://purl.org/dc/elements/1.1/"/>
  </ds:schemaRefs>
</ds:datastoreItem>
</file>

<file path=customXml/itemProps2.xml><?xml version="1.0" encoding="utf-8"?>
<ds:datastoreItem xmlns:ds="http://schemas.openxmlformats.org/officeDocument/2006/customXml" ds:itemID="{F159BC1C-8D02-454F-B0B8-E985D050F74E}">
  <ds:schemaRefs>
    <ds:schemaRef ds:uri="http://schemas.microsoft.com/sharepoint/v3/contenttype/forms"/>
  </ds:schemaRefs>
</ds:datastoreItem>
</file>

<file path=customXml/itemProps3.xml><?xml version="1.0" encoding="utf-8"?>
<ds:datastoreItem xmlns:ds="http://schemas.openxmlformats.org/officeDocument/2006/customXml" ds:itemID="{F7F24137-DD96-4C40-B2E3-432D4B1DE5ED}">
  <ds:schemaRefs>
    <ds:schemaRef ds:uri="6c5c0411-8f5b-4ab0-953b-99976da4a97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9092</Words>
  <Application>Microsoft Office PowerPoint</Application>
  <PresentationFormat>A4 Paper (210x297 mm)</PresentationFormat>
  <Paragraphs>814</Paragraphs>
  <Slides>28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Calibri</vt:lpstr>
      <vt:lpstr>Calibri Light</vt:lpstr>
      <vt:lpstr>Century Gothic</vt:lpstr>
      <vt:lpstr>Lato</vt:lpstr>
      <vt:lpstr>Segoe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The Duston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ELLIOTT A</dc:creator>
  <cp:lastModifiedBy>JONES M</cp:lastModifiedBy>
  <cp:revision>294</cp:revision>
  <cp:lastPrinted>2024-06-11T12:29:51Z</cp:lastPrinted>
  <dcterms:created xsi:type="dcterms:W3CDTF">2022-09-13T13:18:13Z</dcterms:created>
  <dcterms:modified xsi:type="dcterms:W3CDTF">2026-06-09T08:16:16Z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0x010100F97431218DF6A64E948DDA6AE97FDFF2</vt:lpwstr>
  </property>
  <property fmtid="{D5CDD505-2E9C-101B-9397-08002B2CF9AE}" pid="3" name="MediaServiceImageTags">
    <vt:lpwstr/>
  </property>
</Properties>
</file>