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5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145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158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25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243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32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833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199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427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632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268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4CD21-D319-4DF4-B752-D27CB85B98B9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12F21-B0B3-4771-808A-7C4BF331D8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312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audio" Target="../media/media2.m4a"/><Relationship Id="rId16" Type="http://schemas.openxmlformats.org/officeDocument/2006/relationships/image" Target="../media/image4.png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2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3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498" y="0"/>
            <a:ext cx="1701919" cy="626724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30316" y="208169"/>
            <a:ext cx="11013141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800" b="1" dirty="0">
                <a:ln w="3175" cap="rnd" cmpd="sng" algn="ctr">
                  <a:solidFill>
                    <a:schemeClr val="accent1">
                      <a:lumMod val="75000"/>
                    </a:schemeClr>
                  </a:solidFill>
                  <a:prstDash val="solid"/>
                  <a:bevel/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Positive Impact Centre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800" b="1" dirty="0">
                <a:ln w="3175" cap="rnd" cmpd="sng" algn="ctr">
                  <a:solidFill>
                    <a:schemeClr val="accent1">
                      <a:lumMod val="75000"/>
                    </a:schemeClr>
                  </a:solidFill>
                  <a:prstDash val="solid"/>
                  <a:bevel/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(PIC)</a:t>
            </a:r>
            <a:endParaRPr lang="en-GB" dirty="0">
              <a:ln w="3175" cap="rnd" cmpd="sng" algn="ctr">
                <a:solidFill>
                  <a:schemeClr val="accent1">
                    <a:lumMod val="75000"/>
                  </a:schemeClr>
                </a:solidFill>
                <a:prstDash val="solid"/>
                <a:bevel/>
              </a:ln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58735" y="3902114"/>
            <a:ext cx="2106706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b="1" u="sng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737" y="2153093"/>
            <a:ext cx="2800298" cy="2832100"/>
          </a:xfrm>
          <a:prstGeom prst="rect">
            <a:avLst/>
          </a:prstGeom>
          <a:noFill/>
          <a:ln w="12700" algn="ctr">
            <a:solidFill>
              <a:srgbClr val="333399"/>
            </a:solidFill>
            <a:miter lim="800000"/>
            <a:headEnd/>
            <a:tailEnd/>
          </a:ln>
          <a:effectLst>
            <a:outerShdw dist="35921" dir="2700000" algn="ctr" rotWithShape="0">
              <a:srgbClr val="CCCCE6"/>
            </a:outerShdw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-20771" y="5437348"/>
            <a:ext cx="12233542" cy="4546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200" b="1" dirty="0">
                <a:solidFill>
                  <a:schemeClr val="accent1">
                    <a:lumMod val="50000"/>
                  </a:schemeClr>
                </a:solidFill>
              </a:rPr>
              <a:t>Enabling pupils to unlock the knowledge of themselves to access the knowledge of the wider curriculum</a:t>
            </a:r>
            <a:endParaRPr lang="en-GB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44957" y="6497722"/>
            <a:ext cx="10006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2060"/>
                </a:solidFill>
              </a:rPr>
              <a:t>‘</a:t>
            </a:r>
            <a:r>
              <a:rPr lang="en-GB" sz="1400" dirty="0" err="1">
                <a:solidFill>
                  <a:srgbClr val="002060"/>
                </a:solidFill>
              </a:rPr>
              <a:t>Ipsa</a:t>
            </a:r>
            <a:r>
              <a:rPr lang="en-GB" sz="1400" dirty="0">
                <a:solidFill>
                  <a:srgbClr val="002060"/>
                </a:solidFill>
              </a:rPr>
              <a:t> </a:t>
            </a:r>
            <a:r>
              <a:rPr lang="en-GB" sz="1400" dirty="0" err="1">
                <a:solidFill>
                  <a:srgbClr val="002060"/>
                </a:solidFill>
              </a:rPr>
              <a:t>scientia</a:t>
            </a:r>
            <a:r>
              <a:rPr lang="en-GB" sz="1400" dirty="0">
                <a:solidFill>
                  <a:srgbClr val="002060"/>
                </a:solidFill>
              </a:rPr>
              <a:t> </a:t>
            </a:r>
            <a:r>
              <a:rPr lang="en-GB" sz="1400" dirty="0" err="1">
                <a:solidFill>
                  <a:srgbClr val="002060"/>
                </a:solidFill>
              </a:rPr>
              <a:t>potestas</a:t>
            </a:r>
            <a:r>
              <a:rPr lang="en-GB" sz="1400" dirty="0">
                <a:solidFill>
                  <a:srgbClr val="002060"/>
                </a:solidFill>
              </a:rPr>
              <a:t> </a:t>
            </a:r>
            <a:r>
              <a:rPr lang="en-GB" sz="1400" dirty="0" err="1">
                <a:solidFill>
                  <a:srgbClr val="002060"/>
                </a:solidFill>
              </a:rPr>
              <a:t>est</a:t>
            </a:r>
            <a:r>
              <a:rPr lang="en-GB" sz="1400" dirty="0">
                <a:solidFill>
                  <a:srgbClr val="002060"/>
                </a:solidFill>
              </a:rPr>
              <a:t> – Knowledge itself is power</a:t>
            </a:r>
            <a:r>
              <a:rPr lang="en-GB" dirty="0">
                <a:solidFill>
                  <a:srgbClr val="002060"/>
                </a:solidFill>
              </a:rPr>
              <a:t>’</a:t>
            </a:r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67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73"/>
    </mc:Choice>
    <mc:Fallback>
      <p:transition spd="slow" advTm="15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498" y="0"/>
            <a:ext cx="1701919" cy="626724"/>
          </a:xfrm>
          <a:prstGeom prst="rect">
            <a:avLst/>
          </a:prstGeom>
          <a:noFill/>
        </p:spPr>
      </p:pic>
      <p:sp>
        <p:nvSpPr>
          <p:cNvPr id="19" name="Rectangle 18"/>
          <p:cNvSpPr/>
          <p:nvPr/>
        </p:nvSpPr>
        <p:spPr>
          <a:xfrm>
            <a:off x="5046476" y="56985"/>
            <a:ext cx="2212016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000" b="1" u="sng" dirty="0" smtClean="0">
                <a:ln w="317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PIC STAFF</a:t>
            </a:r>
            <a:endParaRPr lang="en-GB" sz="4000" b="1" u="sng" dirty="0">
              <a:ln w="3175"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66805" y="4675932"/>
            <a:ext cx="70874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                               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824735" y="258792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2028065" y="545006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Mrs Sally Threadgold</a:t>
            </a: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HLTA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5" name="Picture 24"/>
          <p:cNvPicPr/>
          <p:nvPr/>
        </p:nvPicPr>
        <p:blipFill rotWithShape="1">
          <a:blip r:embed="rId6"/>
          <a:srcRect l="40384" t="49655" r="48648" b="30837"/>
          <a:stretch/>
        </p:blipFill>
        <p:spPr bwMode="auto">
          <a:xfrm>
            <a:off x="5380028" y="919204"/>
            <a:ext cx="1330793" cy="13737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/>
          <p:cNvPicPr/>
          <p:nvPr/>
        </p:nvPicPr>
        <p:blipFill rotWithShape="1">
          <a:blip r:embed="rId7"/>
          <a:srcRect l="40715" t="49655" r="49646" b="30837"/>
          <a:stretch/>
        </p:blipFill>
        <p:spPr bwMode="auto">
          <a:xfrm>
            <a:off x="385844" y="4368558"/>
            <a:ext cx="1195806" cy="13727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6045425" y="52517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207346" y="525176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1" name="Picture 30"/>
          <p:cNvPicPr/>
          <p:nvPr/>
        </p:nvPicPr>
        <p:blipFill rotWithShape="1">
          <a:blip r:embed="rId8"/>
          <a:srcRect l="40882" t="49655" r="49646" b="30838"/>
          <a:stretch/>
        </p:blipFill>
        <p:spPr bwMode="auto">
          <a:xfrm>
            <a:off x="6335523" y="4741909"/>
            <a:ext cx="1259431" cy="14292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92742" y="2369316"/>
            <a:ext cx="5105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Miss Nicola O’Brien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Positive Impact Centre Manager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Deputy SENCO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553" y="5371994"/>
            <a:ext cx="2782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0" y="57695"/>
            <a:ext cx="1403004" cy="1098005"/>
          </a:xfrm>
          <a:prstGeom prst="rect">
            <a:avLst/>
          </a:prstGeom>
          <a:noFill/>
          <a:ln w="12700" algn="ctr">
            <a:solidFill>
              <a:srgbClr val="333399"/>
            </a:solidFill>
            <a:miter lim="800000"/>
            <a:headEnd/>
            <a:tailEnd/>
          </a:ln>
          <a:effectLst>
            <a:outerShdw dist="35921" dir="2700000" algn="ctr" rotWithShape="0">
              <a:srgbClr val="CCCCE6"/>
            </a:outerShdw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155198" y="6247125"/>
            <a:ext cx="36200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Mrs Elizabeth Davis</a:t>
            </a: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Counsellor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4" name="Picture 33"/>
          <p:cNvPicPr/>
          <p:nvPr/>
        </p:nvPicPr>
        <p:blipFill rotWithShape="1">
          <a:blip r:embed="rId10"/>
          <a:srcRect l="50355" t="35468" r="39674" b="43842"/>
          <a:stretch/>
        </p:blipFill>
        <p:spPr bwMode="auto">
          <a:xfrm>
            <a:off x="1113383" y="1680160"/>
            <a:ext cx="1265977" cy="14104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5" name="Picture 34"/>
          <p:cNvPicPr/>
          <p:nvPr/>
        </p:nvPicPr>
        <p:blipFill rotWithShape="1">
          <a:blip r:embed="rId11"/>
          <a:srcRect l="40051" t="35763" r="48981" b="44729"/>
          <a:stretch/>
        </p:blipFill>
        <p:spPr bwMode="auto">
          <a:xfrm>
            <a:off x="4162151" y="4437789"/>
            <a:ext cx="1322241" cy="14486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6" name="Picture 35"/>
          <p:cNvPicPr/>
          <p:nvPr/>
        </p:nvPicPr>
        <p:blipFill rotWithShape="1">
          <a:blip r:embed="rId12"/>
          <a:srcRect l="40383" t="35468" r="48815" b="43842"/>
          <a:stretch/>
        </p:blipFill>
        <p:spPr bwMode="auto">
          <a:xfrm>
            <a:off x="8362990" y="4457204"/>
            <a:ext cx="1238099" cy="14292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/>
          <p:cNvPicPr/>
          <p:nvPr/>
        </p:nvPicPr>
        <p:blipFill rotWithShape="1">
          <a:blip r:embed="rId13"/>
          <a:srcRect l="40550" t="37537" r="49479" b="45615"/>
          <a:stretch/>
        </p:blipFill>
        <p:spPr bwMode="auto">
          <a:xfrm>
            <a:off x="2240098" y="4750713"/>
            <a:ext cx="1283180" cy="14561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853464" y="5858730"/>
            <a:ext cx="2257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Miss Sophie Goode</a:t>
            </a: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Counsellor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56897" y="6273353"/>
            <a:ext cx="253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Mrs Pamela Knowles</a:t>
            </a: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HLTA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74828" y="5881436"/>
            <a:ext cx="2864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Mrs Daria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Orosciuc</a:t>
            </a: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EAL Co-ordinator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-1272729" y="325672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Mr Kolby Johnson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Behaviour Management Lead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02326" y="3100962"/>
            <a:ext cx="33849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Mr Sam Leighton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Deputy Positive Impact Centre Manager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38908" y="623891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Miss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Tam Mohammed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Counsellor</a:t>
            </a:r>
          </a:p>
        </p:txBody>
      </p:sp>
      <p:pic>
        <p:nvPicPr>
          <p:cNvPr id="32" name="Picture 31"/>
          <p:cNvPicPr/>
          <p:nvPr/>
        </p:nvPicPr>
        <p:blipFill rotWithShape="1">
          <a:blip r:embed="rId14"/>
          <a:srcRect l="40383" t="35763" r="48815" b="44138"/>
          <a:stretch/>
        </p:blipFill>
        <p:spPr bwMode="auto">
          <a:xfrm>
            <a:off x="9503497" y="1545268"/>
            <a:ext cx="1330793" cy="14136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/>
          <p:cNvPicPr/>
          <p:nvPr/>
        </p:nvPicPr>
        <p:blipFill rotWithShape="1">
          <a:blip r:embed="rId15"/>
          <a:srcRect l="40716" t="35173" r="48648" b="44729"/>
          <a:stretch/>
        </p:blipFill>
        <p:spPr bwMode="auto">
          <a:xfrm>
            <a:off x="10610850" y="4642104"/>
            <a:ext cx="1241111" cy="14758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Audio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8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40"/>
    </mc:Choice>
    <mc:Fallback>
      <p:transition spd="slow" advTm="20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58535" y="1512713"/>
            <a:ext cx="8477795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Alternative </a:t>
            </a:r>
            <a:r>
              <a:rPr lang="en-GB" sz="2000" b="1" dirty="0">
                <a:solidFill>
                  <a:schemeClr val="bg1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Provision for KS3 pupils </a:t>
            </a:r>
            <a:endParaRPr lang="en-GB" sz="2000" b="1" dirty="0" smtClean="0">
              <a:solidFill>
                <a:schemeClr val="bg1"/>
              </a:solidFill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000" b="1" dirty="0">
                <a:solidFill>
                  <a:schemeClr val="bg1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 to 12 week Full-time programme)</a:t>
            </a:r>
            <a:endParaRPr lang="en-GB" sz="105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Down Arrow 7"/>
          <p:cNvSpPr/>
          <p:nvPr/>
        </p:nvSpPr>
        <p:spPr>
          <a:xfrm rot="16200000">
            <a:off x="410871" y="1269117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58535" y="2818350"/>
            <a:ext cx="8617131" cy="1253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Wellbeing </a:t>
            </a:r>
            <a:r>
              <a:rPr lang="en-GB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Interventions </a:t>
            </a:r>
            <a:endParaRPr lang="en-GB" sz="20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Short term focus groups/1-1 </a:t>
            </a:r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sessions)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 Mentoring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41264" y="4166256"/>
            <a:ext cx="9859197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RESET</a:t>
            </a:r>
            <a:r>
              <a:rPr lang="en-GB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– Intensive Behaviour Intervention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egulation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ngagement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upport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mpowerment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ransformation</a:t>
            </a:r>
            <a:endParaRPr lang="en-GB" sz="2000" dirty="0"/>
          </a:p>
        </p:txBody>
      </p:sp>
      <p:sp>
        <p:nvSpPr>
          <p:cNvPr id="15" name="Rectangle 14"/>
          <p:cNvSpPr/>
          <p:nvPr/>
        </p:nvSpPr>
        <p:spPr>
          <a:xfrm>
            <a:off x="5667100" y="1541210"/>
            <a:ext cx="6949921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Counselling Service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(Targeted support)</a:t>
            </a:r>
            <a:r>
              <a:rPr lang="en-GB" sz="105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999432" y="5301916"/>
            <a:ext cx="38062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English as an additional Language </a:t>
            </a:r>
          </a:p>
          <a:p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(EAL)</a:t>
            </a:r>
            <a:endParaRPr lang="en-GB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999432" y="2762963"/>
            <a:ext cx="69666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Mental </a:t>
            </a:r>
            <a:r>
              <a:rPr lang="en-GB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CAMHs/MHST</a:t>
            </a:r>
            <a:endParaRPr lang="en-GB" sz="1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Lowdown/Service </a:t>
            </a:r>
            <a:r>
              <a:rPr lang="en-GB" sz="1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Six</a:t>
            </a:r>
            <a:endParaRPr lang="en-GB" sz="1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Down Arrow 19"/>
          <p:cNvSpPr/>
          <p:nvPr/>
        </p:nvSpPr>
        <p:spPr>
          <a:xfrm rot="16200000">
            <a:off x="425933" y="2567159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1" name="Down Arrow 20"/>
          <p:cNvSpPr/>
          <p:nvPr/>
        </p:nvSpPr>
        <p:spPr>
          <a:xfrm rot="16200000">
            <a:off x="425933" y="3834228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2" name="Down Arrow 21"/>
          <p:cNvSpPr/>
          <p:nvPr/>
        </p:nvSpPr>
        <p:spPr>
          <a:xfrm rot="16200000">
            <a:off x="6993542" y="1267355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3" name="Down Arrow 22"/>
          <p:cNvSpPr/>
          <p:nvPr/>
        </p:nvSpPr>
        <p:spPr>
          <a:xfrm rot="16200000">
            <a:off x="6993541" y="2545319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Down Arrow 23"/>
          <p:cNvSpPr/>
          <p:nvPr/>
        </p:nvSpPr>
        <p:spPr>
          <a:xfrm rot="16200000">
            <a:off x="6993541" y="3799046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5" name="Down Arrow 24"/>
          <p:cNvSpPr/>
          <p:nvPr/>
        </p:nvSpPr>
        <p:spPr>
          <a:xfrm rot="16200000">
            <a:off x="6993541" y="5062047"/>
            <a:ext cx="664507" cy="1019384"/>
          </a:xfrm>
          <a:prstGeom prst="downArrow">
            <a:avLst/>
          </a:prstGeom>
          <a:solidFill>
            <a:schemeClr val="bg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/>
        </p:spPr>
        <p:txBody>
          <a:bodyPr rot="0" spcFirstLastPara="0" vert="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572620" y="4071514"/>
            <a:ext cx="6949921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Parenting </a:t>
            </a: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Pathway</a:t>
            </a:r>
          </a:p>
          <a:p>
            <a:pPr marL="342900" indent="-342900" algn="ctr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Solihull Approach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200067" y="138458"/>
            <a:ext cx="3073406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800" b="1" u="sng" dirty="0" smtClean="0">
                <a:solidFill>
                  <a:schemeClr val="bg1"/>
                </a:solidFill>
              </a:rPr>
              <a:t>7 Strands </a:t>
            </a:r>
            <a:r>
              <a:rPr lang="en-GB" sz="2800" b="1" u="sng" dirty="0">
                <a:solidFill>
                  <a:schemeClr val="bg1"/>
                </a:solidFill>
              </a:rPr>
              <a:t>of Impact</a:t>
            </a:r>
          </a:p>
        </p:txBody>
      </p:sp>
      <p:pic>
        <p:nvPicPr>
          <p:cNvPr id="2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349" y="83544"/>
            <a:ext cx="1489165" cy="1301467"/>
          </a:xfrm>
          <a:prstGeom prst="rect">
            <a:avLst/>
          </a:prstGeom>
          <a:noFill/>
          <a:ln w="12700" algn="ctr">
            <a:solidFill>
              <a:srgbClr val="333399"/>
            </a:solidFill>
            <a:miter lim="800000"/>
            <a:headEnd/>
            <a:tailEnd/>
          </a:ln>
          <a:effectLst>
            <a:outerShdw dist="35921" dir="2700000" algn="ctr" rotWithShape="0">
              <a:srgbClr val="CCCCE6"/>
            </a:outerShdw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4614" y="1606319"/>
            <a:ext cx="288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4613" y="2892185"/>
            <a:ext cx="477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6412" y="4166256"/>
            <a:ext cx="409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75410" y="1589086"/>
            <a:ext cx="250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75410" y="2869504"/>
            <a:ext cx="38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06748" y="4104851"/>
            <a:ext cx="262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75410" y="5387073"/>
            <a:ext cx="30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1"/>
                </a:solidFill>
              </a:rPr>
              <a:t>7</a:t>
            </a:r>
            <a:endParaRPr lang="en-GB" b="1" dirty="0">
              <a:solidFill>
                <a:schemeClr val="accent1"/>
              </a:solidFill>
            </a:endParaRPr>
          </a:p>
        </p:txBody>
      </p:sp>
      <p:pic>
        <p:nvPicPr>
          <p:cNvPr id="19" name="Audi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0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071"/>
    </mc:Choice>
    <mc:Fallback>
      <p:transition spd="slow" advTm="105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9EC11A033A8145994FD16CBBE952D2" ma:contentTypeVersion="13" ma:contentTypeDescription="Create a new document." ma:contentTypeScope="" ma:versionID="1d7d7634c9de8bf4bd59d78d0dcba98f">
  <xsd:schema xmlns:xsd="http://www.w3.org/2001/XMLSchema" xmlns:xs="http://www.w3.org/2001/XMLSchema" xmlns:p="http://schemas.microsoft.com/office/2006/metadata/properties" xmlns:ns2="576dbf65-f300-42f2-ae89-a4df463ac9e3" targetNamespace="http://schemas.microsoft.com/office/2006/metadata/properties" ma:root="true" ma:fieldsID="0edb54cbaca734812fe1ce1f787c1421" ns2:_="">
    <xsd:import namespace="576dbf65-f300-42f2-ae89-a4df463ac9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6dbf65-f300-42f2-ae89-a4df463ac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61A8BA3-BB58-40FE-AEB4-6DDE0DFE48F6}"/>
</file>

<file path=customXml/itemProps2.xml><?xml version="1.0" encoding="utf-8"?>
<ds:datastoreItem xmlns:ds="http://schemas.openxmlformats.org/officeDocument/2006/customXml" ds:itemID="{9F422AED-9507-497A-9225-DAA16020FD40}"/>
</file>

<file path=customXml/itemProps3.xml><?xml version="1.0" encoding="utf-8"?>
<ds:datastoreItem xmlns:ds="http://schemas.openxmlformats.org/officeDocument/2006/customXml" ds:itemID="{B1909D2B-D01E-4CF8-823D-82E22579F43C}"/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157</Words>
  <Application>Microsoft Office PowerPoint</Application>
  <PresentationFormat>Widescreen</PresentationFormat>
  <Paragraphs>57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>The Duston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O'BRIEN N</dc:creator>
  <cp:lastModifiedBy>O'BRIEN N</cp:lastModifiedBy>
  <cp:revision>6</cp:revision>
  <dcterms:created xsi:type="dcterms:W3CDTF">2025-06-09T09:21:52Z</dcterms:created>
  <dcterms:modified xsi:type="dcterms:W3CDTF">2025-06-09T10:29:44Z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0x010100D89EC11A033A8145994FD16CBBE952D2</vt:lpwstr>
  </property>
  <property fmtid="{D5CDD505-2E9C-101B-9397-08002B2CF9AE}" pid="3" name="Order">
    <vt:r8>3417000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</Properties>
</file>