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82" r:id="rId2"/>
    <p:sldId id="283" r:id="rId3"/>
    <p:sldId id="295" r:id="rId4"/>
    <p:sldId id="296" r:id="rId5"/>
    <p:sldId id="297" r:id="rId6"/>
    <p:sldId id="284" r:id="rId7"/>
    <p:sldId id="298" r:id="rId8"/>
    <p:sldId id="299" r:id="rId9"/>
    <p:sldId id="287" r:id="rId10"/>
    <p:sldId id="300" r:id="rId11"/>
    <p:sldId id="301" r:id="rId12"/>
    <p:sldId id="303" r:id="rId13"/>
    <p:sldId id="305" r:id="rId14"/>
    <p:sldId id="306" r:id="rId15"/>
    <p:sldId id="304" r:id="rId16"/>
    <p:sldId id="307" r:id="rId17"/>
    <p:sldId id="308" r:id="rId18"/>
    <p:sldId id="293" r:id="rId19"/>
    <p:sldId id="311" r:id="rId20"/>
    <p:sldId id="312" r:id="rId21"/>
    <p:sldId id="309" r:id="rId22"/>
    <p:sldId id="310" r:id="rId23"/>
    <p:sldId id="313" r:id="rId24"/>
    <p:sldId id="294"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532" autoAdjust="0"/>
    <p:restoredTop sz="94660"/>
  </p:normalViewPr>
  <p:slideViewPr>
    <p:cSldViewPr snapToGrid="0">
      <p:cViewPr>
        <p:scale>
          <a:sx n="70" d="100"/>
          <a:sy n="70" d="100"/>
        </p:scale>
        <p:origin x="592" y="2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781DE2C-D571-4F2F-BA9C-8CD48F988CB7}" type="doc">
      <dgm:prSet loTypeId="urn:microsoft.com/office/officeart/2005/8/layout/process1" loCatId="process" qsTypeId="urn:microsoft.com/office/officeart/2005/8/quickstyle/simple1" qsCatId="simple" csTypeId="urn:microsoft.com/office/officeart/2005/8/colors/accent0_1" csCatId="mainScheme" phldr="1"/>
      <dgm:spPr/>
      <dgm:t>
        <a:bodyPr/>
        <a:lstStyle/>
        <a:p>
          <a:endParaRPr lang="en-GB"/>
        </a:p>
      </dgm:t>
    </dgm:pt>
    <dgm:pt modelId="{641F6AB7-0E98-4B89-BE87-FBAEEE107DE7}">
      <dgm:prSet phldrT="[Text]" custT="1"/>
      <dgm:spPr/>
      <dgm:t>
        <a:bodyPr/>
        <a:lstStyle/>
        <a:p>
          <a:r>
            <a:rPr lang="en-GB" sz="1400" dirty="0"/>
            <a:t>Stretcher Bearers</a:t>
          </a:r>
        </a:p>
      </dgm:t>
    </dgm:pt>
    <dgm:pt modelId="{BB94A3F3-D66C-4710-AA89-6A06C5479D85}" type="parTrans" cxnId="{AFD1FCCA-87FC-4343-9075-C55326CC755F}">
      <dgm:prSet/>
      <dgm:spPr/>
      <dgm:t>
        <a:bodyPr/>
        <a:lstStyle/>
        <a:p>
          <a:endParaRPr lang="en-GB" sz="1800"/>
        </a:p>
      </dgm:t>
    </dgm:pt>
    <dgm:pt modelId="{48A4E9A9-7862-49EC-824E-F33E5D06E388}" type="sibTrans" cxnId="{AFD1FCCA-87FC-4343-9075-C55326CC755F}">
      <dgm:prSet custT="1"/>
      <dgm:spPr/>
      <dgm:t>
        <a:bodyPr/>
        <a:lstStyle/>
        <a:p>
          <a:endParaRPr lang="en-GB" sz="1100"/>
        </a:p>
      </dgm:t>
    </dgm:pt>
    <dgm:pt modelId="{B5613F0E-19B3-4BE9-A6D9-A7C65FC08989}">
      <dgm:prSet phldrT="[Text]" custT="1"/>
      <dgm:spPr/>
      <dgm:t>
        <a:bodyPr/>
        <a:lstStyle/>
        <a:p>
          <a:r>
            <a:rPr lang="en-GB" sz="1400" dirty="0"/>
            <a:t>Regimental Aid Post</a:t>
          </a:r>
        </a:p>
      </dgm:t>
    </dgm:pt>
    <dgm:pt modelId="{5BF5FC7A-FF4C-49D2-A360-D6566412BE7C}" type="parTrans" cxnId="{CD1C54C3-0AE5-479E-901C-CCCF49046689}">
      <dgm:prSet/>
      <dgm:spPr/>
      <dgm:t>
        <a:bodyPr/>
        <a:lstStyle/>
        <a:p>
          <a:endParaRPr lang="en-GB" sz="1800"/>
        </a:p>
      </dgm:t>
    </dgm:pt>
    <dgm:pt modelId="{AB2C1D6B-5247-4D8F-B87C-8B687D855A34}" type="sibTrans" cxnId="{CD1C54C3-0AE5-479E-901C-CCCF49046689}">
      <dgm:prSet custT="1"/>
      <dgm:spPr/>
      <dgm:t>
        <a:bodyPr/>
        <a:lstStyle/>
        <a:p>
          <a:endParaRPr lang="en-GB" sz="1100"/>
        </a:p>
      </dgm:t>
    </dgm:pt>
    <dgm:pt modelId="{8A6AF61C-BA3D-4A19-BBE8-635D32EFB9C4}">
      <dgm:prSet phldrT="[Text]" custT="1"/>
      <dgm:spPr/>
      <dgm:t>
        <a:bodyPr/>
        <a:lstStyle/>
        <a:p>
          <a:r>
            <a:rPr lang="en-GB" sz="1400" dirty="0"/>
            <a:t>Field Ambulance and Dressing Station</a:t>
          </a:r>
        </a:p>
      </dgm:t>
    </dgm:pt>
    <dgm:pt modelId="{988E7A39-E822-49EF-A98E-D655182A6175}" type="parTrans" cxnId="{D170B6FB-86F2-4284-A1DD-90933C4A01AB}">
      <dgm:prSet/>
      <dgm:spPr/>
      <dgm:t>
        <a:bodyPr/>
        <a:lstStyle/>
        <a:p>
          <a:endParaRPr lang="en-GB" sz="1800"/>
        </a:p>
      </dgm:t>
    </dgm:pt>
    <dgm:pt modelId="{B9A33049-9E0F-42CC-8828-ABE2D52B791C}" type="sibTrans" cxnId="{D170B6FB-86F2-4284-A1DD-90933C4A01AB}">
      <dgm:prSet custT="1"/>
      <dgm:spPr/>
      <dgm:t>
        <a:bodyPr/>
        <a:lstStyle/>
        <a:p>
          <a:endParaRPr lang="en-GB" sz="1100"/>
        </a:p>
      </dgm:t>
    </dgm:pt>
    <dgm:pt modelId="{B568FD02-044C-4D9D-ABBC-33FCB3DDED70}">
      <dgm:prSet custT="1"/>
      <dgm:spPr/>
      <dgm:t>
        <a:bodyPr/>
        <a:lstStyle/>
        <a:p>
          <a:r>
            <a:rPr lang="en-GB" sz="1400" dirty="0"/>
            <a:t>Casualty Clearing Station</a:t>
          </a:r>
        </a:p>
      </dgm:t>
    </dgm:pt>
    <dgm:pt modelId="{B173F85C-A3EB-4764-B88B-DC82ACE1BCCD}" type="parTrans" cxnId="{8C81EC3D-C55C-4AD8-8284-B819270294C4}">
      <dgm:prSet/>
      <dgm:spPr/>
      <dgm:t>
        <a:bodyPr/>
        <a:lstStyle/>
        <a:p>
          <a:endParaRPr lang="en-GB" sz="1800"/>
        </a:p>
      </dgm:t>
    </dgm:pt>
    <dgm:pt modelId="{6678B9B7-2B0D-4AD4-BFD9-2343C4AE2521}" type="sibTrans" cxnId="{8C81EC3D-C55C-4AD8-8284-B819270294C4}">
      <dgm:prSet custT="1"/>
      <dgm:spPr/>
      <dgm:t>
        <a:bodyPr/>
        <a:lstStyle/>
        <a:p>
          <a:endParaRPr lang="en-GB" sz="1100"/>
        </a:p>
      </dgm:t>
    </dgm:pt>
    <dgm:pt modelId="{7BBB0773-EB6C-4771-B0E1-AA8F3A946301}">
      <dgm:prSet custT="1"/>
      <dgm:spPr/>
      <dgm:t>
        <a:bodyPr/>
        <a:lstStyle/>
        <a:p>
          <a:r>
            <a:rPr lang="en-GB" sz="1400" dirty="0"/>
            <a:t>Base Hospital</a:t>
          </a:r>
        </a:p>
      </dgm:t>
    </dgm:pt>
    <dgm:pt modelId="{4936EC3B-C27D-4EAA-AA83-287F2F8BCE74}" type="parTrans" cxnId="{FF0FFCB1-200D-4392-9247-EDA6C949FF0E}">
      <dgm:prSet/>
      <dgm:spPr/>
      <dgm:t>
        <a:bodyPr/>
        <a:lstStyle/>
        <a:p>
          <a:endParaRPr lang="en-GB" sz="1800"/>
        </a:p>
      </dgm:t>
    </dgm:pt>
    <dgm:pt modelId="{D9B20807-2D1F-4998-9DE1-54F5CB8DF808}" type="sibTrans" cxnId="{FF0FFCB1-200D-4392-9247-EDA6C949FF0E}">
      <dgm:prSet/>
      <dgm:spPr/>
      <dgm:t>
        <a:bodyPr/>
        <a:lstStyle/>
        <a:p>
          <a:endParaRPr lang="en-GB" sz="1800"/>
        </a:p>
      </dgm:t>
    </dgm:pt>
    <dgm:pt modelId="{3AE8C555-ED90-4BF8-A3D6-6DADEBCAC6CF}" type="pres">
      <dgm:prSet presAssocID="{3781DE2C-D571-4F2F-BA9C-8CD48F988CB7}" presName="Name0" presStyleCnt="0">
        <dgm:presLayoutVars>
          <dgm:dir/>
          <dgm:resizeHandles val="exact"/>
        </dgm:presLayoutVars>
      </dgm:prSet>
      <dgm:spPr/>
      <dgm:t>
        <a:bodyPr/>
        <a:lstStyle/>
        <a:p>
          <a:endParaRPr lang="en-US"/>
        </a:p>
      </dgm:t>
    </dgm:pt>
    <dgm:pt modelId="{FD9DF336-758A-4F51-BA57-833E44695379}" type="pres">
      <dgm:prSet presAssocID="{641F6AB7-0E98-4B89-BE87-FBAEEE107DE7}" presName="node" presStyleLbl="node1" presStyleIdx="0" presStyleCnt="5">
        <dgm:presLayoutVars>
          <dgm:bulletEnabled val="1"/>
        </dgm:presLayoutVars>
      </dgm:prSet>
      <dgm:spPr/>
      <dgm:t>
        <a:bodyPr/>
        <a:lstStyle/>
        <a:p>
          <a:endParaRPr lang="en-US"/>
        </a:p>
      </dgm:t>
    </dgm:pt>
    <dgm:pt modelId="{5B80F7F9-7294-4C0B-BCFC-6D8057D6B032}" type="pres">
      <dgm:prSet presAssocID="{48A4E9A9-7862-49EC-824E-F33E5D06E388}" presName="sibTrans" presStyleLbl="sibTrans2D1" presStyleIdx="0" presStyleCnt="4"/>
      <dgm:spPr/>
      <dgm:t>
        <a:bodyPr/>
        <a:lstStyle/>
        <a:p>
          <a:endParaRPr lang="en-US"/>
        </a:p>
      </dgm:t>
    </dgm:pt>
    <dgm:pt modelId="{FFA57830-CE03-447D-86CB-6886778532D1}" type="pres">
      <dgm:prSet presAssocID="{48A4E9A9-7862-49EC-824E-F33E5D06E388}" presName="connectorText" presStyleLbl="sibTrans2D1" presStyleIdx="0" presStyleCnt="4"/>
      <dgm:spPr/>
      <dgm:t>
        <a:bodyPr/>
        <a:lstStyle/>
        <a:p>
          <a:endParaRPr lang="en-US"/>
        </a:p>
      </dgm:t>
    </dgm:pt>
    <dgm:pt modelId="{73790364-928A-4E1F-B938-BCA75DE2BB01}" type="pres">
      <dgm:prSet presAssocID="{B5613F0E-19B3-4BE9-A6D9-A7C65FC08989}" presName="node" presStyleLbl="node1" presStyleIdx="1" presStyleCnt="5">
        <dgm:presLayoutVars>
          <dgm:bulletEnabled val="1"/>
        </dgm:presLayoutVars>
      </dgm:prSet>
      <dgm:spPr/>
      <dgm:t>
        <a:bodyPr/>
        <a:lstStyle/>
        <a:p>
          <a:endParaRPr lang="en-US"/>
        </a:p>
      </dgm:t>
    </dgm:pt>
    <dgm:pt modelId="{E7C5A04D-F150-4C3C-8FE5-61688C5E828B}" type="pres">
      <dgm:prSet presAssocID="{AB2C1D6B-5247-4D8F-B87C-8B687D855A34}" presName="sibTrans" presStyleLbl="sibTrans2D1" presStyleIdx="1" presStyleCnt="4"/>
      <dgm:spPr/>
      <dgm:t>
        <a:bodyPr/>
        <a:lstStyle/>
        <a:p>
          <a:endParaRPr lang="en-US"/>
        </a:p>
      </dgm:t>
    </dgm:pt>
    <dgm:pt modelId="{8374D50A-901E-4351-8B1C-EEC1AD64E0A1}" type="pres">
      <dgm:prSet presAssocID="{AB2C1D6B-5247-4D8F-B87C-8B687D855A34}" presName="connectorText" presStyleLbl="sibTrans2D1" presStyleIdx="1" presStyleCnt="4"/>
      <dgm:spPr/>
      <dgm:t>
        <a:bodyPr/>
        <a:lstStyle/>
        <a:p>
          <a:endParaRPr lang="en-US"/>
        </a:p>
      </dgm:t>
    </dgm:pt>
    <dgm:pt modelId="{C4B7E6F5-B4A2-4AC7-9456-0411E8ECC3D7}" type="pres">
      <dgm:prSet presAssocID="{8A6AF61C-BA3D-4A19-BBE8-635D32EFB9C4}" presName="node" presStyleLbl="node1" presStyleIdx="2" presStyleCnt="5">
        <dgm:presLayoutVars>
          <dgm:bulletEnabled val="1"/>
        </dgm:presLayoutVars>
      </dgm:prSet>
      <dgm:spPr/>
      <dgm:t>
        <a:bodyPr/>
        <a:lstStyle/>
        <a:p>
          <a:endParaRPr lang="en-US"/>
        </a:p>
      </dgm:t>
    </dgm:pt>
    <dgm:pt modelId="{82E8117D-114C-42A4-BBF1-01FDEF832B4B}" type="pres">
      <dgm:prSet presAssocID="{B9A33049-9E0F-42CC-8828-ABE2D52B791C}" presName="sibTrans" presStyleLbl="sibTrans2D1" presStyleIdx="2" presStyleCnt="4"/>
      <dgm:spPr/>
      <dgm:t>
        <a:bodyPr/>
        <a:lstStyle/>
        <a:p>
          <a:endParaRPr lang="en-US"/>
        </a:p>
      </dgm:t>
    </dgm:pt>
    <dgm:pt modelId="{C0F4AB4A-FCFA-44DA-9C36-795BECE36B26}" type="pres">
      <dgm:prSet presAssocID="{B9A33049-9E0F-42CC-8828-ABE2D52B791C}" presName="connectorText" presStyleLbl="sibTrans2D1" presStyleIdx="2" presStyleCnt="4"/>
      <dgm:spPr/>
      <dgm:t>
        <a:bodyPr/>
        <a:lstStyle/>
        <a:p>
          <a:endParaRPr lang="en-US"/>
        </a:p>
      </dgm:t>
    </dgm:pt>
    <dgm:pt modelId="{E2A2C12F-B903-443E-B77F-F76B8835FE7A}" type="pres">
      <dgm:prSet presAssocID="{B568FD02-044C-4D9D-ABBC-33FCB3DDED70}" presName="node" presStyleLbl="node1" presStyleIdx="3" presStyleCnt="5">
        <dgm:presLayoutVars>
          <dgm:bulletEnabled val="1"/>
        </dgm:presLayoutVars>
      </dgm:prSet>
      <dgm:spPr/>
      <dgm:t>
        <a:bodyPr/>
        <a:lstStyle/>
        <a:p>
          <a:endParaRPr lang="en-US"/>
        </a:p>
      </dgm:t>
    </dgm:pt>
    <dgm:pt modelId="{D8785408-8ED6-49E3-BB26-46AD9FD4F4C2}" type="pres">
      <dgm:prSet presAssocID="{6678B9B7-2B0D-4AD4-BFD9-2343C4AE2521}" presName="sibTrans" presStyleLbl="sibTrans2D1" presStyleIdx="3" presStyleCnt="4"/>
      <dgm:spPr/>
      <dgm:t>
        <a:bodyPr/>
        <a:lstStyle/>
        <a:p>
          <a:endParaRPr lang="en-US"/>
        </a:p>
      </dgm:t>
    </dgm:pt>
    <dgm:pt modelId="{7E5EAAD6-0B8F-4C76-A45A-CAC109B31BFF}" type="pres">
      <dgm:prSet presAssocID="{6678B9B7-2B0D-4AD4-BFD9-2343C4AE2521}" presName="connectorText" presStyleLbl="sibTrans2D1" presStyleIdx="3" presStyleCnt="4"/>
      <dgm:spPr/>
      <dgm:t>
        <a:bodyPr/>
        <a:lstStyle/>
        <a:p>
          <a:endParaRPr lang="en-US"/>
        </a:p>
      </dgm:t>
    </dgm:pt>
    <dgm:pt modelId="{4F9E55C6-3782-4E7E-8AC8-3E2C1114E7EC}" type="pres">
      <dgm:prSet presAssocID="{7BBB0773-EB6C-4771-B0E1-AA8F3A946301}" presName="node" presStyleLbl="node1" presStyleIdx="4" presStyleCnt="5">
        <dgm:presLayoutVars>
          <dgm:bulletEnabled val="1"/>
        </dgm:presLayoutVars>
      </dgm:prSet>
      <dgm:spPr/>
      <dgm:t>
        <a:bodyPr/>
        <a:lstStyle/>
        <a:p>
          <a:endParaRPr lang="en-US"/>
        </a:p>
      </dgm:t>
    </dgm:pt>
  </dgm:ptLst>
  <dgm:cxnLst>
    <dgm:cxn modelId="{CD1C54C3-0AE5-479E-901C-CCCF49046689}" srcId="{3781DE2C-D571-4F2F-BA9C-8CD48F988CB7}" destId="{B5613F0E-19B3-4BE9-A6D9-A7C65FC08989}" srcOrd="1" destOrd="0" parTransId="{5BF5FC7A-FF4C-49D2-A360-D6566412BE7C}" sibTransId="{AB2C1D6B-5247-4D8F-B87C-8B687D855A34}"/>
    <dgm:cxn modelId="{8BE9AE3F-5952-4862-A0CA-9755AF5443C5}" type="presOf" srcId="{7BBB0773-EB6C-4771-B0E1-AA8F3A946301}" destId="{4F9E55C6-3782-4E7E-8AC8-3E2C1114E7EC}" srcOrd="0" destOrd="0" presId="urn:microsoft.com/office/officeart/2005/8/layout/process1"/>
    <dgm:cxn modelId="{FF0FFCB1-200D-4392-9247-EDA6C949FF0E}" srcId="{3781DE2C-D571-4F2F-BA9C-8CD48F988CB7}" destId="{7BBB0773-EB6C-4771-B0E1-AA8F3A946301}" srcOrd="4" destOrd="0" parTransId="{4936EC3B-C27D-4EAA-AA83-287F2F8BCE74}" sibTransId="{D9B20807-2D1F-4998-9DE1-54F5CB8DF808}"/>
    <dgm:cxn modelId="{8DDB5B95-2FBF-4A92-976D-701544764AC0}" type="presOf" srcId="{B568FD02-044C-4D9D-ABBC-33FCB3DDED70}" destId="{E2A2C12F-B903-443E-B77F-F76B8835FE7A}" srcOrd="0" destOrd="0" presId="urn:microsoft.com/office/officeart/2005/8/layout/process1"/>
    <dgm:cxn modelId="{8C81EC3D-C55C-4AD8-8284-B819270294C4}" srcId="{3781DE2C-D571-4F2F-BA9C-8CD48F988CB7}" destId="{B568FD02-044C-4D9D-ABBC-33FCB3DDED70}" srcOrd="3" destOrd="0" parTransId="{B173F85C-A3EB-4764-B88B-DC82ACE1BCCD}" sibTransId="{6678B9B7-2B0D-4AD4-BFD9-2343C4AE2521}"/>
    <dgm:cxn modelId="{43340307-B222-4063-AFA8-1AD9A21062E0}" type="presOf" srcId="{8A6AF61C-BA3D-4A19-BBE8-635D32EFB9C4}" destId="{C4B7E6F5-B4A2-4AC7-9456-0411E8ECC3D7}" srcOrd="0" destOrd="0" presId="urn:microsoft.com/office/officeart/2005/8/layout/process1"/>
    <dgm:cxn modelId="{16BFAB4A-BFA8-4F8D-89A6-CF6E09D9E0A6}" type="presOf" srcId="{48A4E9A9-7862-49EC-824E-F33E5D06E388}" destId="{5B80F7F9-7294-4C0B-BCFC-6D8057D6B032}" srcOrd="0" destOrd="0" presId="urn:microsoft.com/office/officeart/2005/8/layout/process1"/>
    <dgm:cxn modelId="{A5C76713-14E9-41D7-8DFB-5FC90EB92345}" type="presOf" srcId="{AB2C1D6B-5247-4D8F-B87C-8B687D855A34}" destId="{8374D50A-901E-4351-8B1C-EEC1AD64E0A1}" srcOrd="1" destOrd="0" presId="urn:microsoft.com/office/officeart/2005/8/layout/process1"/>
    <dgm:cxn modelId="{672674EE-E863-45D3-93BF-508683EE52FE}" type="presOf" srcId="{6678B9B7-2B0D-4AD4-BFD9-2343C4AE2521}" destId="{D8785408-8ED6-49E3-BB26-46AD9FD4F4C2}" srcOrd="0" destOrd="0" presId="urn:microsoft.com/office/officeart/2005/8/layout/process1"/>
    <dgm:cxn modelId="{1E2F220D-1D05-4CC3-80D8-1E80F0E9DD8C}" type="presOf" srcId="{B9A33049-9E0F-42CC-8828-ABE2D52B791C}" destId="{C0F4AB4A-FCFA-44DA-9C36-795BECE36B26}" srcOrd="1" destOrd="0" presId="urn:microsoft.com/office/officeart/2005/8/layout/process1"/>
    <dgm:cxn modelId="{F115F5D3-ACF9-4ABB-8C6D-D107350848BE}" type="presOf" srcId="{B9A33049-9E0F-42CC-8828-ABE2D52B791C}" destId="{82E8117D-114C-42A4-BBF1-01FDEF832B4B}" srcOrd="0" destOrd="0" presId="urn:microsoft.com/office/officeart/2005/8/layout/process1"/>
    <dgm:cxn modelId="{365E6E88-1F8C-42A0-8C9D-85E35652018E}" type="presOf" srcId="{3781DE2C-D571-4F2F-BA9C-8CD48F988CB7}" destId="{3AE8C555-ED90-4BF8-A3D6-6DADEBCAC6CF}" srcOrd="0" destOrd="0" presId="urn:microsoft.com/office/officeart/2005/8/layout/process1"/>
    <dgm:cxn modelId="{AFD1FCCA-87FC-4343-9075-C55326CC755F}" srcId="{3781DE2C-D571-4F2F-BA9C-8CD48F988CB7}" destId="{641F6AB7-0E98-4B89-BE87-FBAEEE107DE7}" srcOrd="0" destOrd="0" parTransId="{BB94A3F3-D66C-4710-AA89-6A06C5479D85}" sibTransId="{48A4E9A9-7862-49EC-824E-F33E5D06E388}"/>
    <dgm:cxn modelId="{FB7B4360-604B-4A18-8382-2AE1186EE6F1}" type="presOf" srcId="{AB2C1D6B-5247-4D8F-B87C-8B687D855A34}" destId="{E7C5A04D-F150-4C3C-8FE5-61688C5E828B}" srcOrd="0" destOrd="0" presId="urn:microsoft.com/office/officeart/2005/8/layout/process1"/>
    <dgm:cxn modelId="{67AAE6FF-FB93-428B-A182-05CE06A287C2}" type="presOf" srcId="{641F6AB7-0E98-4B89-BE87-FBAEEE107DE7}" destId="{FD9DF336-758A-4F51-BA57-833E44695379}" srcOrd="0" destOrd="0" presId="urn:microsoft.com/office/officeart/2005/8/layout/process1"/>
    <dgm:cxn modelId="{CC1FD4A5-83C2-455A-B87D-B896B75EC70E}" type="presOf" srcId="{6678B9B7-2B0D-4AD4-BFD9-2343C4AE2521}" destId="{7E5EAAD6-0B8F-4C76-A45A-CAC109B31BFF}" srcOrd="1" destOrd="0" presId="urn:microsoft.com/office/officeart/2005/8/layout/process1"/>
    <dgm:cxn modelId="{90DDFFD7-87EF-46E4-8237-AB2064E2D916}" type="presOf" srcId="{B5613F0E-19B3-4BE9-A6D9-A7C65FC08989}" destId="{73790364-928A-4E1F-B938-BCA75DE2BB01}" srcOrd="0" destOrd="0" presId="urn:microsoft.com/office/officeart/2005/8/layout/process1"/>
    <dgm:cxn modelId="{D170B6FB-86F2-4284-A1DD-90933C4A01AB}" srcId="{3781DE2C-D571-4F2F-BA9C-8CD48F988CB7}" destId="{8A6AF61C-BA3D-4A19-BBE8-635D32EFB9C4}" srcOrd="2" destOrd="0" parTransId="{988E7A39-E822-49EF-A98E-D655182A6175}" sibTransId="{B9A33049-9E0F-42CC-8828-ABE2D52B791C}"/>
    <dgm:cxn modelId="{A62E701F-7AA0-4B29-BF91-C239207038DB}" type="presOf" srcId="{48A4E9A9-7862-49EC-824E-F33E5D06E388}" destId="{FFA57830-CE03-447D-86CB-6886778532D1}" srcOrd="1" destOrd="0" presId="urn:microsoft.com/office/officeart/2005/8/layout/process1"/>
    <dgm:cxn modelId="{2C93DB08-3BF8-4A03-B0FA-46C452B46872}" type="presParOf" srcId="{3AE8C555-ED90-4BF8-A3D6-6DADEBCAC6CF}" destId="{FD9DF336-758A-4F51-BA57-833E44695379}" srcOrd="0" destOrd="0" presId="urn:microsoft.com/office/officeart/2005/8/layout/process1"/>
    <dgm:cxn modelId="{A47BF305-6FA1-44D6-BC07-66C06C7535DC}" type="presParOf" srcId="{3AE8C555-ED90-4BF8-A3D6-6DADEBCAC6CF}" destId="{5B80F7F9-7294-4C0B-BCFC-6D8057D6B032}" srcOrd="1" destOrd="0" presId="urn:microsoft.com/office/officeart/2005/8/layout/process1"/>
    <dgm:cxn modelId="{238B62C5-20C1-42E1-B298-20877C05B972}" type="presParOf" srcId="{5B80F7F9-7294-4C0B-BCFC-6D8057D6B032}" destId="{FFA57830-CE03-447D-86CB-6886778532D1}" srcOrd="0" destOrd="0" presId="urn:microsoft.com/office/officeart/2005/8/layout/process1"/>
    <dgm:cxn modelId="{0EE5CA6E-A3BC-4591-8CCD-5D3DF759BB6F}" type="presParOf" srcId="{3AE8C555-ED90-4BF8-A3D6-6DADEBCAC6CF}" destId="{73790364-928A-4E1F-B938-BCA75DE2BB01}" srcOrd="2" destOrd="0" presId="urn:microsoft.com/office/officeart/2005/8/layout/process1"/>
    <dgm:cxn modelId="{78D78D6B-3F39-4484-AFE0-5B13D19999FF}" type="presParOf" srcId="{3AE8C555-ED90-4BF8-A3D6-6DADEBCAC6CF}" destId="{E7C5A04D-F150-4C3C-8FE5-61688C5E828B}" srcOrd="3" destOrd="0" presId="urn:microsoft.com/office/officeart/2005/8/layout/process1"/>
    <dgm:cxn modelId="{B4EBF3D7-57B4-4180-B3D6-4BC71DFE350A}" type="presParOf" srcId="{E7C5A04D-F150-4C3C-8FE5-61688C5E828B}" destId="{8374D50A-901E-4351-8B1C-EEC1AD64E0A1}" srcOrd="0" destOrd="0" presId="urn:microsoft.com/office/officeart/2005/8/layout/process1"/>
    <dgm:cxn modelId="{A6F37330-4358-4D09-B31D-70AC6AE414A1}" type="presParOf" srcId="{3AE8C555-ED90-4BF8-A3D6-6DADEBCAC6CF}" destId="{C4B7E6F5-B4A2-4AC7-9456-0411E8ECC3D7}" srcOrd="4" destOrd="0" presId="urn:microsoft.com/office/officeart/2005/8/layout/process1"/>
    <dgm:cxn modelId="{3BC0BF1B-77A3-4B4C-9B52-8637CF5DA4E9}" type="presParOf" srcId="{3AE8C555-ED90-4BF8-A3D6-6DADEBCAC6CF}" destId="{82E8117D-114C-42A4-BBF1-01FDEF832B4B}" srcOrd="5" destOrd="0" presId="urn:microsoft.com/office/officeart/2005/8/layout/process1"/>
    <dgm:cxn modelId="{68CF972A-5259-466A-AAAC-4F8AE8DB3547}" type="presParOf" srcId="{82E8117D-114C-42A4-BBF1-01FDEF832B4B}" destId="{C0F4AB4A-FCFA-44DA-9C36-795BECE36B26}" srcOrd="0" destOrd="0" presId="urn:microsoft.com/office/officeart/2005/8/layout/process1"/>
    <dgm:cxn modelId="{6136EF47-A9F2-43AF-B750-56DB90FBEACF}" type="presParOf" srcId="{3AE8C555-ED90-4BF8-A3D6-6DADEBCAC6CF}" destId="{E2A2C12F-B903-443E-B77F-F76B8835FE7A}" srcOrd="6" destOrd="0" presId="urn:microsoft.com/office/officeart/2005/8/layout/process1"/>
    <dgm:cxn modelId="{507DB5C8-BDB7-4C4F-A816-B307E50E238C}" type="presParOf" srcId="{3AE8C555-ED90-4BF8-A3D6-6DADEBCAC6CF}" destId="{D8785408-8ED6-49E3-BB26-46AD9FD4F4C2}" srcOrd="7" destOrd="0" presId="urn:microsoft.com/office/officeart/2005/8/layout/process1"/>
    <dgm:cxn modelId="{06788BC1-9F15-4836-A3DB-41F6BEABD5AC}" type="presParOf" srcId="{D8785408-8ED6-49E3-BB26-46AD9FD4F4C2}" destId="{7E5EAAD6-0B8F-4C76-A45A-CAC109B31BFF}" srcOrd="0" destOrd="0" presId="urn:microsoft.com/office/officeart/2005/8/layout/process1"/>
    <dgm:cxn modelId="{E781EA9B-30B8-4D17-ADBD-E20A079CE6B9}" type="presParOf" srcId="{3AE8C555-ED90-4BF8-A3D6-6DADEBCAC6CF}" destId="{4F9E55C6-3782-4E7E-8AC8-3E2C1114E7EC}" srcOrd="8" destOrd="0" presId="urn:microsoft.com/office/officeart/2005/8/layout/process1"/>
  </dgm:cxnLst>
  <dgm:bg/>
  <dgm:whole/>
  <dgm:extLst>
    <a:ext uri="http://schemas.microsoft.com/office/drawing/2008/diagram">
      <dsp:dataModelExt xmlns:dsp="http://schemas.microsoft.com/office/drawing/2008/diagram" relId="rId2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D9DF336-758A-4F51-BA57-833E44695379}">
      <dsp:nvSpPr>
        <dsp:cNvPr id="0" name=""/>
        <dsp:cNvSpPr/>
      </dsp:nvSpPr>
      <dsp:spPr>
        <a:xfrm>
          <a:off x="4823" y="315947"/>
          <a:ext cx="1495305" cy="897183"/>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GB" sz="1400" kern="1200" dirty="0"/>
            <a:t>Stretcher Bearers</a:t>
          </a:r>
        </a:p>
      </dsp:txBody>
      <dsp:txXfrm>
        <a:off x="31101" y="342225"/>
        <a:ext cx="1442749" cy="844627"/>
      </dsp:txXfrm>
    </dsp:sp>
    <dsp:sp modelId="{5B80F7F9-7294-4C0B-BCFC-6D8057D6B032}">
      <dsp:nvSpPr>
        <dsp:cNvPr id="0" name=""/>
        <dsp:cNvSpPr/>
      </dsp:nvSpPr>
      <dsp:spPr>
        <a:xfrm>
          <a:off x="1649659" y="579121"/>
          <a:ext cx="317004" cy="370835"/>
        </a:xfrm>
        <a:prstGeom prst="rightArrow">
          <a:avLst>
            <a:gd name="adj1" fmla="val 60000"/>
            <a:gd name="adj2" fmla="val 50000"/>
          </a:avLst>
        </a:prstGeom>
        <a:solidFill>
          <a:schemeClr val="dk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en-GB" sz="1100" kern="1200"/>
        </a:p>
      </dsp:txBody>
      <dsp:txXfrm>
        <a:off x="1649659" y="653288"/>
        <a:ext cx="221903" cy="222501"/>
      </dsp:txXfrm>
    </dsp:sp>
    <dsp:sp modelId="{73790364-928A-4E1F-B938-BCA75DE2BB01}">
      <dsp:nvSpPr>
        <dsp:cNvPr id="0" name=""/>
        <dsp:cNvSpPr/>
      </dsp:nvSpPr>
      <dsp:spPr>
        <a:xfrm>
          <a:off x="2098251" y="315947"/>
          <a:ext cx="1495305" cy="897183"/>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GB" sz="1400" kern="1200" dirty="0"/>
            <a:t>Regimental Aid Post</a:t>
          </a:r>
        </a:p>
      </dsp:txBody>
      <dsp:txXfrm>
        <a:off x="2124529" y="342225"/>
        <a:ext cx="1442749" cy="844627"/>
      </dsp:txXfrm>
    </dsp:sp>
    <dsp:sp modelId="{E7C5A04D-F150-4C3C-8FE5-61688C5E828B}">
      <dsp:nvSpPr>
        <dsp:cNvPr id="0" name=""/>
        <dsp:cNvSpPr/>
      </dsp:nvSpPr>
      <dsp:spPr>
        <a:xfrm>
          <a:off x="3743087" y="579121"/>
          <a:ext cx="317004" cy="370835"/>
        </a:xfrm>
        <a:prstGeom prst="rightArrow">
          <a:avLst>
            <a:gd name="adj1" fmla="val 60000"/>
            <a:gd name="adj2" fmla="val 50000"/>
          </a:avLst>
        </a:prstGeom>
        <a:solidFill>
          <a:schemeClr val="dk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en-GB" sz="1100" kern="1200"/>
        </a:p>
      </dsp:txBody>
      <dsp:txXfrm>
        <a:off x="3743087" y="653288"/>
        <a:ext cx="221903" cy="222501"/>
      </dsp:txXfrm>
    </dsp:sp>
    <dsp:sp modelId="{C4B7E6F5-B4A2-4AC7-9456-0411E8ECC3D7}">
      <dsp:nvSpPr>
        <dsp:cNvPr id="0" name=""/>
        <dsp:cNvSpPr/>
      </dsp:nvSpPr>
      <dsp:spPr>
        <a:xfrm>
          <a:off x="4191679" y="315947"/>
          <a:ext cx="1495305" cy="897183"/>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GB" sz="1400" kern="1200" dirty="0"/>
            <a:t>Field Ambulance and Dressing Station</a:t>
          </a:r>
        </a:p>
      </dsp:txBody>
      <dsp:txXfrm>
        <a:off x="4217957" y="342225"/>
        <a:ext cx="1442749" cy="844627"/>
      </dsp:txXfrm>
    </dsp:sp>
    <dsp:sp modelId="{82E8117D-114C-42A4-BBF1-01FDEF832B4B}">
      <dsp:nvSpPr>
        <dsp:cNvPr id="0" name=""/>
        <dsp:cNvSpPr/>
      </dsp:nvSpPr>
      <dsp:spPr>
        <a:xfrm>
          <a:off x="5836515" y="579121"/>
          <a:ext cx="317004" cy="370835"/>
        </a:xfrm>
        <a:prstGeom prst="rightArrow">
          <a:avLst>
            <a:gd name="adj1" fmla="val 60000"/>
            <a:gd name="adj2" fmla="val 50000"/>
          </a:avLst>
        </a:prstGeom>
        <a:solidFill>
          <a:schemeClr val="dk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en-GB" sz="1100" kern="1200"/>
        </a:p>
      </dsp:txBody>
      <dsp:txXfrm>
        <a:off x="5836515" y="653288"/>
        <a:ext cx="221903" cy="222501"/>
      </dsp:txXfrm>
    </dsp:sp>
    <dsp:sp modelId="{E2A2C12F-B903-443E-B77F-F76B8835FE7A}">
      <dsp:nvSpPr>
        <dsp:cNvPr id="0" name=""/>
        <dsp:cNvSpPr/>
      </dsp:nvSpPr>
      <dsp:spPr>
        <a:xfrm>
          <a:off x="6285107" y="315947"/>
          <a:ext cx="1495305" cy="897183"/>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GB" sz="1400" kern="1200" dirty="0"/>
            <a:t>Casualty Clearing Station</a:t>
          </a:r>
        </a:p>
      </dsp:txBody>
      <dsp:txXfrm>
        <a:off x="6311385" y="342225"/>
        <a:ext cx="1442749" cy="844627"/>
      </dsp:txXfrm>
    </dsp:sp>
    <dsp:sp modelId="{D8785408-8ED6-49E3-BB26-46AD9FD4F4C2}">
      <dsp:nvSpPr>
        <dsp:cNvPr id="0" name=""/>
        <dsp:cNvSpPr/>
      </dsp:nvSpPr>
      <dsp:spPr>
        <a:xfrm>
          <a:off x="7929943" y="579121"/>
          <a:ext cx="317004" cy="370835"/>
        </a:xfrm>
        <a:prstGeom prst="rightArrow">
          <a:avLst>
            <a:gd name="adj1" fmla="val 60000"/>
            <a:gd name="adj2" fmla="val 50000"/>
          </a:avLst>
        </a:prstGeom>
        <a:solidFill>
          <a:schemeClr val="dk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en-GB" sz="1100" kern="1200"/>
        </a:p>
      </dsp:txBody>
      <dsp:txXfrm>
        <a:off x="7929943" y="653288"/>
        <a:ext cx="221903" cy="222501"/>
      </dsp:txXfrm>
    </dsp:sp>
    <dsp:sp modelId="{4F9E55C6-3782-4E7E-8AC8-3E2C1114E7EC}">
      <dsp:nvSpPr>
        <dsp:cNvPr id="0" name=""/>
        <dsp:cNvSpPr/>
      </dsp:nvSpPr>
      <dsp:spPr>
        <a:xfrm>
          <a:off x="8378535" y="315947"/>
          <a:ext cx="1495305" cy="897183"/>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GB" sz="1400" kern="1200" dirty="0"/>
            <a:t>Base Hospital</a:t>
          </a:r>
        </a:p>
      </dsp:txBody>
      <dsp:txXfrm>
        <a:off x="8404813" y="342225"/>
        <a:ext cx="1442749" cy="844627"/>
      </dsp:txXfrm>
    </dsp:sp>
  </dsp:spTree>
</dsp:drawing>
</file>

<file path=ppt/diagrams/layout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8F8398B-7CE7-493E-BDE1-42BD7D5D8F63}" type="datetimeFigureOut">
              <a:rPr lang="en-GB" smtClean="0"/>
              <a:t>28/06/2022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63C5F9F-A84B-4490-B535-B5C9412E855D}" type="slidenum">
              <a:rPr lang="en-GB" smtClean="0"/>
              <a:t>‹#›</a:t>
            </a:fld>
            <a:endParaRPr lang="en-GB"/>
          </a:p>
        </p:txBody>
      </p:sp>
    </p:spTree>
    <p:extLst>
      <p:ext uri="{BB962C8B-B14F-4D97-AF65-F5344CB8AC3E}">
        <p14:creationId xmlns:p14="http://schemas.microsoft.com/office/powerpoint/2010/main" val="1962621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
        <p:cNvGrpSpPr/>
        <p:nvPr/>
      </p:nvGrpSpPr>
      <p:grpSpPr>
        <a:xfrm>
          <a:off x="0" y="0"/>
          <a:ext cx="0" cy="0"/>
          <a:chOff x="0" y="0"/>
          <a:chExt cx="0" cy="0"/>
        </a:xfrm>
      </p:grpSpPr>
      <p:sp>
        <p:nvSpPr>
          <p:cNvPr id="159" name="Google Shape;159;p2:notes"/>
          <p:cNvSpPr txBox="1">
            <a:spLocks noGrp="1"/>
          </p:cNvSpPr>
          <p:nvPr>
            <p:ph type="body" idx="1"/>
          </p:nvPr>
        </p:nvSpPr>
        <p:spPr>
          <a:xfrm>
            <a:off x="679750" y="4715125"/>
            <a:ext cx="5438125" cy="44669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0" name="Google Shape;160;p2:notes"/>
          <p:cNvSpPr>
            <a:spLocks noGrp="1" noRot="1" noChangeAspect="1"/>
          </p:cNvSpPr>
          <p:nvPr>
            <p:ph type="sldImg" idx="2"/>
          </p:nvPr>
        </p:nvSpPr>
        <p:spPr>
          <a:xfrm>
            <a:off x="92075" y="744538"/>
            <a:ext cx="6615113"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621352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
        <p:cNvGrpSpPr/>
        <p:nvPr/>
      </p:nvGrpSpPr>
      <p:grpSpPr>
        <a:xfrm>
          <a:off x="0" y="0"/>
          <a:ext cx="0" cy="0"/>
          <a:chOff x="0" y="0"/>
          <a:chExt cx="0" cy="0"/>
        </a:xfrm>
      </p:grpSpPr>
      <p:sp>
        <p:nvSpPr>
          <p:cNvPr id="159" name="Google Shape;159;p2:notes"/>
          <p:cNvSpPr txBox="1">
            <a:spLocks noGrp="1"/>
          </p:cNvSpPr>
          <p:nvPr>
            <p:ph type="body" idx="1"/>
          </p:nvPr>
        </p:nvSpPr>
        <p:spPr>
          <a:xfrm>
            <a:off x="679750" y="4715125"/>
            <a:ext cx="5438125" cy="44669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0" name="Google Shape;160;p2:notes"/>
          <p:cNvSpPr>
            <a:spLocks noGrp="1" noRot="1" noChangeAspect="1"/>
          </p:cNvSpPr>
          <p:nvPr>
            <p:ph type="sldImg" idx="2"/>
          </p:nvPr>
        </p:nvSpPr>
        <p:spPr>
          <a:xfrm>
            <a:off x="92075" y="744538"/>
            <a:ext cx="6615113"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045188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
        <p:cNvGrpSpPr/>
        <p:nvPr/>
      </p:nvGrpSpPr>
      <p:grpSpPr>
        <a:xfrm>
          <a:off x="0" y="0"/>
          <a:ext cx="0" cy="0"/>
          <a:chOff x="0" y="0"/>
          <a:chExt cx="0" cy="0"/>
        </a:xfrm>
      </p:grpSpPr>
      <p:sp>
        <p:nvSpPr>
          <p:cNvPr id="159" name="Google Shape;159;p2:notes"/>
          <p:cNvSpPr txBox="1">
            <a:spLocks noGrp="1"/>
          </p:cNvSpPr>
          <p:nvPr>
            <p:ph type="body" idx="1"/>
          </p:nvPr>
        </p:nvSpPr>
        <p:spPr>
          <a:xfrm>
            <a:off x="679750" y="4715125"/>
            <a:ext cx="5438125" cy="44669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0" name="Google Shape;160;p2:notes"/>
          <p:cNvSpPr>
            <a:spLocks noGrp="1" noRot="1" noChangeAspect="1"/>
          </p:cNvSpPr>
          <p:nvPr>
            <p:ph type="sldImg" idx="2"/>
          </p:nvPr>
        </p:nvSpPr>
        <p:spPr>
          <a:xfrm>
            <a:off x="92075" y="744538"/>
            <a:ext cx="6615113"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129131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
        <p:cNvGrpSpPr/>
        <p:nvPr/>
      </p:nvGrpSpPr>
      <p:grpSpPr>
        <a:xfrm>
          <a:off x="0" y="0"/>
          <a:ext cx="0" cy="0"/>
          <a:chOff x="0" y="0"/>
          <a:chExt cx="0" cy="0"/>
        </a:xfrm>
      </p:grpSpPr>
      <p:sp>
        <p:nvSpPr>
          <p:cNvPr id="159" name="Google Shape;159;p2:notes"/>
          <p:cNvSpPr txBox="1">
            <a:spLocks noGrp="1"/>
          </p:cNvSpPr>
          <p:nvPr>
            <p:ph type="body" idx="1"/>
          </p:nvPr>
        </p:nvSpPr>
        <p:spPr>
          <a:xfrm>
            <a:off x="679750" y="4715125"/>
            <a:ext cx="5438125" cy="44669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0" name="Google Shape;160;p2:notes"/>
          <p:cNvSpPr>
            <a:spLocks noGrp="1" noRot="1" noChangeAspect="1"/>
          </p:cNvSpPr>
          <p:nvPr>
            <p:ph type="sldImg" idx="2"/>
          </p:nvPr>
        </p:nvSpPr>
        <p:spPr>
          <a:xfrm>
            <a:off x="92075" y="744538"/>
            <a:ext cx="6615113"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418600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
        <p:cNvGrpSpPr/>
        <p:nvPr/>
      </p:nvGrpSpPr>
      <p:grpSpPr>
        <a:xfrm>
          <a:off x="0" y="0"/>
          <a:ext cx="0" cy="0"/>
          <a:chOff x="0" y="0"/>
          <a:chExt cx="0" cy="0"/>
        </a:xfrm>
      </p:grpSpPr>
      <p:sp>
        <p:nvSpPr>
          <p:cNvPr id="159" name="Google Shape;159;p2:notes"/>
          <p:cNvSpPr txBox="1">
            <a:spLocks noGrp="1"/>
          </p:cNvSpPr>
          <p:nvPr>
            <p:ph type="body" idx="1"/>
          </p:nvPr>
        </p:nvSpPr>
        <p:spPr>
          <a:xfrm>
            <a:off x="679750" y="4715125"/>
            <a:ext cx="5438125" cy="44669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0" name="Google Shape;160;p2:notes"/>
          <p:cNvSpPr>
            <a:spLocks noGrp="1" noRot="1" noChangeAspect="1"/>
          </p:cNvSpPr>
          <p:nvPr>
            <p:ph type="sldImg" idx="2"/>
          </p:nvPr>
        </p:nvSpPr>
        <p:spPr>
          <a:xfrm>
            <a:off x="92075" y="744538"/>
            <a:ext cx="6615113"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898265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2"/>
        <p:cNvGrpSpPr/>
        <p:nvPr/>
      </p:nvGrpSpPr>
      <p:grpSpPr>
        <a:xfrm>
          <a:off x="0" y="0"/>
          <a:ext cx="0" cy="0"/>
          <a:chOff x="0" y="0"/>
          <a:chExt cx="0" cy="0"/>
        </a:xfrm>
      </p:grpSpPr>
      <p:sp>
        <p:nvSpPr>
          <p:cNvPr id="213" name="Google Shape;213;p3:notes"/>
          <p:cNvSpPr txBox="1">
            <a:spLocks noGrp="1"/>
          </p:cNvSpPr>
          <p:nvPr>
            <p:ph type="body" idx="1"/>
          </p:nvPr>
        </p:nvSpPr>
        <p:spPr>
          <a:xfrm>
            <a:off x="679750" y="4715125"/>
            <a:ext cx="5438125" cy="44669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214" name="Google Shape;214;p3:notes"/>
          <p:cNvSpPr>
            <a:spLocks noGrp="1" noRot="1" noChangeAspect="1"/>
          </p:cNvSpPr>
          <p:nvPr>
            <p:ph type="sldImg" idx="2"/>
          </p:nvPr>
        </p:nvSpPr>
        <p:spPr>
          <a:xfrm>
            <a:off x="92075" y="744538"/>
            <a:ext cx="6615113"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4829675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79750" y="4715125"/>
            <a:ext cx="5438125" cy="44669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92075" y="744538"/>
            <a:ext cx="6615113"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711163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2"/>
        <p:cNvGrpSpPr/>
        <p:nvPr/>
      </p:nvGrpSpPr>
      <p:grpSpPr>
        <a:xfrm>
          <a:off x="0" y="0"/>
          <a:ext cx="0" cy="0"/>
          <a:chOff x="0" y="0"/>
          <a:chExt cx="0" cy="0"/>
        </a:xfrm>
      </p:grpSpPr>
      <p:sp>
        <p:nvSpPr>
          <p:cNvPr id="213" name="Google Shape;213;p3:notes"/>
          <p:cNvSpPr txBox="1">
            <a:spLocks noGrp="1"/>
          </p:cNvSpPr>
          <p:nvPr>
            <p:ph type="body" idx="1"/>
          </p:nvPr>
        </p:nvSpPr>
        <p:spPr>
          <a:xfrm>
            <a:off x="679750" y="4715125"/>
            <a:ext cx="5438125" cy="44669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214" name="Google Shape;214;p3:notes"/>
          <p:cNvSpPr>
            <a:spLocks noGrp="1" noRot="1" noChangeAspect="1"/>
          </p:cNvSpPr>
          <p:nvPr>
            <p:ph type="sldImg" idx="2"/>
          </p:nvPr>
        </p:nvSpPr>
        <p:spPr>
          <a:xfrm>
            <a:off x="92075" y="744538"/>
            <a:ext cx="6615113"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0025884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2"/>
        <p:cNvGrpSpPr/>
        <p:nvPr/>
      </p:nvGrpSpPr>
      <p:grpSpPr>
        <a:xfrm>
          <a:off x="0" y="0"/>
          <a:ext cx="0" cy="0"/>
          <a:chOff x="0" y="0"/>
          <a:chExt cx="0" cy="0"/>
        </a:xfrm>
      </p:grpSpPr>
      <p:sp>
        <p:nvSpPr>
          <p:cNvPr id="213" name="Google Shape;213;p3:notes"/>
          <p:cNvSpPr txBox="1">
            <a:spLocks noGrp="1"/>
          </p:cNvSpPr>
          <p:nvPr>
            <p:ph type="body" idx="1"/>
          </p:nvPr>
        </p:nvSpPr>
        <p:spPr>
          <a:xfrm>
            <a:off x="679750" y="4715125"/>
            <a:ext cx="5438125" cy="44669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214" name="Google Shape;214;p3:notes"/>
          <p:cNvSpPr>
            <a:spLocks noGrp="1" noRot="1" noChangeAspect="1"/>
          </p:cNvSpPr>
          <p:nvPr>
            <p:ph type="sldImg" idx="2"/>
          </p:nvPr>
        </p:nvSpPr>
        <p:spPr>
          <a:xfrm>
            <a:off x="92075" y="744538"/>
            <a:ext cx="6615113"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7919984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2"/>
        <p:cNvGrpSpPr/>
        <p:nvPr/>
      </p:nvGrpSpPr>
      <p:grpSpPr>
        <a:xfrm>
          <a:off x="0" y="0"/>
          <a:ext cx="0" cy="0"/>
          <a:chOff x="0" y="0"/>
          <a:chExt cx="0" cy="0"/>
        </a:xfrm>
      </p:grpSpPr>
      <p:sp>
        <p:nvSpPr>
          <p:cNvPr id="213" name="Google Shape;213;p3:notes"/>
          <p:cNvSpPr txBox="1">
            <a:spLocks noGrp="1"/>
          </p:cNvSpPr>
          <p:nvPr>
            <p:ph type="body" idx="1"/>
          </p:nvPr>
        </p:nvSpPr>
        <p:spPr>
          <a:xfrm>
            <a:off x="679750" y="4715125"/>
            <a:ext cx="5438125" cy="44669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214" name="Google Shape;214;p3:notes"/>
          <p:cNvSpPr>
            <a:spLocks noGrp="1" noRot="1" noChangeAspect="1"/>
          </p:cNvSpPr>
          <p:nvPr>
            <p:ph type="sldImg" idx="2"/>
          </p:nvPr>
        </p:nvSpPr>
        <p:spPr>
          <a:xfrm>
            <a:off x="92075" y="744538"/>
            <a:ext cx="6615113"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192594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1"/>
        <p:cNvGrpSpPr/>
        <p:nvPr/>
      </p:nvGrpSpPr>
      <p:grpSpPr>
        <a:xfrm>
          <a:off x="0" y="0"/>
          <a:ext cx="0" cy="0"/>
          <a:chOff x="0" y="0"/>
          <a:chExt cx="0" cy="0"/>
        </a:xfrm>
      </p:grpSpPr>
      <p:sp>
        <p:nvSpPr>
          <p:cNvPr id="312" name="Google Shape;312;p5:notes"/>
          <p:cNvSpPr txBox="1">
            <a:spLocks noGrp="1"/>
          </p:cNvSpPr>
          <p:nvPr>
            <p:ph type="body" idx="1"/>
          </p:nvPr>
        </p:nvSpPr>
        <p:spPr>
          <a:xfrm>
            <a:off x="679750" y="4715125"/>
            <a:ext cx="5438125" cy="44669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13" name="Google Shape;313;p5:notes"/>
          <p:cNvSpPr>
            <a:spLocks noGrp="1" noRot="1" noChangeAspect="1"/>
          </p:cNvSpPr>
          <p:nvPr>
            <p:ph type="sldImg" idx="2"/>
          </p:nvPr>
        </p:nvSpPr>
        <p:spPr>
          <a:xfrm>
            <a:off x="92075" y="744538"/>
            <a:ext cx="6615113"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30723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A640B1-F9CE-413B-9848-A57CA6056A0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00A1FF6-9599-4856-82CF-85FCB2F6DFE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BC437CC0-B9CD-43B1-81DF-B3A8A76C74AB}"/>
              </a:ext>
            </a:extLst>
          </p:cNvPr>
          <p:cNvSpPr>
            <a:spLocks noGrp="1"/>
          </p:cNvSpPr>
          <p:nvPr>
            <p:ph type="dt" sz="half" idx="10"/>
          </p:nvPr>
        </p:nvSpPr>
        <p:spPr/>
        <p:txBody>
          <a:bodyPr/>
          <a:lstStyle/>
          <a:p>
            <a:fld id="{49055F1C-A669-4282-A94A-D074D4871F9E}" type="datetimeFigureOut">
              <a:rPr lang="en-GB" smtClean="0"/>
              <a:t>28/06/2022</a:t>
            </a:fld>
            <a:endParaRPr lang="en-GB"/>
          </a:p>
        </p:txBody>
      </p:sp>
      <p:sp>
        <p:nvSpPr>
          <p:cNvPr id="5" name="Footer Placeholder 4">
            <a:extLst>
              <a:ext uri="{FF2B5EF4-FFF2-40B4-BE49-F238E27FC236}">
                <a16:creationId xmlns:a16="http://schemas.microsoft.com/office/drawing/2014/main" id="{41074177-59AF-4F4C-9738-7CEA1CEFE61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8F83D13-0284-4D91-A402-0D78EDF7147A}"/>
              </a:ext>
            </a:extLst>
          </p:cNvPr>
          <p:cNvSpPr>
            <a:spLocks noGrp="1"/>
          </p:cNvSpPr>
          <p:nvPr>
            <p:ph type="sldNum" sz="quarter" idx="12"/>
          </p:nvPr>
        </p:nvSpPr>
        <p:spPr/>
        <p:txBody>
          <a:bodyPr/>
          <a:lstStyle/>
          <a:p>
            <a:fld id="{6406CC4A-A2AA-43F5-9695-93E5CB921B68}" type="slidenum">
              <a:rPr lang="en-GB" smtClean="0"/>
              <a:t>‹#›</a:t>
            </a:fld>
            <a:endParaRPr lang="en-GB"/>
          </a:p>
        </p:txBody>
      </p:sp>
    </p:spTree>
    <p:extLst>
      <p:ext uri="{BB962C8B-B14F-4D97-AF65-F5344CB8AC3E}">
        <p14:creationId xmlns:p14="http://schemas.microsoft.com/office/powerpoint/2010/main" val="41318987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71BF94-80E8-405E-AB85-4F4849CED0A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18A164A-E1BD-4A57-8FF8-8F58DA78C532}"/>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EF0FA54-E3D3-4684-B8BE-B0B04D2D9094}"/>
              </a:ext>
            </a:extLst>
          </p:cNvPr>
          <p:cNvSpPr>
            <a:spLocks noGrp="1"/>
          </p:cNvSpPr>
          <p:nvPr>
            <p:ph type="dt" sz="half" idx="10"/>
          </p:nvPr>
        </p:nvSpPr>
        <p:spPr/>
        <p:txBody>
          <a:bodyPr/>
          <a:lstStyle/>
          <a:p>
            <a:fld id="{49055F1C-A669-4282-A94A-D074D4871F9E}" type="datetimeFigureOut">
              <a:rPr lang="en-GB" smtClean="0"/>
              <a:t>28/06/2022</a:t>
            </a:fld>
            <a:endParaRPr lang="en-GB"/>
          </a:p>
        </p:txBody>
      </p:sp>
      <p:sp>
        <p:nvSpPr>
          <p:cNvPr id="5" name="Footer Placeholder 4">
            <a:extLst>
              <a:ext uri="{FF2B5EF4-FFF2-40B4-BE49-F238E27FC236}">
                <a16:creationId xmlns:a16="http://schemas.microsoft.com/office/drawing/2014/main" id="{AE19510E-5DCC-40B9-8EAE-7EE41362CFC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E4FE2B8-281C-46C2-A0CC-827140DD7751}"/>
              </a:ext>
            </a:extLst>
          </p:cNvPr>
          <p:cNvSpPr>
            <a:spLocks noGrp="1"/>
          </p:cNvSpPr>
          <p:nvPr>
            <p:ph type="sldNum" sz="quarter" idx="12"/>
          </p:nvPr>
        </p:nvSpPr>
        <p:spPr/>
        <p:txBody>
          <a:bodyPr/>
          <a:lstStyle/>
          <a:p>
            <a:fld id="{6406CC4A-A2AA-43F5-9695-93E5CB921B68}" type="slidenum">
              <a:rPr lang="en-GB" smtClean="0"/>
              <a:t>‹#›</a:t>
            </a:fld>
            <a:endParaRPr lang="en-GB"/>
          </a:p>
        </p:txBody>
      </p:sp>
    </p:spTree>
    <p:extLst>
      <p:ext uri="{BB962C8B-B14F-4D97-AF65-F5344CB8AC3E}">
        <p14:creationId xmlns:p14="http://schemas.microsoft.com/office/powerpoint/2010/main" val="5864204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9DFE9E-877A-4CF6-A9E4-0A02D1C1BB8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1ECA1A0-0291-4935-BA2B-9035414B4DE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C3E4FEC7-7462-4DB8-9BE0-EDFDAC9ECB6B}"/>
              </a:ext>
            </a:extLst>
          </p:cNvPr>
          <p:cNvSpPr>
            <a:spLocks noGrp="1"/>
          </p:cNvSpPr>
          <p:nvPr>
            <p:ph type="dt" sz="half" idx="10"/>
          </p:nvPr>
        </p:nvSpPr>
        <p:spPr/>
        <p:txBody>
          <a:bodyPr/>
          <a:lstStyle/>
          <a:p>
            <a:fld id="{49055F1C-A669-4282-A94A-D074D4871F9E}" type="datetimeFigureOut">
              <a:rPr lang="en-GB" smtClean="0"/>
              <a:t>28/06/2022</a:t>
            </a:fld>
            <a:endParaRPr lang="en-GB"/>
          </a:p>
        </p:txBody>
      </p:sp>
      <p:sp>
        <p:nvSpPr>
          <p:cNvPr id="5" name="Footer Placeholder 4">
            <a:extLst>
              <a:ext uri="{FF2B5EF4-FFF2-40B4-BE49-F238E27FC236}">
                <a16:creationId xmlns:a16="http://schemas.microsoft.com/office/drawing/2014/main" id="{048C1666-CA1F-4727-927A-B21464AE372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19C50F5-805B-41E2-826C-E6AA85CB045F}"/>
              </a:ext>
            </a:extLst>
          </p:cNvPr>
          <p:cNvSpPr>
            <a:spLocks noGrp="1"/>
          </p:cNvSpPr>
          <p:nvPr>
            <p:ph type="sldNum" sz="quarter" idx="12"/>
          </p:nvPr>
        </p:nvSpPr>
        <p:spPr/>
        <p:txBody>
          <a:bodyPr/>
          <a:lstStyle/>
          <a:p>
            <a:fld id="{6406CC4A-A2AA-43F5-9695-93E5CB921B68}" type="slidenum">
              <a:rPr lang="en-GB" smtClean="0"/>
              <a:t>‹#›</a:t>
            </a:fld>
            <a:endParaRPr lang="en-GB"/>
          </a:p>
        </p:txBody>
      </p:sp>
    </p:spTree>
    <p:extLst>
      <p:ext uri="{BB962C8B-B14F-4D97-AF65-F5344CB8AC3E}">
        <p14:creationId xmlns:p14="http://schemas.microsoft.com/office/powerpoint/2010/main" val="2545607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A6DBB5-DD39-4DCA-9852-2FDABF2145B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2000A4F-476A-4303-87BC-795C2F31E0C3}"/>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B7E89F8-C8DC-4CD6-B54A-14878CEDAE31}"/>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32F40EE-D4A8-437E-B117-D0CE8D620B94}"/>
              </a:ext>
            </a:extLst>
          </p:cNvPr>
          <p:cNvSpPr>
            <a:spLocks noGrp="1"/>
          </p:cNvSpPr>
          <p:nvPr>
            <p:ph type="dt" sz="half" idx="10"/>
          </p:nvPr>
        </p:nvSpPr>
        <p:spPr/>
        <p:txBody>
          <a:bodyPr/>
          <a:lstStyle/>
          <a:p>
            <a:fld id="{49055F1C-A669-4282-A94A-D074D4871F9E}" type="datetimeFigureOut">
              <a:rPr lang="en-GB" smtClean="0"/>
              <a:t>28/06/2022</a:t>
            </a:fld>
            <a:endParaRPr lang="en-GB"/>
          </a:p>
        </p:txBody>
      </p:sp>
      <p:sp>
        <p:nvSpPr>
          <p:cNvPr id="6" name="Footer Placeholder 5">
            <a:extLst>
              <a:ext uri="{FF2B5EF4-FFF2-40B4-BE49-F238E27FC236}">
                <a16:creationId xmlns:a16="http://schemas.microsoft.com/office/drawing/2014/main" id="{620CF4A7-2383-4C7E-B190-737710ADCC9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BCF50A4-E615-4E35-A8E2-27C17B8A3808}"/>
              </a:ext>
            </a:extLst>
          </p:cNvPr>
          <p:cNvSpPr>
            <a:spLocks noGrp="1"/>
          </p:cNvSpPr>
          <p:nvPr>
            <p:ph type="sldNum" sz="quarter" idx="12"/>
          </p:nvPr>
        </p:nvSpPr>
        <p:spPr/>
        <p:txBody>
          <a:bodyPr/>
          <a:lstStyle/>
          <a:p>
            <a:fld id="{6406CC4A-A2AA-43F5-9695-93E5CB921B68}" type="slidenum">
              <a:rPr lang="en-GB" smtClean="0"/>
              <a:t>‹#›</a:t>
            </a:fld>
            <a:endParaRPr lang="en-GB"/>
          </a:p>
        </p:txBody>
      </p:sp>
    </p:spTree>
    <p:extLst>
      <p:ext uri="{BB962C8B-B14F-4D97-AF65-F5344CB8AC3E}">
        <p14:creationId xmlns:p14="http://schemas.microsoft.com/office/powerpoint/2010/main" val="5036770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6F8FEF-1A5E-41A5-B3A8-9C574155966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F81DAC4-FBC9-46A2-A85B-2D7DD3CEA4E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5FDC59AA-9168-4E6E-9686-6F8EBA199A76}"/>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0CBEA0C-7FC8-46A2-BE6A-7ED3265561F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D91EEDE7-4CC8-4DCB-9F17-7914B6BE9306}"/>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F2F55FE-212D-4F7B-B29E-82ACEBF29060}"/>
              </a:ext>
            </a:extLst>
          </p:cNvPr>
          <p:cNvSpPr>
            <a:spLocks noGrp="1"/>
          </p:cNvSpPr>
          <p:nvPr>
            <p:ph type="dt" sz="half" idx="10"/>
          </p:nvPr>
        </p:nvSpPr>
        <p:spPr/>
        <p:txBody>
          <a:bodyPr/>
          <a:lstStyle/>
          <a:p>
            <a:fld id="{49055F1C-A669-4282-A94A-D074D4871F9E}" type="datetimeFigureOut">
              <a:rPr lang="en-GB" smtClean="0"/>
              <a:t>28/06/2022</a:t>
            </a:fld>
            <a:endParaRPr lang="en-GB"/>
          </a:p>
        </p:txBody>
      </p:sp>
      <p:sp>
        <p:nvSpPr>
          <p:cNvPr id="8" name="Footer Placeholder 7">
            <a:extLst>
              <a:ext uri="{FF2B5EF4-FFF2-40B4-BE49-F238E27FC236}">
                <a16:creationId xmlns:a16="http://schemas.microsoft.com/office/drawing/2014/main" id="{C89339AF-A929-4740-AE3D-DD652CE6E2C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3CF14FC-5168-42A2-B6F2-D60E843309F6}"/>
              </a:ext>
            </a:extLst>
          </p:cNvPr>
          <p:cNvSpPr>
            <a:spLocks noGrp="1"/>
          </p:cNvSpPr>
          <p:nvPr>
            <p:ph type="sldNum" sz="quarter" idx="12"/>
          </p:nvPr>
        </p:nvSpPr>
        <p:spPr/>
        <p:txBody>
          <a:bodyPr/>
          <a:lstStyle/>
          <a:p>
            <a:fld id="{6406CC4A-A2AA-43F5-9695-93E5CB921B68}" type="slidenum">
              <a:rPr lang="en-GB" smtClean="0"/>
              <a:t>‹#›</a:t>
            </a:fld>
            <a:endParaRPr lang="en-GB"/>
          </a:p>
        </p:txBody>
      </p:sp>
    </p:spTree>
    <p:extLst>
      <p:ext uri="{BB962C8B-B14F-4D97-AF65-F5344CB8AC3E}">
        <p14:creationId xmlns:p14="http://schemas.microsoft.com/office/powerpoint/2010/main" val="22489633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B70686-DBF2-4B29-B2B7-CD5229EC5F8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1FF9C3F-B4F4-4DA2-B86A-C00F94AE6CBD}"/>
              </a:ext>
            </a:extLst>
          </p:cNvPr>
          <p:cNvSpPr>
            <a:spLocks noGrp="1"/>
          </p:cNvSpPr>
          <p:nvPr>
            <p:ph type="dt" sz="half" idx="10"/>
          </p:nvPr>
        </p:nvSpPr>
        <p:spPr/>
        <p:txBody>
          <a:bodyPr/>
          <a:lstStyle/>
          <a:p>
            <a:fld id="{49055F1C-A669-4282-A94A-D074D4871F9E}" type="datetimeFigureOut">
              <a:rPr lang="en-GB" smtClean="0"/>
              <a:t>28/06/2022</a:t>
            </a:fld>
            <a:endParaRPr lang="en-GB"/>
          </a:p>
        </p:txBody>
      </p:sp>
      <p:sp>
        <p:nvSpPr>
          <p:cNvPr id="4" name="Footer Placeholder 3">
            <a:extLst>
              <a:ext uri="{FF2B5EF4-FFF2-40B4-BE49-F238E27FC236}">
                <a16:creationId xmlns:a16="http://schemas.microsoft.com/office/drawing/2014/main" id="{4F5621CC-6E9B-4449-9055-1394F593651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D7CE88A-27BC-40D9-A68F-2C17D26FD72F}"/>
              </a:ext>
            </a:extLst>
          </p:cNvPr>
          <p:cNvSpPr>
            <a:spLocks noGrp="1"/>
          </p:cNvSpPr>
          <p:nvPr>
            <p:ph type="sldNum" sz="quarter" idx="12"/>
          </p:nvPr>
        </p:nvSpPr>
        <p:spPr/>
        <p:txBody>
          <a:bodyPr/>
          <a:lstStyle/>
          <a:p>
            <a:fld id="{6406CC4A-A2AA-43F5-9695-93E5CB921B68}" type="slidenum">
              <a:rPr lang="en-GB" smtClean="0"/>
              <a:t>‹#›</a:t>
            </a:fld>
            <a:endParaRPr lang="en-GB"/>
          </a:p>
        </p:txBody>
      </p:sp>
    </p:spTree>
    <p:extLst>
      <p:ext uri="{BB962C8B-B14F-4D97-AF65-F5344CB8AC3E}">
        <p14:creationId xmlns:p14="http://schemas.microsoft.com/office/powerpoint/2010/main" val="41735471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21E80CB-A869-48FB-B88A-E98F8F4F4916}"/>
              </a:ext>
            </a:extLst>
          </p:cNvPr>
          <p:cNvSpPr>
            <a:spLocks noGrp="1"/>
          </p:cNvSpPr>
          <p:nvPr>
            <p:ph type="dt" sz="half" idx="10"/>
          </p:nvPr>
        </p:nvSpPr>
        <p:spPr/>
        <p:txBody>
          <a:bodyPr/>
          <a:lstStyle/>
          <a:p>
            <a:fld id="{49055F1C-A669-4282-A94A-D074D4871F9E}" type="datetimeFigureOut">
              <a:rPr lang="en-GB" smtClean="0"/>
              <a:t>28/06/2022</a:t>
            </a:fld>
            <a:endParaRPr lang="en-GB"/>
          </a:p>
        </p:txBody>
      </p:sp>
      <p:sp>
        <p:nvSpPr>
          <p:cNvPr id="3" name="Footer Placeholder 2">
            <a:extLst>
              <a:ext uri="{FF2B5EF4-FFF2-40B4-BE49-F238E27FC236}">
                <a16:creationId xmlns:a16="http://schemas.microsoft.com/office/drawing/2014/main" id="{826507CF-BDFE-496F-96C6-F53545F7E84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D31DEAA-EC3C-4951-A6DB-BCDA94BA2CA7}"/>
              </a:ext>
            </a:extLst>
          </p:cNvPr>
          <p:cNvSpPr>
            <a:spLocks noGrp="1"/>
          </p:cNvSpPr>
          <p:nvPr>
            <p:ph type="sldNum" sz="quarter" idx="12"/>
          </p:nvPr>
        </p:nvSpPr>
        <p:spPr/>
        <p:txBody>
          <a:bodyPr/>
          <a:lstStyle/>
          <a:p>
            <a:fld id="{6406CC4A-A2AA-43F5-9695-93E5CB921B68}" type="slidenum">
              <a:rPr lang="en-GB" smtClean="0"/>
              <a:t>‹#›</a:t>
            </a:fld>
            <a:endParaRPr lang="en-GB"/>
          </a:p>
        </p:txBody>
      </p:sp>
    </p:spTree>
    <p:extLst>
      <p:ext uri="{BB962C8B-B14F-4D97-AF65-F5344CB8AC3E}">
        <p14:creationId xmlns:p14="http://schemas.microsoft.com/office/powerpoint/2010/main" val="34974525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5C82C3-62BA-4A04-92A1-7FFA9961781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0EC3395-5163-4979-B717-AC907EA1B97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54E68FB-94AE-4981-BFEF-2F258700B81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F2BB0E89-2326-4557-91DB-B632F336F558}"/>
              </a:ext>
            </a:extLst>
          </p:cNvPr>
          <p:cNvSpPr>
            <a:spLocks noGrp="1"/>
          </p:cNvSpPr>
          <p:nvPr>
            <p:ph type="dt" sz="half" idx="10"/>
          </p:nvPr>
        </p:nvSpPr>
        <p:spPr/>
        <p:txBody>
          <a:bodyPr/>
          <a:lstStyle/>
          <a:p>
            <a:fld id="{49055F1C-A669-4282-A94A-D074D4871F9E}" type="datetimeFigureOut">
              <a:rPr lang="en-GB" smtClean="0"/>
              <a:t>28/06/2022</a:t>
            </a:fld>
            <a:endParaRPr lang="en-GB"/>
          </a:p>
        </p:txBody>
      </p:sp>
      <p:sp>
        <p:nvSpPr>
          <p:cNvPr id="6" name="Footer Placeholder 5">
            <a:extLst>
              <a:ext uri="{FF2B5EF4-FFF2-40B4-BE49-F238E27FC236}">
                <a16:creationId xmlns:a16="http://schemas.microsoft.com/office/drawing/2014/main" id="{624CBA13-02C8-43D4-8ABE-9398F4C134D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082E89C-E6A0-4357-8426-ED07268C1A1A}"/>
              </a:ext>
            </a:extLst>
          </p:cNvPr>
          <p:cNvSpPr>
            <a:spLocks noGrp="1"/>
          </p:cNvSpPr>
          <p:nvPr>
            <p:ph type="sldNum" sz="quarter" idx="12"/>
          </p:nvPr>
        </p:nvSpPr>
        <p:spPr/>
        <p:txBody>
          <a:bodyPr/>
          <a:lstStyle/>
          <a:p>
            <a:fld id="{6406CC4A-A2AA-43F5-9695-93E5CB921B68}" type="slidenum">
              <a:rPr lang="en-GB" smtClean="0"/>
              <a:t>‹#›</a:t>
            </a:fld>
            <a:endParaRPr lang="en-GB"/>
          </a:p>
        </p:txBody>
      </p:sp>
    </p:spTree>
    <p:extLst>
      <p:ext uri="{BB962C8B-B14F-4D97-AF65-F5344CB8AC3E}">
        <p14:creationId xmlns:p14="http://schemas.microsoft.com/office/powerpoint/2010/main" val="29711932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FA34BE-8590-41D2-BEAB-CC28FCE8AAC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BE420CE-FCCE-4B2C-AAA4-C7C41D56833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4568C14-6178-475B-BA3A-E733E337BCE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6EC09B74-E621-49D5-B6A5-F08EC8CE10E1}"/>
              </a:ext>
            </a:extLst>
          </p:cNvPr>
          <p:cNvSpPr>
            <a:spLocks noGrp="1"/>
          </p:cNvSpPr>
          <p:nvPr>
            <p:ph type="dt" sz="half" idx="10"/>
          </p:nvPr>
        </p:nvSpPr>
        <p:spPr/>
        <p:txBody>
          <a:bodyPr/>
          <a:lstStyle/>
          <a:p>
            <a:fld id="{49055F1C-A669-4282-A94A-D074D4871F9E}" type="datetimeFigureOut">
              <a:rPr lang="en-GB" smtClean="0"/>
              <a:t>28/06/2022</a:t>
            </a:fld>
            <a:endParaRPr lang="en-GB"/>
          </a:p>
        </p:txBody>
      </p:sp>
      <p:sp>
        <p:nvSpPr>
          <p:cNvPr id="6" name="Footer Placeholder 5">
            <a:extLst>
              <a:ext uri="{FF2B5EF4-FFF2-40B4-BE49-F238E27FC236}">
                <a16:creationId xmlns:a16="http://schemas.microsoft.com/office/drawing/2014/main" id="{2A836608-3E0D-4A26-92CE-886E7AC423F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9474D76-C581-4635-8283-55BE5F69DD00}"/>
              </a:ext>
            </a:extLst>
          </p:cNvPr>
          <p:cNvSpPr>
            <a:spLocks noGrp="1"/>
          </p:cNvSpPr>
          <p:nvPr>
            <p:ph type="sldNum" sz="quarter" idx="12"/>
          </p:nvPr>
        </p:nvSpPr>
        <p:spPr/>
        <p:txBody>
          <a:bodyPr/>
          <a:lstStyle/>
          <a:p>
            <a:fld id="{6406CC4A-A2AA-43F5-9695-93E5CB921B68}" type="slidenum">
              <a:rPr lang="en-GB" smtClean="0"/>
              <a:t>‹#›</a:t>
            </a:fld>
            <a:endParaRPr lang="en-GB"/>
          </a:p>
        </p:txBody>
      </p:sp>
    </p:spTree>
    <p:extLst>
      <p:ext uri="{BB962C8B-B14F-4D97-AF65-F5344CB8AC3E}">
        <p14:creationId xmlns:p14="http://schemas.microsoft.com/office/powerpoint/2010/main" val="21357232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D64E8F-866B-43D2-A638-C5A2B7C77EF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BAB48AA-0BAB-4310-A077-7C29FCC991DA}"/>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59B8659-B01C-4330-BF1A-227EE84B1909}"/>
              </a:ext>
            </a:extLst>
          </p:cNvPr>
          <p:cNvSpPr>
            <a:spLocks noGrp="1"/>
          </p:cNvSpPr>
          <p:nvPr>
            <p:ph type="dt" sz="half" idx="10"/>
          </p:nvPr>
        </p:nvSpPr>
        <p:spPr/>
        <p:txBody>
          <a:bodyPr/>
          <a:lstStyle/>
          <a:p>
            <a:fld id="{49055F1C-A669-4282-A94A-D074D4871F9E}" type="datetimeFigureOut">
              <a:rPr lang="en-GB" smtClean="0"/>
              <a:t>28/06/2022</a:t>
            </a:fld>
            <a:endParaRPr lang="en-GB"/>
          </a:p>
        </p:txBody>
      </p:sp>
      <p:sp>
        <p:nvSpPr>
          <p:cNvPr id="5" name="Footer Placeholder 4">
            <a:extLst>
              <a:ext uri="{FF2B5EF4-FFF2-40B4-BE49-F238E27FC236}">
                <a16:creationId xmlns:a16="http://schemas.microsoft.com/office/drawing/2014/main" id="{03A71B0D-0E10-43C1-A9E8-575EE693519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167E4BE-ADBD-4186-BDEF-F37BF0C24BD0}"/>
              </a:ext>
            </a:extLst>
          </p:cNvPr>
          <p:cNvSpPr>
            <a:spLocks noGrp="1"/>
          </p:cNvSpPr>
          <p:nvPr>
            <p:ph type="sldNum" sz="quarter" idx="12"/>
          </p:nvPr>
        </p:nvSpPr>
        <p:spPr/>
        <p:txBody>
          <a:bodyPr/>
          <a:lstStyle/>
          <a:p>
            <a:fld id="{6406CC4A-A2AA-43F5-9695-93E5CB921B68}" type="slidenum">
              <a:rPr lang="en-GB" smtClean="0"/>
              <a:t>‹#›</a:t>
            </a:fld>
            <a:endParaRPr lang="en-GB"/>
          </a:p>
        </p:txBody>
      </p:sp>
    </p:spTree>
    <p:extLst>
      <p:ext uri="{BB962C8B-B14F-4D97-AF65-F5344CB8AC3E}">
        <p14:creationId xmlns:p14="http://schemas.microsoft.com/office/powerpoint/2010/main" val="5038498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C31AA23-732F-4BA6-A864-0B99EDFEB63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489F05B-656D-4263-B09C-D857901CA97C}"/>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8178337-15E9-4F2A-874E-36836AF4320A}"/>
              </a:ext>
            </a:extLst>
          </p:cNvPr>
          <p:cNvSpPr>
            <a:spLocks noGrp="1"/>
          </p:cNvSpPr>
          <p:nvPr>
            <p:ph type="dt" sz="half" idx="10"/>
          </p:nvPr>
        </p:nvSpPr>
        <p:spPr/>
        <p:txBody>
          <a:bodyPr/>
          <a:lstStyle/>
          <a:p>
            <a:fld id="{49055F1C-A669-4282-A94A-D074D4871F9E}" type="datetimeFigureOut">
              <a:rPr lang="en-GB" smtClean="0"/>
              <a:t>28/06/2022</a:t>
            </a:fld>
            <a:endParaRPr lang="en-GB"/>
          </a:p>
        </p:txBody>
      </p:sp>
      <p:sp>
        <p:nvSpPr>
          <p:cNvPr id="5" name="Footer Placeholder 4">
            <a:extLst>
              <a:ext uri="{FF2B5EF4-FFF2-40B4-BE49-F238E27FC236}">
                <a16:creationId xmlns:a16="http://schemas.microsoft.com/office/drawing/2014/main" id="{31065AB7-CD49-4740-9EAC-9841C16CDE3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85EB362-E613-4A3F-A332-689ADE66AB75}"/>
              </a:ext>
            </a:extLst>
          </p:cNvPr>
          <p:cNvSpPr>
            <a:spLocks noGrp="1"/>
          </p:cNvSpPr>
          <p:nvPr>
            <p:ph type="sldNum" sz="quarter" idx="12"/>
          </p:nvPr>
        </p:nvSpPr>
        <p:spPr/>
        <p:txBody>
          <a:bodyPr/>
          <a:lstStyle/>
          <a:p>
            <a:fld id="{6406CC4A-A2AA-43F5-9695-93E5CB921B68}" type="slidenum">
              <a:rPr lang="en-GB" smtClean="0"/>
              <a:t>‹#›</a:t>
            </a:fld>
            <a:endParaRPr lang="en-GB"/>
          </a:p>
        </p:txBody>
      </p:sp>
    </p:spTree>
    <p:extLst>
      <p:ext uri="{BB962C8B-B14F-4D97-AF65-F5344CB8AC3E}">
        <p14:creationId xmlns:p14="http://schemas.microsoft.com/office/powerpoint/2010/main" val="21099795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CB7E9B1-0BA7-40C9-B8E9-E309F8C3941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84DDDCD-D2B9-4D8F-9EED-3870EDAA21E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DDE9D14-9389-46EB-B6B1-F7847416606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9055F1C-A669-4282-A94A-D074D4871F9E}" type="datetimeFigureOut">
              <a:rPr lang="en-GB" smtClean="0"/>
              <a:t>28/06/2022</a:t>
            </a:fld>
            <a:endParaRPr lang="en-GB"/>
          </a:p>
        </p:txBody>
      </p:sp>
      <p:sp>
        <p:nvSpPr>
          <p:cNvPr id="5" name="Footer Placeholder 4">
            <a:extLst>
              <a:ext uri="{FF2B5EF4-FFF2-40B4-BE49-F238E27FC236}">
                <a16:creationId xmlns:a16="http://schemas.microsoft.com/office/drawing/2014/main" id="{9B9BA4A1-2DA6-45C4-8D8F-32F7A46A99B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BABFE25-423F-4347-8F10-971E981A45E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406CC4A-A2AA-43F5-9695-93E5CB921B68}" type="slidenum">
              <a:rPr lang="en-GB" smtClean="0"/>
              <a:t>‹#›</a:t>
            </a:fld>
            <a:endParaRPr lang="en-GB"/>
          </a:p>
        </p:txBody>
      </p:sp>
    </p:spTree>
    <p:extLst>
      <p:ext uri="{BB962C8B-B14F-4D97-AF65-F5344CB8AC3E}">
        <p14:creationId xmlns:p14="http://schemas.microsoft.com/office/powerpoint/2010/main" val="6544104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10.jpeg"/><Relationship Id="rId13" Type="http://schemas.openxmlformats.org/officeDocument/2006/relationships/image" Target="../media/image15.png"/><Relationship Id="rId18" Type="http://schemas.openxmlformats.org/officeDocument/2006/relationships/image" Target="../media/image20.jpeg"/><Relationship Id="rId3" Type="http://schemas.openxmlformats.org/officeDocument/2006/relationships/image" Target="../media/image5.png"/><Relationship Id="rId7" Type="http://schemas.openxmlformats.org/officeDocument/2006/relationships/image" Target="../media/image9.png"/><Relationship Id="rId12" Type="http://schemas.openxmlformats.org/officeDocument/2006/relationships/image" Target="../media/image14.jpeg"/><Relationship Id="rId17" Type="http://schemas.openxmlformats.org/officeDocument/2006/relationships/image" Target="../media/image19.png"/><Relationship Id="rId2" Type="http://schemas.openxmlformats.org/officeDocument/2006/relationships/notesSlide" Target="../notesSlides/notesSlide1.xml"/><Relationship Id="rId16" Type="http://schemas.openxmlformats.org/officeDocument/2006/relationships/image" Target="../media/image18.jpeg"/><Relationship Id="rId20" Type="http://schemas.openxmlformats.org/officeDocument/2006/relationships/image" Target="../media/image22.jpeg"/><Relationship Id="rId1" Type="http://schemas.openxmlformats.org/officeDocument/2006/relationships/slideLayout" Target="../slideLayouts/slideLayout1.xml"/><Relationship Id="rId6" Type="http://schemas.openxmlformats.org/officeDocument/2006/relationships/image" Target="../media/image8.jpeg"/><Relationship Id="rId11" Type="http://schemas.openxmlformats.org/officeDocument/2006/relationships/image" Target="../media/image13.jpeg"/><Relationship Id="rId5" Type="http://schemas.openxmlformats.org/officeDocument/2006/relationships/image" Target="../media/image7.jpeg"/><Relationship Id="rId15" Type="http://schemas.openxmlformats.org/officeDocument/2006/relationships/image" Target="../media/image17.gif"/><Relationship Id="rId10" Type="http://schemas.openxmlformats.org/officeDocument/2006/relationships/image" Target="../media/image12.jpeg"/><Relationship Id="rId19" Type="http://schemas.openxmlformats.org/officeDocument/2006/relationships/image" Target="../media/image21.jpeg"/><Relationship Id="rId4" Type="http://schemas.openxmlformats.org/officeDocument/2006/relationships/image" Target="../media/image6.jpeg"/><Relationship Id="rId9" Type="http://schemas.openxmlformats.org/officeDocument/2006/relationships/image" Target="../media/image11.png"/><Relationship Id="rId14" Type="http://schemas.openxmlformats.org/officeDocument/2006/relationships/image" Target="../media/image16.png"/></Relationships>
</file>

<file path=ppt/slides/_rels/slide4.xml.rels><?xml version="1.0" encoding="UTF-8" standalone="yes"?>
<Relationships xmlns="http://schemas.openxmlformats.org/package/2006/relationships"><Relationship Id="rId8" Type="http://schemas.openxmlformats.org/officeDocument/2006/relationships/image" Target="../media/image26.png"/><Relationship Id="rId13" Type="http://schemas.openxmlformats.org/officeDocument/2006/relationships/image" Target="../media/image31.png"/><Relationship Id="rId3" Type="http://schemas.openxmlformats.org/officeDocument/2006/relationships/image" Target="../media/image23.jpeg"/><Relationship Id="rId7" Type="http://schemas.openxmlformats.org/officeDocument/2006/relationships/image" Target="../media/image25.jpeg"/><Relationship Id="rId12" Type="http://schemas.openxmlformats.org/officeDocument/2006/relationships/image" Target="../media/image30.png"/><Relationship Id="rId17" Type="http://schemas.openxmlformats.org/officeDocument/2006/relationships/image" Target="../media/image35.png"/><Relationship Id="rId2" Type="http://schemas.openxmlformats.org/officeDocument/2006/relationships/notesSlide" Target="../notesSlides/notesSlide2.xml"/><Relationship Id="rId16" Type="http://schemas.openxmlformats.org/officeDocument/2006/relationships/image" Target="../media/image34.jpeg"/><Relationship Id="rId1" Type="http://schemas.openxmlformats.org/officeDocument/2006/relationships/slideLayout" Target="../slideLayouts/slideLayout1.xml"/><Relationship Id="rId6" Type="http://schemas.openxmlformats.org/officeDocument/2006/relationships/image" Target="../media/image24.png"/><Relationship Id="rId11" Type="http://schemas.openxmlformats.org/officeDocument/2006/relationships/image" Target="../media/image29.jpeg"/><Relationship Id="rId5" Type="http://schemas.openxmlformats.org/officeDocument/2006/relationships/image" Target="../media/image21.jpeg"/><Relationship Id="rId15" Type="http://schemas.openxmlformats.org/officeDocument/2006/relationships/image" Target="../media/image33.jpeg"/><Relationship Id="rId10" Type="http://schemas.openxmlformats.org/officeDocument/2006/relationships/image" Target="../media/image28.png"/><Relationship Id="rId4" Type="http://schemas.openxmlformats.org/officeDocument/2006/relationships/image" Target="../media/image20.jpeg"/><Relationship Id="rId9" Type="http://schemas.openxmlformats.org/officeDocument/2006/relationships/image" Target="../media/image27.jpeg"/><Relationship Id="rId14" Type="http://schemas.openxmlformats.org/officeDocument/2006/relationships/image" Target="../media/image32.jpeg"/></Relationships>
</file>

<file path=ppt/slides/_rels/slide5.xml.rels><?xml version="1.0" encoding="UTF-8" standalone="yes"?>
<Relationships xmlns="http://schemas.openxmlformats.org/package/2006/relationships"><Relationship Id="rId8" Type="http://schemas.openxmlformats.org/officeDocument/2006/relationships/image" Target="../media/image19.png"/><Relationship Id="rId13" Type="http://schemas.openxmlformats.org/officeDocument/2006/relationships/image" Target="../media/image44.png"/><Relationship Id="rId18" Type="http://schemas.openxmlformats.org/officeDocument/2006/relationships/image" Target="../media/image48.jpeg"/><Relationship Id="rId3" Type="http://schemas.openxmlformats.org/officeDocument/2006/relationships/image" Target="../media/image36.jpeg"/><Relationship Id="rId21" Type="http://schemas.openxmlformats.org/officeDocument/2006/relationships/image" Target="../media/image49.png"/><Relationship Id="rId7" Type="http://schemas.openxmlformats.org/officeDocument/2006/relationships/image" Target="../media/image40.jpeg"/><Relationship Id="rId12" Type="http://schemas.openxmlformats.org/officeDocument/2006/relationships/image" Target="../media/image5.png"/><Relationship Id="rId17" Type="http://schemas.openxmlformats.org/officeDocument/2006/relationships/image" Target="../media/image47.png"/><Relationship Id="rId2" Type="http://schemas.openxmlformats.org/officeDocument/2006/relationships/notesSlide" Target="../notesSlides/notesSlide3.xml"/><Relationship Id="rId16" Type="http://schemas.openxmlformats.org/officeDocument/2006/relationships/image" Target="../media/image46.jpeg"/><Relationship Id="rId20" Type="http://schemas.openxmlformats.org/officeDocument/2006/relationships/image" Target="../media/image21.jpeg"/><Relationship Id="rId1" Type="http://schemas.openxmlformats.org/officeDocument/2006/relationships/slideLayout" Target="../slideLayouts/slideLayout1.xml"/><Relationship Id="rId6" Type="http://schemas.openxmlformats.org/officeDocument/2006/relationships/image" Target="../media/image39.jpeg"/><Relationship Id="rId11" Type="http://schemas.openxmlformats.org/officeDocument/2006/relationships/image" Target="../media/image43.png"/><Relationship Id="rId24" Type="http://schemas.openxmlformats.org/officeDocument/2006/relationships/image" Target="../media/image51.jpeg"/><Relationship Id="rId5" Type="http://schemas.openxmlformats.org/officeDocument/2006/relationships/image" Target="../media/image38.jpeg"/><Relationship Id="rId15" Type="http://schemas.openxmlformats.org/officeDocument/2006/relationships/image" Target="../media/image45.png"/><Relationship Id="rId23" Type="http://schemas.openxmlformats.org/officeDocument/2006/relationships/image" Target="../media/image50.png"/><Relationship Id="rId10" Type="http://schemas.openxmlformats.org/officeDocument/2006/relationships/image" Target="../media/image42.jpeg"/><Relationship Id="rId19" Type="http://schemas.openxmlformats.org/officeDocument/2006/relationships/image" Target="../media/image20.jpeg"/><Relationship Id="rId4" Type="http://schemas.openxmlformats.org/officeDocument/2006/relationships/image" Target="../media/image37.jpeg"/><Relationship Id="rId9" Type="http://schemas.openxmlformats.org/officeDocument/2006/relationships/image" Target="../media/image41.png"/><Relationship Id="rId14" Type="http://schemas.openxmlformats.org/officeDocument/2006/relationships/image" Target="../media/image10.jpeg"/><Relationship Id="rId22" Type="http://schemas.openxmlformats.org/officeDocument/2006/relationships/image" Target="../media/image9.png"/></Relationships>
</file>

<file path=ppt/slides/_rels/slide6.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19.png"/><Relationship Id="rId13" Type="http://schemas.openxmlformats.org/officeDocument/2006/relationships/image" Target="../media/image44.png"/><Relationship Id="rId18" Type="http://schemas.openxmlformats.org/officeDocument/2006/relationships/image" Target="../media/image48.jpeg"/><Relationship Id="rId3" Type="http://schemas.openxmlformats.org/officeDocument/2006/relationships/image" Target="../media/image36.jpeg"/><Relationship Id="rId21" Type="http://schemas.openxmlformats.org/officeDocument/2006/relationships/image" Target="../media/image49.png"/><Relationship Id="rId7" Type="http://schemas.openxmlformats.org/officeDocument/2006/relationships/image" Target="../media/image40.jpeg"/><Relationship Id="rId12" Type="http://schemas.openxmlformats.org/officeDocument/2006/relationships/image" Target="../media/image5.png"/><Relationship Id="rId17" Type="http://schemas.openxmlformats.org/officeDocument/2006/relationships/image" Target="../media/image47.png"/><Relationship Id="rId2" Type="http://schemas.openxmlformats.org/officeDocument/2006/relationships/notesSlide" Target="../notesSlides/notesSlide4.xml"/><Relationship Id="rId16" Type="http://schemas.openxmlformats.org/officeDocument/2006/relationships/image" Target="../media/image46.jpeg"/><Relationship Id="rId20" Type="http://schemas.openxmlformats.org/officeDocument/2006/relationships/image" Target="../media/image21.jpeg"/><Relationship Id="rId1" Type="http://schemas.openxmlformats.org/officeDocument/2006/relationships/slideLayout" Target="../slideLayouts/slideLayout1.xml"/><Relationship Id="rId6" Type="http://schemas.openxmlformats.org/officeDocument/2006/relationships/image" Target="../media/image39.jpeg"/><Relationship Id="rId11" Type="http://schemas.openxmlformats.org/officeDocument/2006/relationships/image" Target="../media/image43.png"/><Relationship Id="rId24" Type="http://schemas.openxmlformats.org/officeDocument/2006/relationships/image" Target="../media/image51.jpeg"/><Relationship Id="rId5" Type="http://schemas.openxmlformats.org/officeDocument/2006/relationships/image" Target="../media/image38.jpeg"/><Relationship Id="rId15" Type="http://schemas.openxmlformats.org/officeDocument/2006/relationships/image" Target="../media/image45.png"/><Relationship Id="rId23" Type="http://schemas.openxmlformats.org/officeDocument/2006/relationships/image" Target="../media/image50.png"/><Relationship Id="rId10" Type="http://schemas.openxmlformats.org/officeDocument/2006/relationships/image" Target="../media/image42.jpeg"/><Relationship Id="rId19" Type="http://schemas.openxmlformats.org/officeDocument/2006/relationships/image" Target="../media/image20.jpeg"/><Relationship Id="rId4" Type="http://schemas.openxmlformats.org/officeDocument/2006/relationships/image" Target="../media/image37.jpeg"/><Relationship Id="rId9" Type="http://schemas.openxmlformats.org/officeDocument/2006/relationships/image" Target="../media/image41.png"/><Relationship Id="rId14" Type="http://schemas.openxmlformats.org/officeDocument/2006/relationships/image" Target="../media/image10.jpeg"/><Relationship Id="rId22" Type="http://schemas.openxmlformats.org/officeDocument/2006/relationships/image" Target="../media/image9.png"/></Relationships>
</file>

<file path=ppt/slides/_rels/slide8.xml.rels><?xml version="1.0" encoding="UTF-8" standalone="yes"?>
<Relationships xmlns="http://schemas.openxmlformats.org/package/2006/relationships"><Relationship Id="rId8" Type="http://schemas.openxmlformats.org/officeDocument/2006/relationships/image" Target="../media/image26.png"/><Relationship Id="rId13" Type="http://schemas.openxmlformats.org/officeDocument/2006/relationships/image" Target="../media/image56.jpeg"/><Relationship Id="rId3" Type="http://schemas.openxmlformats.org/officeDocument/2006/relationships/image" Target="../media/image23.jpeg"/><Relationship Id="rId7" Type="http://schemas.openxmlformats.org/officeDocument/2006/relationships/image" Target="../media/image25.jpeg"/><Relationship Id="rId12" Type="http://schemas.openxmlformats.org/officeDocument/2006/relationships/image" Target="../media/image55.jpeg"/><Relationship Id="rId17" Type="http://schemas.openxmlformats.org/officeDocument/2006/relationships/image" Target="../media/image35.png"/><Relationship Id="rId2" Type="http://schemas.openxmlformats.org/officeDocument/2006/relationships/notesSlide" Target="../notesSlides/notesSlide5.xml"/><Relationship Id="rId16" Type="http://schemas.openxmlformats.org/officeDocument/2006/relationships/image" Target="../media/image34.jpeg"/><Relationship Id="rId1" Type="http://schemas.openxmlformats.org/officeDocument/2006/relationships/slideLayout" Target="../slideLayouts/slideLayout1.xml"/><Relationship Id="rId6" Type="http://schemas.openxmlformats.org/officeDocument/2006/relationships/image" Target="../media/image24.png"/><Relationship Id="rId11" Type="http://schemas.openxmlformats.org/officeDocument/2006/relationships/image" Target="../media/image54.jpeg"/><Relationship Id="rId5" Type="http://schemas.openxmlformats.org/officeDocument/2006/relationships/image" Target="../media/image21.jpeg"/><Relationship Id="rId15" Type="http://schemas.openxmlformats.org/officeDocument/2006/relationships/image" Target="../media/image33.jpeg"/><Relationship Id="rId10" Type="http://schemas.openxmlformats.org/officeDocument/2006/relationships/image" Target="../media/image53.jpeg"/><Relationship Id="rId4" Type="http://schemas.openxmlformats.org/officeDocument/2006/relationships/image" Target="../media/image20.jpeg"/><Relationship Id="rId9" Type="http://schemas.openxmlformats.org/officeDocument/2006/relationships/image" Target="../media/image27.jpeg"/><Relationship Id="rId14" Type="http://schemas.openxmlformats.org/officeDocument/2006/relationships/image" Target="../media/image32.jpeg"/></Relationships>
</file>

<file path=ppt/slides/_rels/slide9.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image" Target="../media/image64.png"/><Relationship Id="rId3" Type="http://schemas.openxmlformats.org/officeDocument/2006/relationships/image" Target="../media/image59.png"/><Relationship Id="rId7" Type="http://schemas.openxmlformats.org/officeDocument/2006/relationships/image" Target="../media/image63.png"/><Relationship Id="rId12" Type="http://schemas.openxmlformats.org/officeDocument/2006/relationships/image" Target="../media/image68.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62.png"/><Relationship Id="rId11" Type="http://schemas.openxmlformats.org/officeDocument/2006/relationships/image" Target="../media/image67.png"/><Relationship Id="rId5" Type="http://schemas.openxmlformats.org/officeDocument/2006/relationships/image" Target="../media/image61.png"/><Relationship Id="rId10" Type="http://schemas.openxmlformats.org/officeDocument/2006/relationships/image" Target="../media/image66.png"/><Relationship Id="rId4" Type="http://schemas.openxmlformats.org/officeDocument/2006/relationships/image" Target="../media/image60.png"/><Relationship Id="rId9" Type="http://schemas.openxmlformats.org/officeDocument/2006/relationships/image" Target="../media/image65.png"/></Relationships>
</file>

<file path=ppt/slides/_rels/slide11.xml.rels><?xml version="1.0" encoding="UTF-8" standalone="yes"?>
<Relationships xmlns="http://schemas.openxmlformats.org/package/2006/relationships"><Relationship Id="rId8" Type="http://schemas.openxmlformats.org/officeDocument/2006/relationships/image" Target="../media/image74.png"/><Relationship Id="rId13" Type="http://schemas.openxmlformats.org/officeDocument/2006/relationships/image" Target="../media/image79.png"/><Relationship Id="rId18" Type="http://schemas.openxmlformats.org/officeDocument/2006/relationships/image" Target="../media/image84.png"/><Relationship Id="rId3" Type="http://schemas.openxmlformats.org/officeDocument/2006/relationships/image" Target="../media/image69.png"/><Relationship Id="rId7" Type="http://schemas.openxmlformats.org/officeDocument/2006/relationships/image" Target="../media/image73.png"/><Relationship Id="rId12" Type="http://schemas.openxmlformats.org/officeDocument/2006/relationships/image" Target="../media/image78.png"/><Relationship Id="rId17" Type="http://schemas.openxmlformats.org/officeDocument/2006/relationships/image" Target="../media/image83.jpeg"/><Relationship Id="rId2" Type="http://schemas.openxmlformats.org/officeDocument/2006/relationships/notesSlide" Target="../notesSlides/notesSlide7.xml"/><Relationship Id="rId16" Type="http://schemas.openxmlformats.org/officeDocument/2006/relationships/image" Target="../media/image82.png"/><Relationship Id="rId1" Type="http://schemas.openxmlformats.org/officeDocument/2006/relationships/slideLayout" Target="../slideLayouts/slideLayout1.xml"/><Relationship Id="rId6" Type="http://schemas.openxmlformats.org/officeDocument/2006/relationships/image" Target="../media/image72.png"/><Relationship Id="rId11" Type="http://schemas.openxmlformats.org/officeDocument/2006/relationships/image" Target="../media/image77.png"/><Relationship Id="rId5" Type="http://schemas.openxmlformats.org/officeDocument/2006/relationships/image" Target="../media/image71.png"/><Relationship Id="rId15" Type="http://schemas.openxmlformats.org/officeDocument/2006/relationships/image" Target="../media/image81.png"/><Relationship Id="rId10" Type="http://schemas.openxmlformats.org/officeDocument/2006/relationships/image" Target="../media/image76.png"/><Relationship Id="rId4" Type="http://schemas.openxmlformats.org/officeDocument/2006/relationships/image" Target="../media/image70.png"/><Relationship Id="rId9" Type="http://schemas.openxmlformats.org/officeDocument/2006/relationships/image" Target="../media/image75.png"/><Relationship Id="rId14" Type="http://schemas.openxmlformats.org/officeDocument/2006/relationships/image" Target="../media/image80.png"/></Relationships>
</file>

<file path=ppt/slides/_rels/slide12.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image" Target="../media/image8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image" Target="../media/image88.png"/><Relationship Id="rId13" Type="http://schemas.openxmlformats.org/officeDocument/2006/relationships/image" Target="../media/image92.png"/><Relationship Id="rId3" Type="http://schemas.openxmlformats.org/officeDocument/2006/relationships/image" Target="../media/image59.png"/><Relationship Id="rId7" Type="http://schemas.openxmlformats.org/officeDocument/2006/relationships/image" Target="../media/image87.png"/><Relationship Id="rId12" Type="http://schemas.openxmlformats.org/officeDocument/2006/relationships/image" Target="../media/image65.png"/><Relationship Id="rId17" Type="http://schemas.openxmlformats.org/officeDocument/2006/relationships/image" Target="../media/image95.png"/><Relationship Id="rId2" Type="http://schemas.openxmlformats.org/officeDocument/2006/relationships/notesSlide" Target="../notesSlides/notesSlide8.xml"/><Relationship Id="rId16" Type="http://schemas.openxmlformats.org/officeDocument/2006/relationships/image" Target="../media/image81.png"/><Relationship Id="rId1" Type="http://schemas.openxmlformats.org/officeDocument/2006/relationships/slideLayout" Target="../slideLayouts/slideLayout1.xml"/><Relationship Id="rId6" Type="http://schemas.openxmlformats.org/officeDocument/2006/relationships/image" Target="../media/image64.png"/><Relationship Id="rId11" Type="http://schemas.openxmlformats.org/officeDocument/2006/relationships/image" Target="../media/image91.png"/><Relationship Id="rId5" Type="http://schemas.openxmlformats.org/officeDocument/2006/relationships/image" Target="../media/image61.png"/><Relationship Id="rId15" Type="http://schemas.openxmlformats.org/officeDocument/2006/relationships/image" Target="../media/image94.jpeg"/><Relationship Id="rId10" Type="http://schemas.openxmlformats.org/officeDocument/2006/relationships/image" Target="../media/image90.png"/><Relationship Id="rId4" Type="http://schemas.openxmlformats.org/officeDocument/2006/relationships/image" Target="../media/image60.png"/><Relationship Id="rId9" Type="http://schemas.openxmlformats.org/officeDocument/2006/relationships/image" Target="../media/image89.png"/><Relationship Id="rId14" Type="http://schemas.openxmlformats.org/officeDocument/2006/relationships/image" Target="../media/image93.png"/></Relationships>
</file>

<file path=ppt/slides/_rels/slide14.xml.rels><?xml version="1.0" encoding="UTF-8" standalone="yes"?>
<Relationships xmlns="http://schemas.openxmlformats.org/package/2006/relationships"><Relationship Id="rId8" Type="http://schemas.openxmlformats.org/officeDocument/2006/relationships/image" Target="../media/image99.png"/><Relationship Id="rId13" Type="http://schemas.openxmlformats.org/officeDocument/2006/relationships/image" Target="../media/image64.png"/><Relationship Id="rId3" Type="http://schemas.openxmlformats.org/officeDocument/2006/relationships/image" Target="../media/image36.jpeg"/><Relationship Id="rId7" Type="http://schemas.openxmlformats.org/officeDocument/2006/relationships/image" Target="../media/image98.png"/><Relationship Id="rId12" Type="http://schemas.openxmlformats.org/officeDocument/2006/relationships/image" Target="../media/image102.png"/><Relationship Id="rId2" Type="http://schemas.openxmlformats.org/officeDocument/2006/relationships/notesSlide" Target="../notesSlides/notesSlide9.xml"/><Relationship Id="rId16" Type="http://schemas.openxmlformats.org/officeDocument/2006/relationships/image" Target="../media/image103.png"/><Relationship Id="rId1" Type="http://schemas.openxmlformats.org/officeDocument/2006/relationships/slideLayout" Target="../slideLayouts/slideLayout1.xml"/><Relationship Id="rId6" Type="http://schemas.openxmlformats.org/officeDocument/2006/relationships/image" Target="../media/image90.png"/><Relationship Id="rId11" Type="http://schemas.openxmlformats.org/officeDocument/2006/relationships/image" Target="../media/image41.png"/><Relationship Id="rId5" Type="http://schemas.openxmlformats.org/officeDocument/2006/relationships/image" Target="../media/image97.png"/><Relationship Id="rId15" Type="http://schemas.openxmlformats.org/officeDocument/2006/relationships/image" Target="../media/image88.png"/><Relationship Id="rId10" Type="http://schemas.openxmlformats.org/officeDocument/2006/relationships/image" Target="../media/image101.jpeg"/><Relationship Id="rId4" Type="http://schemas.openxmlformats.org/officeDocument/2006/relationships/image" Target="../media/image96.jpeg"/><Relationship Id="rId9" Type="http://schemas.openxmlformats.org/officeDocument/2006/relationships/image" Target="../media/image100.jpeg"/><Relationship Id="rId14" Type="http://schemas.openxmlformats.org/officeDocument/2006/relationships/image" Target="../media/image87.png"/></Relationships>
</file>

<file path=ppt/slides/_rels/slide15.xml.rels><?xml version="1.0" encoding="UTF-8" standalone="yes"?>
<Relationships xmlns="http://schemas.openxmlformats.org/package/2006/relationships"><Relationship Id="rId8" Type="http://schemas.openxmlformats.org/officeDocument/2006/relationships/image" Target="../media/image88.png"/><Relationship Id="rId13" Type="http://schemas.openxmlformats.org/officeDocument/2006/relationships/image" Target="../media/image92.png"/><Relationship Id="rId3" Type="http://schemas.openxmlformats.org/officeDocument/2006/relationships/image" Target="../media/image59.png"/><Relationship Id="rId7" Type="http://schemas.openxmlformats.org/officeDocument/2006/relationships/image" Target="../media/image87.png"/><Relationship Id="rId12" Type="http://schemas.openxmlformats.org/officeDocument/2006/relationships/image" Target="../media/image65.png"/><Relationship Id="rId17" Type="http://schemas.openxmlformats.org/officeDocument/2006/relationships/image" Target="../media/image95.png"/><Relationship Id="rId2" Type="http://schemas.openxmlformats.org/officeDocument/2006/relationships/notesSlide" Target="../notesSlides/notesSlide10.xml"/><Relationship Id="rId16" Type="http://schemas.openxmlformats.org/officeDocument/2006/relationships/image" Target="../media/image81.png"/><Relationship Id="rId1" Type="http://schemas.openxmlformats.org/officeDocument/2006/relationships/slideLayout" Target="../slideLayouts/slideLayout1.xml"/><Relationship Id="rId6" Type="http://schemas.openxmlformats.org/officeDocument/2006/relationships/image" Target="../media/image64.png"/><Relationship Id="rId11" Type="http://schemas.openxmlformats.org/officeDocument/2006/relationships/image" Target="../media/image91.png"/><Relationship Id="rId5" Type="http://schemas.openxmlformats.org/officeDocument/2006/relationships/image" Target="../media/image61.png"/><Relationship Id="rId15" Type="http://schemas.openxmlformats.org/officeDocument/2006/relationships/image" Target="../media/image94.jpeg"/><Relationship Id="rId10" Type="http://schemas.openxmlformats.org/officeDocument/2006/relationships/image" Target="../media/image90.png"/><Relationship Id="rId4" Type="http://schemas.openxmlformats.org/officeDocument/2006/relationships/image" Target="../media/image60.png"/><Relationship Id="rId9" Type="http://schemas.openxmlformats.org/officeDocument/2006/relationships/image" Target="../media/image89.png"/><Relationship Id="rId14" Type="http://schemas.openxmlformats.org/officeDocument/2006/relationships/image" Target="../media/image93.png"/></Relationships>
</file>

<file path=ppt/slides/_rels/slide16.xml.rels><?xml version="1.0" encoding="UTF-8" standalone="yes"?>
<Relationships xmlns="http://schemas.openxmlformats.org/package/2006/relationships"><Relationship Id="rId3" Type="http://schemas.openxmlformats.org/officeDocument/2006/relationships/image" Target="../media/image105.jpeg"/><Relationship Id="rId2" Type="http://schemas.openxmlformats.org/officeDocument/2006/relationships/image" Target="../media/image104.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8" Type="http://schemas.openxmlformats.org/officeDocument/2006/relationships/image" Target="../media/image111.png"/><Relationship Id="rId13" Type="http://schemas.openxmlformats.org/officeDocument/2006/relationships/image" Target="../media/image115.png"/><Relationship Id="rId18" Type="http://schemas.openxmlformats.org/officeDocument/2006/relationships/image" Target="../media/image120.jpeg"/><Relationship Id="rId26" Type="http://schemas.microsoft.com/office/2007/relationships/diagramDrawing" Target="../diagrams/drawing1.xml"/><Relationship Id="rId3" Type="http://schemas.openxmlformats.org/officeDocument/2006/relationships/image" Target="../media/image106.png"/><Relationship Id="rId21" Type="http://schemas.openxmlformats.org/officeDocument/2006/relationships/image" Target="../media/image123.jpeg"/><Relationship Id="rId7" Type="http://schemas.openxmlformats.org/officeDocument/2006/relationships/image" Target="../media/image110.png"/><Relationship Id="rId12" Type="http://schemas.openxmlformats.org/officeDocument/2006/relationships/image" Target="../media/image81.png"/><Relationship Id="rId17" Type="http://schemas.openxmlformats.org/officeDocument/2006/relationships/image" Target="../media/image119.jpeg"/><Relationship Id="rId25" Type="http://schemas.openxmlformats.org/officeDocument/2006/relationships/diagramColors" Target="../diagrams/colors1.xml"/><Relationship Id="rId2" Type="http://schemas.openxmlformats.org/officeDocument/2006/relationships/notesSlide" Target="../notesSlides/notesSlide11.xml"/><Relationship Id="rId16" Type="http://schemas.openxmlformats.org/officeDocument/2006/relationships/image" Target="../media/image118.jpeg"/><Relationship Id="rId20" Type="http://schemas.openxmlformats.org/officeDocument/2006/relationships/image" Target="../media/image122.png"/><Relationship Id="rId29" Type="http://schemas.openxmlformats.org/officeDocument/2006/relationships/image" Target="../media/image126.png"/><Relationship Id="rId1" Type="http://schemas.openxmlformats.org/officeDocument/2006/relationships/slideLayout" Target="../slideLayouts/slideLayout1.xml"/><Relationship Id="rId6" Type="http://schemas.openxmlformats.org/officeDocument/2006/relationships/image" Target="../media/image109.png"/><Relationship Id="rId11" Type="http://schemas.openxmlformats.org/officeDocument/2006/relationships/image" Target="../media/image114.png"/><Relationship Id="rId24" Type="http://schemas.openxmlformats.org/officeDocument/2006/relationships/diagramQuickStyle" Target="../diagrams/quickStyle1.xml"/><Relationship Id="rId5" Type="http://schemas.openxmlformats.org/officeDocument/2006/relationships/image" Target="../media/image108.png"/><Relationship Id="rId15" Type="http://schemas.openxmlformats.org/officeDocument/2006/relationships/image" Target="../media/image117.png"/><Relationship Id="rId23" Type="http://schemas.openxmlformats.org/officeDocument/2006/relationships/diagramLayout" Target="../diagrams/layout1.xml"/><Relationship Id="rId28" Type="http://schemas.openxmlformats.org/officeDocument/2006/relationships/image" Target="../media/image125.gif"/><Relationship Id="rId10" Type="http://schemas.openxmlformats.org/officeDocument/2006/relationships/image" Target="../media/image113.png"/><Relationship Id="rId19" Type="http://schemas.openxmlformats.org/officeDocument/2006/relationships/image" Target="../media/image121.jpeg"/><Relationship Id="rId4" Type="http://schemas.openxmlformats.org/officeDocument/2006/relationships/image" Target="../media/image107.png"/><Relationship Id="rId9" Type="http://schemas.openxmlformats.org/officeDocument/2006/relationships/image" Target="../media/image112.png"/><Relationship Id="rId14" Type="http://schemas.openxmlformats.org/officeDocument/2006/relationships/image" Target="../media/image116.png"/><Relationship Id="rId22" Type="http://schemas.openxmlformats.org/officeDocument/2006/relationships/diagramData" Target="../diagrams/data1.xml"/><Relationship Id="rId27" Type="http://schemas.openxmlformats.org/officeDocument/2006/relationships/image" Target="../media/image124.png"/><Relationship Id="rId30" Type="http://schemas.openxmlformats.org/officeDocument/2006/relationships/image" Target="../media/image127.jpeg"/></Relationships>
</file>

<file path=ppt/slides/_rels/slide18.xml.rels><?xml version="1.0" encoding="UTF-8" standalone="yes"?>
<Relationships xmlns="http://schemas.openxmlformats.org/package/2006/relationships"><Relationship Id="rId2" Type="http://schemas.openxmlformats.org/officeDocument/2006/relationships/image" Target="../media/image12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30.png"/><Relationship Id="rId2" Type="http://schemas.openxmlformats.org/officeDocument/2006/relationships/image" Target="../media/image129.png"/><Relationship Id="rId1" Type="http://schemas.openxmlformats.org/officeDocument/2006/relationships/slideLayout" Target="../slideLayouts/slideLayout2.xml"/><Relationship Id="rId4" Type="http://schemas.openxmlformats.org/officeDocument/2006/relationships/image" Target="../media/image131.png"/></Relationships>
</file>

<file path=ppt/slides/_rels/slide20.xml.rels><?xml version="1.0" encoding="UTF-8" standalone="yes"?>
<Relationships xmlns="http://schemas.openxmlformats.org/package/2006/relationships"><Relationship Id="rId3" Type="http://schemas.openxmlformats.org/officeDocument/2006/relationships/image" Target="../media/image133.png"/><Relationship Id="rId2" Type="http://schemas.openxmlformats.org/officeDocument/2006/relationships/image" Target="../media/image132.png"/><Relationship Id="rId1" Type="http://schemas.openxmlformats.org/officeDocument/2006/relationships/slideLayout" Target="../slideLayouts/slideLayout2.xml"/><Relationship Id="rId4" Type="http://schemas.openxmlformats.org/officeDocument/2006/relationships/image" Target="../media/image134.png"/></Relationships>
</file>

<file path=ppt/slides/_rels/slide21.xml.rels><?xml version="1.0" encoding="UTF-8" standalone="yes"?>
<Relationships xmlns="http://schemas.openxmlformats.org/package/2006/relationships"><Relationship Id="rId2" Type="http://schemas.openxmlformats.org/officeDocument/2006/relationships/image" Target="../media/image13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37.png"/><Relationship Id="rId2" Type="http://schemas.openxmlformats.org/officeDocument/2006/relationships/image" Target="../media/image13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39.png"/><Relationship Id="rId2" Type="http://schemas.openxmlformats.org/officeDocument/2006/relationships/image" Target="../media/image13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8" Type="http://schemas.openxmlformats.org/officeDocument/2006/relationships/hyperlink" Target="https://www.youtube.com/watch?v=iqehK_WpaLo" TargetMode="External"/><Relationship Id="rId3" Type="http://schemas.openxmlformats.org/officeDocument/2006/relationships/image" Target="../media/image141.png"/><Relationship Id="rId7" Type="http://schemas.openxmlformats.org/officeDocument/2006/relationships/hyperlink" Target="https://www.youtube.com/watch?v=my14ZuzjH5I" TargetMode="External"/><Relationship Id="rId2" Type="http://schemas.openxmlformats.org/officeDocument/2006/relationships/image" Target="../media/image140.png"/><Relationship Id="rId1" Type="http://schemas.openxmlformats.org/officeDocument/2006/relationships/slideLayout" Target="../slideLayouts/slideLayout2.xml"/><Relationship Id="rId6" Type="http://schemas.openxmlformats.org/officeDocument/2006/relationships/hyperlink" Target="https://www.youtube.com/watch?v=-SVek1hYgGU" TargetMode="External"/><Relationship Id="rId5" Type="http://schemas.openxmlformats.org/officeDocument/2006/relationships/hyperlink" Target="https://www.youtube.com/watch?v=A-go7wPRb2A" TargetMode="External"/><Relationship Id="rId4" Type="http://schemas.openxmlformats.org/officeDocument/2006/relationships/hyperlink" Target="https://www.youtube.com/watch?v=T4KM-nNFnHI"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745836" y="2129270"/>
            <a:ext cx="10515600" cy="1325563"/>
          </a:xfrm>
        </p:spPr>
        <p:txBody>
          <a:bodyPr>
            <a:normAutofit fontScale="90000"/>
          </a:bodyPr>
          <a:lstStyle/>
          <a:p>
            <a:pPr algn="ctr"/>
            <a:r>
              <a:rPr lang="en-GB" sz="8000" b="1" u="sng" dirty="0"/>
              <a:t>GCSE </a:t>
            </a:r>
            <a:r>
              <a:rPr lang="en-GB" sz="8000" b="1" u="sng" dirty="0" smtClean="0"/>
              <a:t>Medicine knowledge organiser. </a:t>
            </a:r>
            <a:r>
              <a:rPr lang="en-GB" dirty="0"/>
              <a:t/>
            </a:r>
            <a:br>
              <a:rPr lang="en-GB" dirty="0"/>
            </a:br>
            <a:endParaRPr lang="en-GB" dirty="0"/>
          </a:p>
        </p:txBody>
      </p:sp>
      <p:sp>
        <p:nvSpPr>
          <p:cNvPr id="3" name="Content Placeholder 2"/>
          <p:cNvSpPr>
            <a:spLocks noGrp="1"/>
          </p:cNvSpPr>
          <p:nvPr>
            <p:ph idx="1"/>
          </p:nvPr>
        </p:nvSpPr>
        <p:spPr>
          <a:xfrm>
            <a:off x="523240" y="4078777"/>
            <a:ext cx="5461000" cy="2301703"/>
          </a:xfrm>
          <a:solidFill>
            <a:schemeClr val="bg1"/>
          </a:solidFill>
        </p:spPr>
        <p:txBody>
          <a:bodyPr/>
          <a:lstStyle/>
          <a:p>
            <a:pPr marL="0" indent="0">
              <a:buNone/>
            </a:pPr>
            <a:r>
              <a:rPr lang="en-GB" dirty="0" smtClean="0"/>
              <a:t>Name:</a:t>
            </a:r>
          </a:p>
          <a:p>
            <a:pPr marL="0" indent="0">
              <a:buNone/>
            </a:pPr>
            <a:endParaRPr lang="en-GB" dirty="0"/>
          </a:p>
          <a:p>
            <a:pPr marL="0" indent="0">
              <a:buNone/>
            </a:pPr>
            <a:r>
              <a:rPr lang="en-GB" dirty="0" smtClean="0"/>
              <a:t>Class:</a:t>
            </a:r>
          </a:p>
        </p:txBody>
      </p:sp>
      <p:pic>
        <p:nvPicPr>
          <p:cNvPr id="4" name="Picture 3" descr="TDS Logo Blue - Strapline"/>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713220" y="66431"/>
            <a:ext cx="3583305" cy="1319530"/>
          </a:xfrm>
          <a:prstGeom prst="rect">
            <a:avLst/>
          </a:prstGeom>
          <a:noFill/>
          <a:ln>
            <a:noFill/>
          </a:ln>
          <a:effectLst/>
        </p:spPr>
      </p:pic>
      <p:pic>
        <p:nvPicPr>
          <p:cNvPr id="8" name="Picture 7"/>
          <p:cNvPicPr>
            <a:picLocks noChangeAspect="1"/>
          </p:cNvPicPr>
          <p:nvPr/>
        </p:nvPicPr>
        <p:blipFill>
          <a:blip r:embed="rId3"/>
          <a:stretch>
            <a:fillRect/>
          </a:stretch>
        </p:blipFill>
        <p:spPr>
          <a:xfrm>
            <a:off x="6628394" y="3639126"/>
            <a:ext cx="5141711" cy="2909456"/>
          </a:xfrm>
          <a:prstGeom prst="rect">
            <a:avLst/>
          </a:prstGeom>
        </p:spPr>
      </p:pic>
    </p:spTree>
    <p:extLst>
      <p:ext uri="{BB962C8B-B14F-4D97-AF65-F5344CB8AC3E}">
        <p14:creationId xmlns:p14="http://schemas.microsoft.com/office/powerpoint/2010/main" val="35059998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6599582" y="1579373"/>
            <a:ext cx="5348257" cy="4832092"/>
          </a:xfrm>
          <a:prstGeom prst="rect">
            <a:avLst/>
          </a:prstGeom>
          <a:noFill/>
          <a:ln>
            <a:solidFill>
              <a:schemeClr val="tx1"/>
            </a:solidFill>
          </a:ln>
        </p:spPr>
        <p:txBody>
          <a:bodyPr wrap="square" rtlCol="0">
            <a:spAutoFit/>
          </a:bodyPr>
          <a:lstStyle/>
          <a:p>
            <a:pPr algn="just"/>
            <a:r>
              <a:rPr lang="en-GB" sz="1400" dirty="0" smtClean="0">
                <a:latin typeface="+mj-lt"/>
              </a:rPr>
              <a:t>Medieval England was not an easy place to live in. Most of England’s population worked in the fields, growing and harvesting crops for wealthy landowners. Poor nutrition, particularly at times of famine when food was scarce, and hard physical labour, meant that sickness and disease were never far away. Some people lived in towns and cities, but this was not much better than the country: the crowded streets and lack of drains meant diseases spread easily. Homes were heated by open fires, and being exposed to smoke every day meant lung diseases were common. Nearly half of the population died before reaching adulthood.</a:t>
            </a:r>
          </a:p>
          <a:p>
            <a:pPr algn="just"/>
            <a:endParaRPr lang="en-GB" sz="1400" dirty="0" smtClean="0">
              <a:latin typeface="+mj-lt"/>
            </a:endParaRPr>
          </a:p>
          <a:p>
            <a:pPr algn="just"/>
            <a:r>
              <a:rPr lang="en-GB" sz="1400" dirty="0" smtClean="0">
                <a:latin typeface="+mj-lt"/>
              </a:rPr>
              <a:t>There was not much scientific knowledge in medieval England. People were not looking to science to cure diseases and ailments at all. Instead, the Catholic Church used ancient texts, written by leading doctors and physicians such as Hippocrates and Galen, to explain why people caught diseases – or they said it was God’s will when somebody became ill. People believed God could send diseases – or they said it was God’s will when somebody became ill. People believed God could send disease as a punishment for sinful behaviour.</a:t>
            </a:r>
          </a:p>
          <a:p>
            <a:pPr algn="just"/>
            <a:endParaRPr lang="en-GB" sz="1400" dirty="0" smtClean="0">
              <a:latin typeface="+mj-lt"/>
            </a:endParaRPr>
          </a:p>
          <a:p>
            <a:pPr algn="just"/>
            <a:r>
              <a:rPr lang="en-GB" sz="1400" dirty="0" smtClean="0">
                <a:latin typeface="+mj-lt"/>
              </a:rPr>
              <a:t>Most of the time, this explanation was enough. Only in times of terrible diseases, such as during the Black Death in 1348, did people start to question the authority of the Catholic Church on matters of medicine. </a:t>
            </a:r>
            <a:endParaRPr lang="en-GB" sz="1400" dirty="0">
              <a:latin typeface="+mj-lt"/>
            </a:endParaRPr>
          </a:p>
        </p:txBody>
      </p:sp>
      <p:sp>
        <p:nvSpPr>
          <p:cNvPr id="11" name="Google Shape;163;p14">
            <a:extLst>
              <a:ext uri="{FF2B5EF4-FFF2-40B4-BE49-F238E27FC236}">
                <a16:creationId xmlns:a16="http://schemas.microsoft.com/office/drawing/2014/main" id="{D79841D8-7547-4A3B-8779-46175259FBE5}"/>
              </a:ext>
            </a:extLst>
          </p:cNvPr>
          <p:cNvSpPr txBox="1"/>
          <p:nvPr/>
        </p:nvSpPr>
        <p:spPr>
          <a:xfrm>
            <a:off x="1477818" y="162063"/>
            <a:ext cx="8940799" cy="1061900"/>
          </a:xfrm>
          <a:prstGeom prst="rect">
            <a:avLst/>
          </a:prstGeom>
          <a:solidFill>
            <a:schemeClr val="accent6"/>
          </a:solidFill>
          <a:ln>
            <a:noFill/>
          </a:ln>
        </p:spPr>
        <p:txBody>
          <a:bodyPr spcFirstLastPara="1" wrap="square" lIns="91425" tIns="45700" rIns="91425" bIns="45700" anchor="t" anchorCtr="0">
            <a:noAutofit/>
          </a:bodyPr>
          <a:lstStyle/>
          <a:p>
            <a:pPr algn="ctr"/>
            <a:r>
              <a:rPr lang="en-GB" sz="3200" b="1" u="sng" dirty="0" smtClean="0">
                <a:solidFill>
                  <a:schemeClr val="lt1"/>
                </a:solidFill>
                <a:latin typeface="Calibri"/>
                <a:ea typeface="Calibri"/>
                <a:cs typeface="Calibri"/>
                <a:sym typeface="Calibri"/>
              </a:rPr>
              <a:t>Big </a:t>
            </a:r>
            <a:r>
              <a:rPr lang="en-GB" sz="3200" b="1" u="sng" dirty="0" smtClean="0">
                <a:solidFill>
                  <a:schemeClr val="lt1"/>
                </a:solidFill>
                <a:latin typeface="Calibri"/>
                <a:ea typeface="Calibri"/>
                <a:cs typeface="Calibri"/>
                <a:sym typeface="Calibri"/>
              </a:rPr>
              <a:t>Questions</a:t>
            </a:r>
            <a:r>
              <a:rPr lang="en-GB" sz="3200" b="1" u="sng" dirty="0" smtClean="0">
                <a:solidFill>
                  <a:schemeClr val="lt1"/>
                </a:solidFill>
                <a:latin typeface="Calibri"/>
                <a:ea typeface="Calibri"/>
                <a:cs typeface="Calibri"/>
                <a:sym typeface="Calibri"/>
              </a:rPr>
              <a:t>: </a:t>
            </a:r>
            <a:r>
              <a:rPr lang="en-GB" sz="3200" b="1" u="sng" dirty="0" smtClean="0">
                <a:solidFill>
                  <a:schemeClr val="lt1"/>
                </a:solidFill>
                <a:latin typeface="Calibri"/>
                <a:ea typeface="Calibri"/>
                <a:cs typeface="Calibri"/>
                <a:sym typeface="Calibri"/>
              </a:rPr>
              <a:t>Key </a:t>
            </a:r>
            <a:r>
              <a:rPr lang="en-GB" sz="3200" b="1" u="sng" dirty="0">
                <a:solidFill>
                  <a:schemeClr val="lt1"/>
                </a:solidFill>
                <a:latin typeface="Calibri"/>
                <a:ea typeface="Calibri"/>
                <a:cs typeface="Calibri"/>
                <a:sym typeface="Calibri"/>
              </a:rPr>
              <a:t>T</a:t>
            </a:r>
            <a:r>
              <a:rPr lang="en-GB" sz="3200" b="1" u="sng" dirty="0" smtClean="0">
                <a:solidFill>
                  <a:schemeClr val="lt1"/>
                </a:solidFill>
                <a:latin typeface="Calibri"/>
                <a:ea typeface="Calibri"/>
                <a:cs typeface="Calibri"/>
                <a:sym typeface="Calibri"/>
              </a:rPr>
              <a:t>opic </a:t>
            </a:r>
            <a:r>
              <a:rPr lang="en-GB" sz="3200" b="1" u="sng" dirty="0" smtClean="0">
                <a:solidFill>
                  <a:schemeClr val="lt1"/>
                </a:solidFill>
                <a:latin typeface="Calibri"/>
                <a:ea typeface="Calibri"/>
                <a:cs typeface="Calibri"/>
                <a:sym typeface="Calibri"/>
              </a:rPr>
              <a:t>1 </a:t>
            </a:r>
          </a:p>
          <a:p>
            <a:pPr algn="ctr"/>
            <a:r>
              <a:rPr lang="en-GB" sz="3200" b="1" u="sng" dirty="0" smtClean="0">
                <a:solidFill>
                  <a:schemeClr val="lt1"/>
                </a:solidFill>
                <a:latin typeface="Calibri"/>
                <a:ea typeface="Calibri"/>
                <a:cs typeface="Calibri"/>
                <a:sym typeface="Calibri"/>
              </a:rPr>
              <a:t>c1250-c1500 - </a:t>
            </a:r>
            <a:r>
              <a:rPr lang="en-GB" sz="3200" b="1" u="sng" dirty="0" smtClean="0">
                <a:solidFill>
                  <a:schemeClr val="lt1"/>
                </a:solidFill>
                <a:latin typeface="Calibri"/>
                <a:ea typeface="Calibri"/>
                <a:cs typeface="Calibri"/>
                <a:sym typeface="Calibri"/>
              </a:rPr>
              <a:t>Medicine in </a:t>
            </a:r>
            <a:r>
              <a:rPr lang="en-GB" sz="3200" b="1" u="sng" dirty="0" smtClean="0">
                <a:solidFill>
                  <a:schemeClr val="lt1"/>
                </a:solidFill>
                <a:latin typeface="Calibri"/>
                <a:ea typeface="Calibri"/>
                <a:cs typeface="Calibri"/>
                <a:sym typeface="Calibri"/>
              </a:rPr>
              <a:t>Medieval </a:t>
            </a:r>
            <a:r>
              <a:rPr lang="en-GB" sz="3200" b="1" u="sng" dirty="0" smtClean="0">
                <a:solidFill>
                  <a:schemeClr val="lt1"/>
                </a:solidFill>
                <a:latin typeface="Calibri"/>
                <a:ea typeface="Calibri"/>
                <a:cs typeface="Calibri"/>
                <a:sym typeface="Calibri"/>
              </a:rPr>
              <a:t>England.</a:t>
            </a:r>
            <a:endParaRPr sz="3200" b="1" dirty="0">
              <a:solidFill>
                <a:schemeClr val="lt1"/>
              </a:solidFill>
              <a:latin typeface="Calibri"/>
              <a:ea typeface="Calibri"/>
              <a:cs typeface="Calibri"/>
              <a:sym typeface="Calibri"/>
            </a:endParaRPr>
          </a:p>
        </p:txBody>
      </p:sp>
      <p:sp>
        <p:nvSpPr>
          <p:cNvPr id="10" name="Rectangle 5"/>
          <p:cNvSpPr>
            <a:spLocks noChangeArrowheads="1"/>
          </p:cNvSpPr>
          <p:nvPr/>
        </p:nvSpPr>
        <p:spPr bwMode="auto">
          <a:xfrm>
            <a:off x="337930" y="1681732"/>
            <a:ext cx="5218044" cy="2462213"/>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1"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BQ1: </a:t>
            </a:r>
            <a:r>
              <a:rPr kumimoji="0" lang="en-GB" altLang="en-US" sz="1400" b="0"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How did people in the Middle Ages explain the causes of disease and illness?</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dirty="0" smtClean="0">
              <a:ln>
                <a:noFill/>
              </a:ln>
              <a:solidFill>
                <a:schemeClr val="tx1"/>
              </a:solidFill>
              <a:effectLst/>
              <a:latin typeface="+mj-l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1"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BQ2: </a:t>
            </a:r>
            <a:r>
              <a:rPr kumimoji="0" lang="en-GB" altLang="en-US" sz="1400" b="0"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Why was there so little change in the causes of disease and illness 1250-1500?</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dirty="0" smtClean="0">
              <a:ln>
                <a:noFill/>
              </a:ln>
              <a:solidFill>
                <a:schemeClr val="tx1"/>
              </a:solidFill>
              <a:effectLst/>
              <a:latin typeface="+mj-l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1"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BQ3: </a:t>
            </a:r>
            <a:r>
              <a:rPr kumimoji="0" lang="en-GB" altLang="en-US" sz="1400" b="0"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How did people in the Middle Ages treat disease and illness?</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dirty="0" smtClean="0">
              <a:ln>
                <a:noFill/>
              </a:ln>
              <a:solidFill>
                <a:schemeClr val="tx1"/>
              </a:solidFill>
              <a:effectLst/>
              <a:latin typeface="+mj-l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1"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BQ4</a:t>
            </a:r>
            <a:r>
              <a:rPr kumimoji="0" lang="en-GB" altLang="en-US" sz="1400" b="0"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 How did people in the Middle Ages prevent disease and illness?</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dirty="0" smtClean="0">
              <a:ln>
                <a:noFill/>
              </a:ln>
              <a:solidFill>
                <a:schemeClr val="tx1"/>
              </a:solidFill>
              <a:effectLst/>
              <a:latin typeface="+mj-l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1"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BQ5: </a:t>
            </a:r>
            <a:r>
              <a:rPr kumimoji="0" lang="en-GB" altLang="en-US" sz="1400" b="0"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How was the Black Death dealt with?</a:t>
            </a:r>
            <a:endParaRPr kumimoji="0" lang="en-GB" altLang="en-US" sz="1400" b="0" i="0" u="none" strike="noStrike" cap="none" normalizeH="0" baseline="0" dirty="0" smtClean="0">
              <a:ln>
                <a:noFill/>
              </a:ln>
              <a:solidFill>
                <a:schemeClr val="tx1"/>
              </a:solidFill>
              <a:effectLst/>
              <a:latin typeface="+mj-lt"/>
            </a:endParaRPr>
          </a:p>
        </p:txBody>
      </p:sp>
      <p:pic>
        <p:nvPicPr>
          <p:cNvPr id="2055" name="Picture 7" descr="What kind of medicines did people use in the Middle Ag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7930" y="4601714"/>
            <a:ext cx="2524125" cy="1809751"/>
          </a:xfrm>
          <a:prstGeom prst="rect">
            <a:avLst/>
          </a:prstGeom>
          <a:noFill/>
          <a:extLst>
            <a:ext uri="{909E8E84-426E-40DD-AFC4-6F175D3DCCD1}">
              <a14:hiddenFill xmlns:a14="http://schemas.microsoft.com/office/drawing/2010/main">
                <a:solidFill>
                  <a:srgbClr val="FFFFFF"/>
                </a:solidFill>
              </a14:hiddenFill>
            </a:ext>
          </a:extLst>
        </p:spPr>
      </p:pic>
      <p:pic>
        <p:nvPicPr>
          <p:cNvPr id="2057" name="Picture 9" descr="The Black Death and its Aftermath | Origin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14567" y="4601714"/>
            <a:ext cx="2533650" cy="18097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80940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61"/>
        <p:cNvGrpSpPr/>
        <p:nvPr/>
      </p:nvGrpSpPr>
      <p:grpSpPr>
        <a:xfrm>
          <a:off x="0" y="0"/>
          <a:ext cx="0" cy="0"/>
          <a:chOff x="0" y="0"/>
          <a:chExt cx="0" cy="0"/>
        </a:xfrm>
      </p:grpSpPr>
      <p:grpSp>
        <p:nvGrpSpPr>
          <p:cNvPr id="3" name="Group 2">
            <a:extLst>
              <a:ext uri="{FF2B5EF4-FFF2-40B4-BE49-F238E27FC236}">
                <a16:creationId xmlns:a16="http://schemas.microsoft.com/office/drawing/2014/main" id="{92FBC7AD-B5C5-4CDE-A40B-252E8E6A617F}"/>
              </a:ext>
            </a:extLst>
          </p:cNvPr>
          <p:cNvGrpSpPr/>
          <p:nvPr/>
        </p:nvGrpSpPr>
        <p:grpSpPr>
          <a:xfrm>
            <a:off x="130339" y="116632"/>
            <a:ext cx="11854515" cy="6629516"/>
            <a:chOff x="130339" y="116632"/>
            <a:chExt cx="11854515" cy="6629516"/>
          </a:xfrm>
        </p:grpSpPr>
        <p:sp>
          <p:nvSpPr>
            <p:cNvPr id="162" name="Google Shape;162;p14"/>
            <p:cNvSpPr/>
            <p:nvPr/>
          </p:nvSpPr>
          <p:spPr>
            <a:xfrm>
              <a:off x="130339" y="116632"/>
              <a:ext cx="11854515" cy="6624736"/>
            </a:xfrm>
            <a:prstGeom prst="rect">
              <a:avLst/>
            </a:prstGeom>
            <a:noFill/>
            <a:ln w="25400" cap="flat" cmpd="sng">
              <a:solidFill>
                <a:srgbClr val="395E89"/>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sp>
          <p:nvSpPr>
            <p:cNvPr id="163" name="Google Shape;163;p14"/>
            <p:cNvSpPr txBox="1"/>
            <p:nvPr/>
          </p:nvSpPr>
          <p:spPr>
            <a:xfrm>
              <a:off x="1450345" y="179476"/>
              <a:ext cx="5864855" cy="314378"/>
            </a:xfrm>
            <a:prstGeom prst="rect">
              <a:avLst/>
            </a:prstGeom>
            <a:solidFill>
              <a:schemeClr val="accent6"/>
            </a:solidFill>
            <a:ln>
              <a:noFill/>
            </a:ln>
          </p:spPr>
          <p:txBody>
            <a:bodyPr spcFirstLastPara="1" wrap="square" lIns="91425" tIns="45700" rIns="91425" bIns="45700" anchor="t" anchorCtr="0">
              <a:noAutofit/>
            </a:bodyPr>
            <a:lstStyle/>
            <a:p>
              <a:r>
                <a:rPr lang="en-GB" sz="1600" b="1" dirty="0">
                  <a:solidFill>
                    <a:schemeClr val="lt1"/>
                  </a:solidFill>
                  <a:latin typeface="Calibri"/>
                  <a:ea typeface="Calibri"/>
                  <a:cs typeface="Calibri"/>
                  <a:sym typeface="Calibri"/>
                </a:rPr>
                <a:t>GCSE History Knowledge Organiser: Medieval Medicine, 1250-1500 </a:t>
              </a:r>
              <a:endParaRPr sz="1600" b="1" dirty="0">
                <a:solidFill>
                  <a:schemeClr val="lt1"/>
                </a:solidFill>
                <a:latin typeface="Calibri"/>
                <a:ea typeface="Calibri"/>
                <a:cs typeface="Calibri"/>
                <a:sym typeface="Calibri"/>
              </a:endParaRPr>
            </a:p>
          </p:txBody>
        </p:sp>
        <p:sp>
          <p:nvSpPr>
            <p:cNvPr id="164" name="Google Shape;164;p14"/>
            <p:cNvSpPr/>
            <p:nvPr/>
          </p:nvSpPr>
          <p:spPr>
            <a:xfrm>
              <a:off x="130339" y="121412"/>
              <a:ext cx="1247318" cy="6624736"/>
            </a:xfrm>
            <a:prstGeom prst="rect">
              <a:avLst/>
            </a:prstGeom>
            <a:noFill/>
            <a:ln w="25400" cap="flat" cmpd="sng">
              <a:solidFill>
                <a:srgbClr val="395E89"/>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sp>
          <p:nvSpPr>
            <p:cNvPr id="165" name="Google Shape;165;p14"/>
            <p:cNvSpPr txBox="1"/>
            <p:nvPr/>
          </p:nvSpPr>
          <p:spPr>
            <a:xfrm>
              <a:off x="130339" y="134196"/>
              <a:ext cx="1247318" cy="6592655"/>
            </a:xfrm>
            <a:prstGeom prst="rect">
              <a:avLst/>
            </a:prstGeom>
            <a:noFill/>
            <a:ln>
              <a:noFill/>
            </a:ln>
          </p:spPr>
          <p:txBody>
            <a:bodyPr spcFirstLastPara="1" wrap="square" lIns="91425" tIns="45700" rIns="91425" bIns="45700" anchor="t" anchorCtr="0">
              <a:noAutofit/>
            </a:bodyPr>
            <a:lstStyle/>
            <a:p>
              <a:r>
                <a:rPr lang="en-GB" sz="1600" b="1" u="sng" dirty="0">
                  <a:solidFill>
                    <a:schemeClr val="dk1"/>
                  </a:solidFill>
                  <a:latin typeface="Calibri"/>
                  <a:ea typeface="Calibri"/>
                  <a:cs typeface="Calibri"/>
                  <a:sym typeface="Calibri"/>
                </a:rPr>
                <a:t>Key Dates:</a:t>
              </a:r>
            </a:p>
            <a:p>
              <a:endParaRPr lang="en-GB" sz="1600" b="1" u="sng" dirty="0">
                <a:solidFill>
                  <a:schemeClr val="dk1"/>
                </a:solidFill>
                <a:latin typeface="Calibri"/>
                <a:cs typeface="Calibri"/>
                <a:sym typeface="Calibri"/>
              </a:endParaRPr>
            </a:p>
            <a:p>
              <a:r>
                <a:rPr lang="en-GB" sz="1600" dirty="0">
                  <a:solidFill>
                    <a:schemeClr val="dk1"/>
                  </a:solidFill>
                  <a:latin typeface="Calibri"/>
                  <a:cs typeface="Calibri"/>
                  <a:sym typeface="Calibri"/>
                </a:rPr>
                <a:t>1278 – Roger Bacon imprisoned by the Church</a:t>
              </a:r>
            </a:p>
            <a:p>
              <a:endParaRPr lang="en-GB" sz="1600" dirty="0">
                <a:solidFill>
                  <a:schemeClr val="dk1"/>
                </a:solidFill>
                <a:latin typeface="Calibri"/>
                <a:cs typeface="Calibri"/>
                <a:sym typeface="Calibri"/>
              </a:endParaRPr>
            </a:p>
            <a:p>
              <a:r>
                <a:rPr lang="en-GB" sz="1600" dirty="0">
                  <a:solidFill>
                    <a:schemeClr val="dk1"/>
                  </a:solidFill>
                  <a:latin typeface="Calibri"/>
                  <a:cs typeface="Calibri"/>
                  <a:sym typeface="Calibri"/>
                </a:rPr>
                <a:t>1348 – The Black Death arrives in Britain</a:t>
              </a:r>
            </a:p>
            <a:p>
              <a:endParaRPr lang="en-GB" sz="1600" dirty="0">
                <a:solidFill>
                  <a:schemeClr val="dk1"/>
                </a:solidFill>
                <a:latin typeface="Calibri"/>
                <a:cs typeface="Calibri"/>
                <a:sym typeface="Calibri"/>
              </a:endParaRPr>
            </a:p>
            <a:p>
              <a:r>
                <a:rPr lang="en-GB" sz="1600" dirty="0">
                  <a:solidFill>
                    <a:schemeClr val="dk1"/>
                  </a:solidFill>
                  <a:latin typeface="Calibri"/>
                  <a:cs typeface="Calibri"/>
                  <a:sym typeface="Calibri"/>
                </a:rPr>
                <a:t>1470s – The printing press arrives in Britain</a:t>
              </a:r>
            </a:p>
            <a:p>
              <a:endParaRPr lang="en-GB" dirty="0"/>
            </a:p>
          </p:txBody>
        </p:sp>
        <p:sp>
          <p:nvSpPr>
            <p:cNvPr id="166" name="Google Shape;166;p14"/>
            <p:cNvSpPr txBox="1"/>
            <p:nvPr/>
          </p:nvSpPr>
          <p:spPr>
            <a:xfrm>
              <a:off x="5735960" y="3013503"/>
              <a:ext cx="1800200" cy="912355"/>
            </a:xfrm>
            <a:prstGeom prst="rect">
              <a:avLst/>
            </a:prstGeom>
            <a:noFill/>
            <a:ln w="25400" cap="flat" cmpd="sng">
              <a:solidFill>
                <a:schemeClr val="dk1"/>
              </a:solidFill>
              <a:prstDash val="solid"/>
              <a:round/>
              <a:headEnd type="none" w="sm" len="sm"/>
              <a:tailEnd type="none" w="sm" len="sm"/>
            </a:ln>
          </p:spPr>
          <p:txBody>
            <a:bodyPr spcFirstLastPara="1" wrap="square" lIns="91425" tIns="45700" rIns="91425" bIns="45700" anchor="t" anchorCtr="0">
              <a:noAutofit/>
            </a:bodyPr>
            <a:lstStyle/>
            <a:p>
              <a:pPr algn="ctr"/>
              <a:r>
                <a:rPr lang="en-GB" sz="1600" dirty="0">
                  <a:solidFill>
                    <a:schemeClr val="dk1"/>
                  </a:solidFill>
                  <a:latin typeface="Calibri"/>
                  <a:ea typeface="Calibri"/>
                  <a:cs typeface="Calibri"/>
                  <a:sym typeface="Calibri"/>
                </a:rPr>
                <a:t>REASONS FOR LACK OF CHANGE IN MEDICINE</a:t>
              </a:r>
              <a:endParaRPr sz="1600" dirty="0">
                <a:solidFill>
                  <a:schemeClr val="dk1"/>
                </a:solidFill>
                <a:latin typeface="Calibri"/>
                <a:ea typeface="Calibri"/>
                <a:cs typeface="Calibri"/>
                <a:sym typeface="Calibri"/>
              </a:endParaRPr>
            </a:p>
          </p:txBody>
        </p:sp>
        <p:cxnSp>
          <p:nvCxnSpPr>
            <p:cNvPr id="167" name="Google Shape;167;p14"/>
            <p:cNvCxnSpPr>
              <a:cxnSpLocks/>
              <a:stCxn id="166" idx="0"/>
              <a:endCxn id="168" idx="3"/>
            </p:cNvCxnSpPr>
            <p:nvPr/>
          </p:nvCxnSpPr>
          <p:spPr>
            <a:xfrm flipV="1">
              <a:off x="6636060" y="2287462"/>
              <a:ext cx="1126350" cy="726041"/>
            </a:xfrm>
            <a:prstGeom prst="straightConnector1">
              <a:avLst/>
            </a:prstGeom>
            <a:noFill/>
            <a:ln w="25400" cap="flat" cmpd="sng">
              <a:solidFill>
                <a:schemeClr val="dk1"/>
              </a:solidFill>
              <a:prstDash val="solid"/>
              <a:round/>
              <a:headEnd type="none" w="sm" len="sm"/>
              <a:tailEnd type="none" w="sm" len="sm"/>
            </a:ln>
          </p:spPr>
        </p:cxnSp>
        <p:sp>
          <p:nvSpPr>
            <p:cNvPr id="168" name="Google Shape;168;p14"/>
            <p:cNvSpPr/>
            <p:nvPr/>
          </p:nvSpPr>
          <p:spPr>
            <a:xfrm>
              <a:off x="7734729" y="2133805"/>
              <a:ext cx="189021" cy="180020"/>
            </a:xfrm>
            <a:prstGeom prst="ellipse">
              <a:avLst/>
            </a:prstGeom>
            <a:no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sp>
          <p:nvSpPr>
            <p:cNvPr id="171" name="Google Shape;171;p14"/>
            <p:cNvSpPr/>
            <p:nvPr/>
          </p:nvSpPr>
          <p:spPr>
            <a:xfrm>
              <a:off x="9370552" y="1308049"/>
              <a:ext cx="189021" cy="180020"/>
            </a:xfrm>
            <a:prstGeom prst="ellipse">
              <a:avLst/>
            </a:prstGeom>
            <a:no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cxnSp>
          <p:nvCxnSpPr>
            <p:cNvPr id="172" name="Google Shape;172;p14"/>
            <p:cNvCxnSpPr>
              <a:cxnSpLocks/>
              <a:stCxn id="168" idx="0"/>
              <a:endCxn id="174" idx="4"/>
            </p:cNvCxnSpPr>
            <p:nvPr/>
          </p:nvCxnSpPr>
          <p:spPr>
            <a:xfrm flipV="1">
              <a:off x="7829240" y="1141739"/>
              <a:ext cx="660896" cy="992066"/>
            </a:xfrm>
            <a:prstGeom prst="straightConnector1">
              <a:avLst/>
            </a:prstGeom>
            <a:noFill/>
            <a:ln w="25400" cap="flat" cmpd="sng">
              <a:solidFill>
                <a:schemeClr val="dk1"/>
              </a:solidFill>
              <a:prstDash val="solid"/>
              <a:round/>
              <a:headEnd type="none" w="sm" len="sm"/>
              <a:tailEnd type="none" w="sm" len="sm"/>
            </a:ln>
          </p:spPr>
        </p:cxnSp>
        <p:sp>
          <p:nvSpPr>
            <p:cNvPr id="174" name="Google Shape;174;p14"/>
            <p:cNvSpPr/>
            <p:nvPr/>
          </p:nvSpPr>
          <p:spPr>
            <a:xfrm>
              <a:off x="8395625" y="961719"/>
              <a:ext cx="189021" cy="180020"/>
            </a:xfrm>
            <a:prstGeom prst="ellipse">
              <a:avLst/>
            </a:prstGeom>
            <a:no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cxnSp>
          <p:nvCxnSpPr>
            <p:cNvPr id="182" name="Google Shape;182;p14"/>
            <p:cNvCxnSpPr>
              <a:cxnSpLocks/>
              <a:stCxn id="183" idx="1"/>
              <a:endCxn id="166" idx="3"/>
            </p:cNvCxnSpPr>
            <p:nvPr/>
          </p:nvCxnSpPr>
          <p:spPr>
            <a:xfrm flipH="1" flipV="1">
              <a:off x="7536160" y="3469681"/>
              <a:ext cx="1259877" cy="703539"/>
            </a:xfrm>
            <a:prstGeom prst="straightConnector1">
              <a:avLst/>
            </a:prstGeom>
            <a:noFill/>
            <a:ln w="25400" cap="flat" cmpd="sng">
              <a:solidFill>
                <a:schemeClr val="dk1"/>
              </a:solidFill>
              <a:prstDash val="solid"/>
              <a:round/>
              <a:headEnd type="none" w="sm" len="sm"/>
              <a:tailEnd type="none" w="sm" len="sm"/>
            </a:ln>
          </p:spPr>
        </p:cxnSp>
        <p:sp>
          <p:nvSpPr>
            <p:cNvPr id="183" name="Google Shape;183;p14"/>
            <p:cNvSpPr/>
            <p:nvPr/>
          </p:nvSpPr>
          <p:spPr>
            <a:xfrm>
              <a:off x="8768356" y="4146857"/>
              <a:ext cx="189021" cy="180020"/>
            </a:xfrm>
            <a:prstGeom prst="ellipse">
              <a:avLst/>
            </a:prstGeom>
            <a:no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cxnSp>
          <p:nvCxnSpPr>
            <p:cNvPr id="184" name="Google Shape;184;p14"/>
            <p:cNvCxnSpPr>
              <a:cxnSpLocks/>
              <a:stCxn id="166" idx="1"/>
              <a:endCxn id="186" idx="6"/>
            </p:cNvCxnSpPr>
            <p:nvPr/>
          </p:nvCxnSpPr>
          <p:spPr>
            <a:xfrm flipH="1" flipV="1">
              <a:off x="4648631" y="2267034"/>
              <a:ext cx="1087329" cy="1202647"/>
            </a:xfrm>
            <a:prstGeom prst="straightConnector1">
              <a:avLst/>
            </a:prstGeom>
            <a:noFill/>
            <a:ln w="25400" cap="flat" cmpd="sng">
              <a:solidFill>
                <a:schemeClr val="dk1"/>
              </a:solidFill>
              <a:prstDash val="solid"/>
              <a:round/>
              <a:headEnd type="none" w="sm" len="sm"/>
              <a:tailEnd type="none" w="sm" len="sm"/>
            </a:ln>
          </p:spPr>
        </p:cxnSp>
        <p:sp>
          <p:nvSpPr>
            <p:cNvPr id="186" name="Google Shape;186;p14"/>
            <p:cNvSpPr/>
            <p:nvPr/>
          </p:nvSpPr>
          <p:spPr>
            <a:xfrm>
              <a:off x="4459610" y="2177024"/>
              <a:ext cx="189021" cy="180020"/>
            </a:xfrm>
            <a:prstGeom prst="ellipse">
              <a:avLst/>
            </a:prstGeom>
            <a:no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cxnSp>
          <p:nvCxnSpPr>
            <p:cNvPr id="190" name="Google Shape;190;p14"/>
            <p:cNvCxnSpPr>
              <a:cxnSpLocks/>
              <a:stCxn id="191" idx="1"/>
              <a:endCxn id="183" idx="7"/>
            </p:cNvCxnSpPr>
            <p:nvPr/>
          </p:nvCxnSpPr>
          <p:spPr>
            <a:xfrm flipH="1">
              <a:off x="8929696" y="3906194"/>
              <a:ext cx="1325089" cy="267026"/>
            </a:xfrm>
            <a:prstGeom prst="straightConnector1">
              <a:avLst/>
            </a:prstGeom>
            <a:noFill/>
            <a:ln w="25400" cap="flat" cmpd="sng">
              <a:solidFill>
                <a:schemeClr val="dk1"/>
              </a:solidFill>
              <a:prstDash val="solid"/>
              <a:round/>
              <a:headEnd type="none" w="sm" len="sm"/>
              <a:tailEnd type="none" w="sm" len="sm"/>
            </a:ln>
          </p:spPr>
        </p:cxnSp>
        <p:sp>
          <p:nvSpPr>
            <p:cNvPr id="191" name="Google Shape;191;p14"/>
            <p:cNvSpPr/>
            <p:nvPr/>
          </p:nvSpPr>
          <p:spPr>
            <a:xfrm>
              <a:off x="10227104" y="3879831"/>
              <a:ext cx="189021" cy="180020"/>
            </a:xfrm>
            <a:prstGeom prst="ellipse">
              <a:avLst/>
            </a:prstGeom>
            <a:no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cxnSp>
          <p:nvCxnSpPr>
            <p:cNvPr id="196" name="Google Shape;196;p14"/>
            <p:cNvCxnSpPr>
              <a:cxnSpLocks/>
              <a:stCxn id="197" idx="1"/>
              <a:endCxn id="183" idx="5"/>
            </p:cNvCxnSpPr>
            <p:nvPr/>
          </p:nvCxnSpPr>
          <p:spPr>
            <a:xfrm flipH="1" flipV="1">
              <a:off x="8929696" y="4300514"/>
              <a:ext cx="1419600" cy="786914"/>
            </a:xfrm>
            <a:prstGeom prst="straightConnector1">
              <a:avLst/>
            </a:prstGeom>
            <a:noFill/>
            <a:ln w="25400" cap="flat" cmpd="sng">
              <a:solidFill>
                <a:schemeClr val="dk1"/>
              </a:solidFill>
              <a:prstDash val="solid"/>
              <a:round/>
              <a:headEnd type="none" w="sm" len="sm"/>
              <a:tailEnd type="none" w="sm" len="sm"/>
            </a:ln>
          </p:spPr>
        </p:cxnSp>
        <p:sp>
          <p:nvSpPr>
            <p:cNvPr id="197" name="Google Shape;197;p14"/>
            <p:cNvSpPr/>
            <p:nvPr/>
          </p:nvSpPr>
          <p:spPr>
            <a:xfrm>
              <a:off x="10321615" y="5061065"/>
              <a:ext cx="189021" cy="180020"/>
            </a:xfrm>
            <a:prstGeom prst="ellipse">
              <a:avLst/>
            </a:prstGeom>
            <a:no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cxnSp>
          <p:nvCxnSpPr>
            <p:cNvPr id="199" name="Google Shape;199;p14"/>
            <p:cNvCxnSpPr>
              <a:cxnSpLocks/>
              <a:stCxn id="200" idx="0"/>
              <a:endCxn id="166" idx="2"/>
            </p:cNvCxnSpPr>
            <p:nvPr/>
          </p:nvCxnSpPr>
          <p:spPr>
            <a:xfrm flipV="1">
              <a:off x="6626313" y="3925858"/>
              <a:ext cx="9747" cy="1053554"/>
            </a:xfrm>
            <a:prstGeom prst="straightConnector1">
              <a:avLst/>
            </a:prstGeom>
            <a:noFill/>
            <a:ln w="25400" cap="flat" cmpd="sng">
              <a:solidFill>
                <a:schemeClr val="dk1"/>
              </a:solidFill>
              <a:prstDash val="solid"/>
              <a:round/>
              <a:headEnd type="none" w="sm" len="sm"/>
              <a:tailEnd type="none" w="sm" len="sm"/>
            </a:ln>
          </p:spPr>
        </p:cxnSp>
        <p:pic>
          <p:nvPicPr>
            <p:cNvPr id="201" name="Google Shape;201;p14"/>
            <p:cNvPicPr preferRelativeResize="0"/>
            <p:nvPr/>
          </p:nvPicPr>
          <p:blipFill rotWithShape="1">
            <a:blip r:embed="rId3">
              <a:alphaModFix/>
            </a:blip>
            <a:srcRect/>
            <a:stretch/>
          </p:blipFill>
          <p:spPr>
            <a:xfrm>
              <a:off x="6786689" y="4187252"/>
              <a:ext cx="993478" cy="672688"/>
            </a:xfrm>
            <a:prstGeom prst="rect">
              <a:avLst/>
            </a:prstGeom>
            <a:noFill/>
            <a:ln>
              <a:noFill/>
            </a:ln>
          </p:spPr>
        </p:pic>
        <p:cxnSp>
          <p:nvCxnSpPr>
            <p:cNvPr id="202" name="Google Shape;202;p14"/>
            <p:cNvCxnSpPr/>
            <p:nvPr/>
          </p:nvCxnSpPr>
          <p:spPr>
            <a:xfrm>
              <a:off x="4553462" y="5076825"/>
              <a:ext cx="4050791" cy="0"/>
            </a:xfrm>
            <a:prstGeom prst="straightConnector1">
              <a:avLst/>
            </a:prstGeom>
            <a:noFill/>
            <a:ln w="25400" cap="flat" cmpd="sng">
              <a:solidFill>
                <a:schemeClr val="dk1"/>
              </a:solidFill>
              <a:prstDash val="solid"/>
              <a:round/>
              <a:headEnd type="none" w="sm" len="sm"/>
              <a:tailEnd type="none" w="sm" len="sm"/>
            </a:ln>
          </p:spPr>
        </p:cxnSp>
        <p:cxnSp>
          <p:nvCxnSpPr>
            <p:cNvPr id="203" name="Google Shape;203;p14"/>
            <p:cNvCxnSpPr/>
            <p:nvPr/>
          </p:nvCxnSpPr>
          <p:spPr>
            <a:xfrm rot="10800000">
              <a:off x="4553461" y="5076825"/>
              <a:ext cx="0" cy="440406"/>
            </a:xfrm>
            <a:prstGeom prst="straightConnector1">
              <a:avLst/>
            </a:prstGeom>
            <a:noFill/>
            <a:ln w="25400" cap="flat" cmpd="sng">
              <a:solidFill>
                <a:schemeClr val="dk1"/>
              </a:solidFill>
              <a:prstDash val="solid"/>
              <a:round/>
              <a:headEnd type="none" w="sm" len="sm"/>
              <a:tailEnd type="none" w="sm" len="sm"/>
            </a:ln>
          </p:spPr>
        </p:cxnSp>
        <p:sp>
          <p:nvSpPr>
            <p:cNvPr id="205" name="Google Shape;205;p14"/>
            <p:cNvSpPr txBox="1"/>
            <p:nvPr/>
          </p:nvSpPr>
          <p:spPr>
            <a:xfrm>
              <a:off x="3966647" y="6403301"/>
              <a:ext cx="1337266" cy="307777"/>
            </a:xfrm>
            <a:prstGeom prst="rect">
              <a:avLst/>
            </a:prstGeom>
            <a:noFill/>
            <a:ln>
              <a:noFill/>
            </a:ln>
          </p:spPr>
          <p:txBody>
            <a:bodyPr spcFirstLastPara="1" wrap="square" lIns="91425" tIns="45700" rIns="91425" bIns="45700" anchor="t" anchorCtr="0">
              <a:noAutofit/>
            </a:bodyPr>
            <a:lstStyle/>
            <a:p>
              <a:pPr algn="ctr"/>
              <a:r>
                <a:rPr lang="en-GB" sz="1400" dirty="0">
                  <a:solidFill>
                    <a:schemeClr val="dk1"/>
                  </a:solidFill>
                  <a:latin typeface="Calibri"/>
                  <a:ea typeface="Calibri"/>
                  <a:cs typeface="Calibri"/>
                  <a:sym typeface="Calibri"/>
                </a:rPr>
                <a:t>Hippocrates</a:t>
              </a:r>
              <a:endParaRPr sz="1400" dirty="0">
                <a:solidFill>
                  <a:schemeClr val="dk1"/>
                </a:solidFill>
                <a:latin typeface="Calibri"/>
                <a:ea typeface="Calibri"/>
                <a:cs typeface="Calibri"/>
                <a:sym typeface="Calibri"/>
              </a:endParaRPr>
            </a:p>
          </p:txBody>
        </p:sp>
        <p:cxnSp>
          <p:nvCxnSpPr>
            <p:cNvPr id="206" name="Google Shape;206;p14"/>
            <p:cNvCxnSpPr/>
            <p:nvPr/>
          </p:nvCxnSpPr>
          <p:spPr>
            <a:xfrm rot="10800000">
              <a:off x="6632580" y="5076826"/>
              <a:ext cx="8778" cy="296391"/>
            </a:xfrm>
            <a:prstGeom prst="straightConnector1">
              <a:avLst/>
            </a:prstGeom>
            <a:noFill/>
            <a:ln w="25400" cap="flat" cmpd="sng">
              <a:solidFill>
                <a:schemeClr val="dk1"/>
              </a:solidFill>
              <a:prstDash val="solid"/>
              <a:round/>
              <a:headEnd type="none" w="sm" len="sm"/>
              <a:tailEnd type="none" w="sm" len="sm"/>
            </a:ln>
          </p:spPr>
        </p:cxnSp>
        <p:sp>
          <p:nvSpPr>
            <p:cNvPr id="208" name="Google Shape;208;p14"/>
            <p:cNvSpPr txBox="1"/>
            <p:nvPr/>
          </p:nvSpPr>
          <p:spPr>
            <a:xfrm>
              <a:off x="5897298" y="6419074"/>
              <a:ext cx="1611179" cy="307777"/>
            </a:xfrm>
            <a:prstGeom prst="rect">
              <a:avLst/>
            </a:prstGeom>
            <a:noFill/>
            <a:ln>
              <a:noFill/>
            </a:ln>
          </p:spPr>
          <p:txBody>
            <a:bodyPr spcFirstLastPara="1" wrap="square" lIns="91425" tIns="45700" rIns="91425" bIns="45700" anchor="t" anchorCtr="0">
              <a:noAutofit/>
            </a:bodyPr>
            <a:lstStyle/>
            <a:p>
              <a:pPr algn="ctr"/>
              <a:r>
                <a:rPr lang="en-GB" sz="1400" dirty="0">
                  <a:solidFill>
                    <a:schemeClr val="dk1"/>
                  </a:solidFill>
                  <a:latin typeface="Calibri"/>
                  <a:ea typeface="Calibri"/>
                  <a:cs typeface="Calibri"/>
                  <a:sym typeface="Calibri"/>
                </a:rPr>
                <a:t>Galen</a:t>
              </a:r>
              <a:endParaRPr sz="1400" dirty="0">
                <a:solidFill>
                  <a:schemeClr val="dk1"/>
                </a:solidFill>
                <a:latin typeface="Calibri"/>
                <a:ea typeface="Calibri"/>
                <a:cs typeface="Calibri"/>
                <a:sym typeface="Calibri"/>
              </a:endParaRPr>
            </a:p>
          </p:txBody>
        </p:sp>
        <p:cxnSp>
          <p:nvCxnSpPr>
            <p:cNvPr id="209" name="Google Shape;209;p14"/>
            <p:cNvCxnSpPr/>
            <p:nvPr/>
          </p:nvCxnSpPr>
          <p:spPr>
            <a:xfrm rot="10800000">
              <a:off x="8599863" y="5081030"/>
              <a:ext cx="8778" cy="296391"/>
            </a:xfrm>
            <a:prstGeom prst="straightConnector1">
              <a:avLst/>
            </a:prstGeom>
            <a:noFill/>
            <a:ln w="25400" cap="flat" cmpd="sng">
              <a:solidFill>
                <a:schemeClr val="dk1"/>
              </a:solidFill>
              <a:prstDash val="solid"/>
              <a:round/>
              <a:headEnd type="none" w="sm" len="sm"/>
              <a:tailEnd type="none" w="sm" len="sm"/>
            </a:ln>
          </p:spPr>
        </p:cxnSp>
        <p:sp>
          <p:nvSpPr>
            <p:cNvPr id="210" name="Google Shape;210;p14"/>
            <p:cNvSpPr txBox="1"/>
            <p:nvPr/>
          </p:nvSpPr>
          <p:spPr>
            <a:xfrm>
              <a:off x="8007705" y="6412702"/>
              <a:ext cx="1359687" cy="307777"/>
            </a:xfrm>
            <a:prstGeom prst="rect">
              <a:avLst/>
            </a:prstGeom>
            <a:noFill/>
            <a:ln>
              <a:noFill/>
            </a:ln>
          </p:spPr>
          <p:txBody>
            <a:bodyPr spcFirstLastPara="1" wrap="square" lIns="91425" tIns="45700" rIns="91425" bIns="45700" anchor="t" anchorCtr="0">
              <a:noAutofit/>
            </a:bodyPr>
            <a:lstStyle/>
            <a:p>
              <a:r>
                <a:rPr lang="en-GB" sz="1400" dirty="0">
                  <a:solidFill>
                    <a:schemeClr val="dk1"/>
                  </a:solidFill>
                  <a:latin typeface="Calibri"/>
                  <a:ea typeface="Calibri"/>
                  <a:cs typeface="Calibri"/>
                  <a:sym typeface="Calibri"/>
                </a:rPr>
                <a:t>Roger Bacon</a:t>
              </a:r>
              <a:endParaRPr sz="1400" dirty="0">
                <a:solidFill>
                  <a:schemeClr val="dk1"/>
                </a:solidFill>
                <a:latin typeface="Calibri"/>
                <a:ea typeface="Calibri"/>
                <a:cs typeface="Calibri"/>
                <a:sym typeface="Calibri"/>
              </a:endParaRPr>
            </a:p>
          </p:txBody>
        </p:sp>
        <p:pic>
          <p:nvPicPr>
            <p:cNvPr id="1026" name="Picture 2" descr="Image result for hippocrates">
              <a:extLst>
                <a:ext uri="{FF2B5EF4-FFF2-40B4-BE49-F238E27FC236}">
                  <a16:creationId xmlns:a16="http://schemas.microsoft.com/office/drawing/2014/main" id="{3BFF6DF3-14E1-4FDB-960C-CC9BBC07AEA8}"/>
                </a:ext>
              </a:extLst>
            </p:cNvPr>
            <p:cNvPicPr>
              <a:picLocks noChangeAspect="1" noChangeArrowheads="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4256019" y="5551589"/>
              <a:ext cx="594881" cy="874463"/>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galen">
              <a:extLst>
                <a:ext uri="{FF2B5EF4-FFF2-40B4-BE49-F238E27FC236}">
                  <a16:creationId xmlns:a16="http://schemas.microsoft.com/office/drawing/2014/main" id="{B79D2860-CAA6-4220-BCE1-E3EFE27E4101}"/>
                </a:ext>
              </a:extLst>
            </p:cNvPr>
            <p:cNvPicPr>
              <a:picLocks noChangeAspect="1" noChangeArrowheads="1"/>
            </p:cNvPicPr>
            <p:nvPr/>
          </p:nvPicPr>
          <p:blipFill>
            <a:blip r:embed="rId5" cstate="hqprint">
              <a:extLst>
                <a:ext uri="{28A0092B-C50C-407E-A947-70E740481C1C}">
                  <a14:useLocalDpi xmlns:a14="http://schemas.microsoft.com/office/drawing/2010/main" val="0"/>
                </a:ext>
              </a:extLst>
            </a:blip>
            <a:srcRect/>
            <a:stretch>
              <a:fillRect/>
            </a:stretch>
          </p:blipFill>
          <p:spPr bwMode="auto">
            <a:xfrm>
              <a:off x="6335060" y="5510597"/>
              <a:ext cx="641497" cy="90210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roger bacon">
              <a:extLst>
                <a:ext uri="{FF2B5EF4-FFF2-40B4-BE49-F238E27FC236}">
                  <a16:creationId xmlns:a16="http://schemas.microsoft.com/office/drawing/2014/main" id="{488331BF-8288-4C59-9081-ED4E3F38D5CE}"/>
                </a:ext>
              </a:extLst>
            </p:cNvPr>
            <p:cNvPicPr>
              <a:picLocks noChangeAspect="1" noChangeArrowheads="1"/>
            </p:cNvPicPr>
            <p:nvPr/>
          </p:nvPicPr>
          <p:blipFill rotWithShape="1">
            <a:blip r:embed="rId6" cstate="hqprint">
              <a:extLst>
                <a:ext uri="{28A0092B-C50C-407E-A947-70E740481C1C}">
                  <a14:useLocalDpi xmlns:a14="http://schemas.microsoft.com/office/drawing/2010/main" val="0"/>
                </a:ext>
              </a:extLst>
            </a:blip>
            <a:srcRect l="22492" r="16916"/>
            <a:stretch/>
          </p:blipFill>
          <p:spPr bwMode="auto">
            <a:xfrm>
              <a:off x="8126635" y="5597868"/>
              <a:ext cx="757437" cy="703158"/>
            </a:xfrm>
            <a:prstGeom prst="rect">
              <a:avLst/>
            </a:prstGeom>
            <a:noFill/>
            <a:extLst>
              <a:ext uri="{909E8E84-426E-40DD-AFC4-6F175D3DCCD1}">
                <a14:hiddenFill xmlns:a14="http://schemas.microsoft.com/office/drawing/2010/main">
                  <a:solidFill>
                    <a:srgbClr val="FFFFFF"/>
                  </a:solidFill>
                </a14:hiddenFill>
              </a:ext>
            </a:extLst>
          </p:spPr>
        </p:pic>
        <p:sp>
          <p:nvSpPr>
            <p:cNvPr id="188" name="Google Shape;188;p14"/>
            <p:cNvSpPr txBox="1"/>
            <p:nvPr/>
          </p:nvSpPr>
          <p:spPr>
            <a:xfrm rot="3028990">
              <a:off x="4828510" y="2530882"/>
              <a:ext cx="737055" cy="499307"/>
            </a:xfrm>
            <a:prstGeom prst="rect">
              <a:avLst/>
            </a:prstGeom>
            <a:noFill/>
            <a:ln>
              <a:noFill/>
            </a:ln>
          </p:spPr>
          <p:txBody>
            <a:bodyPr spcFirstLastPara="1" wrap="square" lIns="91425" tIns="45700" rIns="91425" bIns="45700" anchor="t" anchorCtr="0">
              <a:noAutofit/>
            </a:bodyPr>
            <a:lstStyle/>
            <a:p>
              <a:r>
                <a:rPr lang="en-GB" sz="1200" b="1" dirty="0">
                  <a:solidFill>
                    <a:schemeClr val="dk1"/>
                  </a:solidFill>
                  <a:latin typeface="Calibri"/>
                  <a:ea typeface="Calibri"/>
                  <a:cs typeface="Calibri"/>
                  <a:sym typeface="Calibri"/>
                </a:rPr>
                <a:t>Church</a:t>
              </a:r>
              <a:endParaRPr sz="1200" b="1" dirty="0">
                <a:solidFill>
                  <a:schemeClr val="dk1"/>
                </a:solidFill>
                <a:latin typeface="Calibri"/>
                <a:ea typeface="Calibri"/>
                <a:cs typeface="Calibri"/>
                <a:sym typeface="Calibri"/>
              </a:endParaRPr>
            </a:p>
          </p:txBody>
        </p:sp>
        <p:pic>
          <p:nvPicPr>
            <p:cNvPr id="1032" name="Picture 8" descr="Image result for cross + clipart">
              <a:extLst>
                <a:ext uri="{FF2B5EF4-FFF2-40B4-BE49-F238E27FC236}">
                  <a16:creationId xmlns:a16="http://schemas.microsoft.com/office/drawing/2014/main" id="{658B8A44-91C4-440E-88B8-B744862AABE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299066" y="1659814"/>
              <a:ext cx="544712" cy="80087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cxnSp>
          <p:nvCxnSpPr>
            <p:cNvPr id="61" name="Google Shape;184;p14">
              <a:extLst>
                <a:ext uri="{FF2B5EF4-FFF2-40B4-BE49-F238E27FC236}">
                  <a16:creationId xmlns:a16="http://schemas.microsoft.com/office/drawing/2014/main" id="{580F9A74-AA16-4172-B418-931EC0B2404E}"/>
                </a:ext>
              </a:extLst>
            </p:cNvPr>
            <p:cNvCxnSpPr>
              <a:cxnSpLocks/>
              <a:stCxn id="166" idx="1"/>
              <a:endCxn id="79" idx="6"/>
            </p:cNvCxnSpPr>
            <p:nvPr/>
          </p:nvCxnSpPr>
          <p:spPr>
            <a:xfrm flipH="1">
              <a:off x="3362037" y="3469681"/>
              <a:ext cx="2373923" cy="1607144"/>
            </a:xfrm>
            <a:prstGeom prst="straightConnector1">
              <a:avLst/>
            </a:prstGeom>
            <a:noFill/>
            <a:ln w="25400" cap="flat" cmpd="sng">
              <a:solidFill>
                <a:schemeClr val="dk1"/>
              </a:solidFill>
              <a:prstDash val="solid"/>
              <a:round/>
              <a:headEnd type="none" w="sm" len="sm"/>
              <a:tailEnd type="none" w="sm" len="sm"/>
            </a:ln>
          </p:spPr>
        </p:cxnSp>
        <p:pic>
          <p:nvPicPr>
            <p:cNvPr id="1034" name="Picture 10" descr="Image result for thinking bubble clipart">
              <a:extLst>
                <a:ext uri="{FF2B5EF4-FFF2-40B4-BE49-F238E27FC236}">
                  <a16:creationId xmlns:a16="http://schemas.microsoft.com/office/drawing/2014/main" id="{45CC4D60-853E-4D46-9C15-A397680990D3}"/>
                </a:ext>
              </a:extLst>
            </p:cNvPr>
            <p:cNvPicPr>
              <a:picLocks noChangeAspect="1" noChangeArrowheads="1"/>
            </p:cNvPicPr>
            <p:nvPr/>
          </p:nvPicPr>
          <p:blipFill>
            <a:blip r:embed="rId8" cstate="hqprint">
              <a:extLst>
                <a:ext uri="{28A0092B-C50C-407E-A947-70E740481C1C}">
                  <a14:useLocalDpi xmlns:a14="http://schemas.microsoft.com/office/drawing/2010/main" val="0"/>
                </a:ext>
              </a:extLst>
            </a:blip>
            <a:srcRect/>
            <a:stretch>
              <a:fillRect/>
            </a:stretch>
          </p:blipFill>
          <p:spPr bwMode="auto">
            <a:xfrm>
              <a:off x="3651044" y="3324969"/>
              <a:ext cx="553902" cy="57144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65" name="Google Shape;188;p14">
              <a:extLst>
                <a:ext uri="{FF2B5EF4-FFF2-40B4-BE49-F238E27FC236}">
                  <a16:creationId xmlns:a16="http://schemas.microsoft.com/office/drawing/2014/main" id="{F5959D86-328E-477A-814D-9F1F70235800}"/>
                </a:ext>
              </a:extLst>
            </p:cNvPr>
            <p:cNvSpPr txBox="1"/>
            <p:nvPr/>
          </p:nvSpPr>
          <p:spPr>
            <a:xfrm rot="19617486">
              <a:off x="3583013" y="4038851"/>
              <a:ext cx="1718927" cy="499307"/>
            </a:xfrm>
            <a:prstGeom prst="rect">
              <a:avLst/>
            </a:prstGeom>
            <a:noFill/>
            <a:ln>
              <a:noFill/>
            </a:ln>
          </p:spPr>
          <p:txBody>
            <a:bodyPr spcFirstLastPara="1" wrap="square" lIns="91425" tIns="45700" rIns="91425" bIns="45700" anchor="t" anchorCtr="0">
              <a:noAutofit/>
            </a:bodyPr>
            <a:lstStyle/>
            <a:p>
              <a:pPr algn="ctr"/>
              <a:r>
                <a:rPr lang="en-GB" sz="1200" b="1" dirty="0">
                  <a:solidFill>
                    <a:schemeClr val="dk1"/>
                  </a:solidFill>
                  <a:latin typeface="Calibri"/>
                  <a:ea typeface="Calibri"/>
                  <a:cs typeface="Calibri"/>
                  <a:sym typeface="Calibri"/>
                </a:rPr>
                <a:t>Conservative Attitudes </a:t>
              </a:r>
              <a:endParaRPr sz="1200" b="1" dirty="0">
                <a:solidFill>
                  <a:schemeClr val="dk1"/>
                </a:solidFill>
                <a:latin typeface="Calibri"/>
                <a:ea typeface="Calibri"/>
                <a:cs typeface="Calibri"/>
                <a:sym typeface="Calibri"/>
              </a:endParaRPr>
            </a:p>
          </p:txBody>
        </p:sp>
        <p:pic>
          <p:nvPicPr>
            <p:cNvPr id="1038" name="Picture 14" descr="Image result for jail cell clipart">
              <a:extLst>
                <a:ext uri="{FF2B5EF4-FFF2-40B4-BE49-F238E27FC236}">
                  <a16:creationId xmlns:a16="http://schemas.microsoft.com/office/drawing/2014/main" id="{43FDD3FB-5E08-412A-B009-44F5E7EDC35C}"/>
                </a:ext>
              </a:extLst>
            </p:cNvPr>
            <p:cNvPicPr>
              <a:picLocks noChangeAspect="1" noChangeArrowheads="1"/>
            </p:cNvPicPr>
            <p:nvPr/>
          </p:nvPicPr>
          <p:blipFill>
            <a:blip r:embed="rId9" cstate="hqprint">
              <a:extLst>
                <a:ext uri="{28A0092B-C50C-407E-A947-70E740481C1C}">
                  <a14:useLocalDpi xmlns:a14="http://schemas.microsoft.com/office/drawing/2010/main" val="0"/>
                </a:ext>
              </a:extLst>
            </a:blip>
            <a:srcRect/>
            <a:stretch>
              <a:fillRect/>
            </a:stretch>
          </p:blipFill>
          <p:spPr bwMode="auto">
            <a:xfrm>
              <a:off x="8134872" y="5489708"/>
              <a:ext cx="740961" cy="902105"/>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Image result for surgery knife clipart">
              <a:extLst>
                <a:ext uri="{FF2B5EF4-FFF2-40B4-BE49-F238E27FC236}">
                  <a16:creationId xmlns:a16="http://schemas.microsoft.com/office/drawing/2014/main" id="{6B43355C-31F3-4390-B03F-7B5B2A44613A}"/>
                </a:ext>
              </a:extLst>
            </p:cNvPr>
            <p:cNvPicPr>
              <a:picLocks noChangeAspect="1" noChangeArrowheads="1"/>
            </p:cNvPicPr>
            <p:nvPr/>
          </p:nvPicPr>
          <p:blipFill rotWithShape="1">
            <a:blip r:embed="rId10" cstate="hqprint">
              <a:extLst>
                <a:ext uri="{28A0092B-C50C-407E-A947-70E740481C1C}">
                  <a14:useLocalDpi xmlns:a14="http://schemas.microsoft.com/office/drawing/2010/main" val="0"/>
                </a:ext>
              </a:extLst>
            </a:blip>
            <a:srcRect b="13718"/>
            <a:stretch/>
          </p:blipFill>
          <p:spPr bwMode="auto">
            <a:xfrm>
              <a:off x="9639496" y="745714"/>
              <a:ext cx="814976" cy="742355"/>
            </a:xfrm>
            <a:prstGeom prst="rect">
              <a:avLst/>
            </a:prstGeom>
            <a:noFill/>
            <a:extLst>
              <a:ext uri="{909E8E84-426E-40DD-AFC4-6F175D3DCCD1}">
                <a14:hiddenFill xmlns:a14="http://schemas.microsoft.com/office/drawing/2010/main">
                  <a:solidFill>
                    <a:srgbClr val="FFFFFF"/>
                  </a:solidFill>
                </a14:hiddenFill>
              </a:ext>
            </a:extLst>
          </p:spPr>
        </p:pic>
        <p:pic>
          <p:nvPicPr>
            <p:cNvPr id="1042" name="Picture 18" descr="Image result for book clipart">
              <a:extLst>
                <a:ext uri="{FF2B5EF4-FFF2-40B4-BE49-F238E27FC236}">
                  <a16:creationId xmlns:a16="http://schemas.microsoft.com/office/drawing/2014/main" id="{2AE3A432-FABB-4CA3-9D66-C40E7CBF687A}"/>
                </a:ext>
              </a:extLst>
            </p:cNvPr>
            <p:cNvPicPr>
              <a:picLocks noChangeAspect="1" noChangeArrowheads="1"/>
            </p:cNvPicPr>
            <p:nvPr/>
          </p:nvPicPr>
          <p:blipFill rotWithShape="1">
            <a:blip r:embed="rId11" cstate="hqprint">
              <a:extLst>
                <a:ext uri="{28A0092B-C50C-407E-A947-70E740481C1C}">
                  <a14:useLocalDpi xmlns:a14="http://schemas.microsoft.com/office/drawing/2010/main" val="0"/>
                </a:ext>
              </a:extLst>
            </a:blip>
            <a:srcRect l="5721" t="14731" r="4774" b="18915"/>
            <a:stretch/>
          </p:blipFill>
          <p:spPr bwMode="auto">
            <a:xfrm>
              <a:off x="8083611" y="293687"/>
              <a:ext cx="876405" cy="649712"/>
            </a:xfrm>
            <a:prstGeom prst="rect">
              <a:avLst/>
            </a:prstGeom>
            <a:noFill/>
            <a:extLst>
              <a:ext uri="{909E8E84-426E-40DD-AFC4-6F175D3DCCD1}">
                <a14:hiddenFill xmlns:a14="http://schemas.microsoft.com/office/drawing/2010/main">
                  <a:solidFill>
                    <a:srgbClr val="FFFFFF"/>
                  </a:solidFill>
                </a14:hiddenFill>
              </a:ext>
            </a:extLst>
          </p:spPr>
        </p:pic>
        <p:pic>
          <p:nvPicPr>
            <p:cNvPr id="1044" name="Picture 20" descr="Image result for sword and shield clipart">
              <a:extLst>
                <a:ext uri="{FF2B5EF4-FFF2-40B4-BE49-F238E27FC236}">
                  <a16:creationId xmlns:a16="http://schemas.microsoft.com/office/drawing/2014/main" id="{7692743D-3524-474E-9428-B6734CC6189E}"/>
                </a:ext>
              </a:extLst>
            </p:cNvPr>
            <p:cNvPicPr>
              <a:picLocks noChangeAspect="1" noChangeArrowheads="1"/>
            </p:cNvPicPr>
            <p:nvPr/>
          </p:nvPicPr>
          <p:blipFill rotWithShape="1">
            <a:blip r:embed="rId12" cstate="hqprint">
              <a:extLst>
                <a:ext uri="{28A0092B-C50C-407E-A947-70E740481C1C}">
                  <a14:useLocalDpi xmlns:a14="http://schemas.microsoft.com/office/drawing/2010/main" val="0"/>
                </a:ext>
              </a:extLst>
            </a:blip>
            <a:srcRect l="16268" t="23199" r="17514" b="25880"/>
            <a:stretch/>
          </p:blipFill>
          <p:spPr bwMode="auto">
            <a:xfrm>
              <a:off x="10702598" y="3817181"/>
              <a:ext cx="695759" cy="672689"/>
            </a:xfrm>
            <a:prstGeom prst="rect">
              <a:avLst/>
            </a:prstGeom>
            <a:noFill/>
            <a:extLst>
              <a:ext uri="{909E8E84-426E-40DD-AFC4-6F175D3DCCD1}">
                <a14:hiddenFill xmlns:a14="http://schemas.microsoft.com/office/drawing/2010/main">
                  <a:solidFill>
                    <a:srgbClr val="FFFFFF"/>
                  </a:solidFill>
                </a14:hiddenFill>
              </a:ext>
            </a:extLst>
          </p:spPr>
        </p:pic>
        <p:pic>
          <p:nvPicPr>
            <p:cNvPr id="1046" name="Picture 22" descr="Image result for coins clipart">
              <a:extLst>
                <a:ext uri="{FF2B5EF4-FFF2-40B4-BE49-F238E27FC236}">
                  <a16:creationId xmlns:a16="http://schemas.microsoft.com/office/drawing/2014/main" id="{6F75D608-B16D-41A2-B21C-1AF5779ADDC6}"/>
                </a:ext>
              </a:extLst>
            </p:cNvPr>
            <p:cNvPicPr>
              <a:picLocks noChangeAspect="1" noChangeArrowheads="1"/>
            </p:cNvPicPr>
            <p:nvPr/>
          </p:nvPicPr>
          <p:blipFill>
            <a:blip r:embed="rId13" cstate="hqprint">
              <a:extLst>
                <a:ext uri="{28A0092B-C50C-407E-A947-70E740481C1C}">
                  <a14:useLocalDpi xmlns:a14="http://schemas.microsoft.com/office/drawing/2010/main" val="0"/>
                </a:ext>
              </a:extLst>
            </a:blip>
            <a:srcRect/>
            <a:stretch>
              <a:fillRect/>
            </a:stretch>
          </p:blipFill>
          <p:spPr bwMode="auto">
            <a:xfrm>
              <a:off x="10647958" y="4745159"/>
              <a:ext cx="915494" cy="672689"/>
            </a:xfrm>
            <a:prstGeom prst="rect">
              <a:avLst/>
            </a:prstGeom>
            <a:noFill/>
            <a:extLst>
              <a:ext uri="{909E8E84-426E-40DD-AFC4-6F175D3DCCD1}">
                <a14:hiddenFill xmlns:a14="http://schemas.microsoft.com/office/drawing/2010/main">
                  <a:solidFill>
                    <a:srgbClr val="FFFFFF"/>
                  </a:solidFill>
                </a14:hiddenFill>
              </a:ext>
            </a:extLst>
          </p:spPr>
        </p:pic>
        <p:pic>
          <p:nvPicPr>
            <p:cNvPr id="1048" name="Picture 24" descr="Related image">
              <a:extLst>
                <a:ext uri="{FF2B5EF4-FFF2-40B4-BE49-F238E27FC236}">
                  <a16:creationId xmlns:a16="http://schemas.microsoft.com/office/drawing/2014/main" id="{DC94AA9D-B4F7-46EC-9C85-9926F558E483}"/>
                </a:ext>
              </a:extLst>
            </p:cNvPr>
            <p:cNvPicPr>
              <a:picLocks noChangeAspect="1" noChangeArrowheads="1"/>
            </p:cNvPicPr>
            <p:nvPr/>
          </p:nvPicPr>
          <p:blipFill>
            <a:blip r:embed="rId14" cstate="hqprint">
              <a:extLst>
                <a:ext uri="{28A0092B-C50C-407E-A947-70E740481C1C}">
                  <a14:useLocalDpi xmlns:a14="http://schemas.microsoft.com/office/drawing/2010/main" val="0"/>
                </a:ext>
              </a:extLst>
            </a:blip>
            <a:srcRect/>
            <a:stretch>
              <a:fillRect/>
            </a:stretch>
          </p:blipFill>
          <p:spPr bwMode="auto">
            <a:xfrm>
              <a:off x="1648899" y="5498976"/>
              <a:ext cx="863301" cy="1067696"/>
            </a:xfrm>
            <a:prstGeom prst="rect">
              <a:avLst/>
            </a:prstGeom>
            <a:noFill/>
            <a:extLst>
              <a:ext uri="{909E8E84-426E-40DD-AFC4-6F175D3DCCD1}">
                <a14:hiddenFill xmlns:a14="http://schemas.microsoft.com/office/drawing/2010/main">
                  <a:solidFill>
                    <a:srgbClr val="FFFFFF"/>
                  </a:solidFill>
                </a14:hiddenFill>
              </a:ext>
            </a:extLst>
          </p:spPr>
        </p:pic>
        <p:sp>
          <p:nvSpPr>
            <p:cNvPr id="79" name="Google Shape;186;p14">
              <a:extLst>
                <a:ext uri="{FF2B5EF4-FFF2-40B4-BE49-F238E27FC236}">
                  <a16:creationId xmlns:a16="http://schemas.microsoft.com/office/drawing/2014/main" id="{9B70127A-E4B2-4395-BA07-0B3041C139A8}"/>
                </a:ext>
              </a:extLst>
            </p:cNvPr>
            <p:cNvSpPr/>
            <p:nvPr/>
          </p:nvSpPr>
          <p:spPr>
            <a:xfrm>
              <a:off x="3173016" y="4986815"/>
              <a:ext cx="189021" cy="180020"/>
            </a:xfrm>
            <a:prstGeom prst="ellipse">
              <a:avLst/>
            </a:prstGeom>
            <a:no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pic>
          <p:nvPicPr>
            <p:cNvPr id="1050" name="Picture 26" descr="Image result for writing book + clipart">
              <a:extLst>
                <a:ext uri="{FF2B5EF4-FFF2-40B4-BE49-F238E27FC236}">
                  <a16:creationId xmlns:a16="http://schemas.microsoft.com/office/drawing/2014/main" id="{EAD2513E-F342-48EE-B3F9-41610E1D19E4}"/>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1571737" y="2968375"/>
              <a:ext cx="877457" cy="877457"/>
            </a:xfrm>
            <a:prstGeom prst="rect">
              <a:avLst/>
            </a:prstGeom>
            <a:noFill/>
            <a:extLst>
              <a:ext uri="{909E8E84-426E-40DD-AFC4-6F175D3DCCD1}">
                <a14:hiddenFill xmlns:a14="http://schemas.microsoft.com/office/drawing/2010/main">
                  <a:solidFill>
                    <a:srgbClr val="FFFFFF"/>
                  </a:solidFill>
                </a14:hiddenFill>
              </a:ext>
            </a:extLst>
          </p:spPr>
        </p:pic>
        <p:sp>
          <p:nvSpPr>
            <p:cNvPr id="83" name="Google Shape;186;p14">
              <a:extLst>
                <a:ext uri="{FF2B5EF4-FFF2-40B4-BE49-F238E27FC236}">
                  <a16:creationId xmlns:a16="http://schemas.microsoft.com/office/drawing/2014/main" id="{8E5992D3-5670-45E5-B087-F53C52378C3A}"/>
                </a:ext>
              </a:extLst>
            </p:cNvPr>
            <p:cNvSpPr/>
            <p:nvPr/>
          </p:nvSpPr>
          <p:spPr>
            <a:xfrm>
              <a:off x="2584829" y="3200016"/>
              <a:ext cx="189021" cy="180020"/>
            </a:xfrm>
            <a:prstGeom prst="ellipse">
              <a:avLst/>
            </a:prstGeom>
            <a:no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sp>
          <p:nvSpPr>
            <p:cNvPr id="84" name="Google Shape;186;p14">
              <a:extLst>
                <a:ext uri="{FF2B5EF4-FFF2-40B4-BE49-F238E27FC236}">
                  <a16:creationId xmlns:a16="http://schemas.microsoft.com/office/drawing/2014/main" id="{F63349E3-990D-4BEC-A711-2812776FEADC}"/>
                </a:ext>
              </a:extLst>
            </p:cNvPr>
            <p:cNvSpPr/>
            <p:nvPr/>
          </p:nvSpPr>
          <p:spPr>
            <a:xfrm>
              <a:off x="2594421" y="5566677"/>
              <a:ext cx="189021" cy="180020"/>
            </a:xfrm>
            <a:prstGeom prst="ellipse">
              <a:avLst/>
            </a:prstGeom>
            <a:no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cxnSp>
          <p:nvCxnSpPr>
            <p:cNvPr id="85" name="Google Shape;184;p14">
              <a:extLst>
                <a:ext uri="{FF2B5EF4-FFF2-40B4-BE49-F238E27FC236}">
                  <a16:creationId xmlns:a16="http://schemas.microsoft.com/office/drawing/2014/main" id="{DC62691D-A9A9-41D9-B928-5F03355EF3BC}"/>
                </a:ext>
              </a:extLst>
            </p:cNvPr>
            <p:cNvCxnSpPr>
              <a:cxnSpLocks/>
              <a:stCxn id="79" idx="1"/>
              <a:endCxn id="83" idx="6"/>
            </p:cNvCxnSpPr>
            <p:nvPr/>
          </p:nvCxnSpPr>
          <p:spPr>
            <a:xfrm flipH="1" flipV="1">
              <a:off x="2773850" y="3290026"/>
              <a:ext cx="426847" cy="1723152"/>
            </a:xfrm>
            <a:prstGeom prst="straightConnector1">
              <a:avLst/>
            </a:prstGeom>
            <a:noFill/>
            <a:ln w="25400" cap="flat" cmpd="sng">
              <a:solidFill>
                <a:schemeClr val="dk1"/>
              </a:solidFill>
              <a:prstDash val="solid"/>
              <a:round/>
              <a:headEnd type="none" w="sm" len="sm"/>
              <a:tailEnd type="none" w="sm" len="sm"/>
            </a:ln>
          </p:spPr>
        </p:cxnSp>
        <p:cxnSp>
          <p:nvCxnSpPr>
            <p:cNvPr id="88" name="Google Shape;184;p14">
              <a:extLst>
                <a:ext uri="{FF2B5EF4-FFF2-40B4-BE49-F238E27FC236}">
                  <a16:creationId xmlns:a16="http://schemas.microsoft.com/office/drawing/2014/main" id="{BA9E61C6-809E-4A99-AE67-7564AC7F0753}"/>
                </a:ext>
              </a:extLst>
            </p:cNvPr>
            <p:cNvCxnSpPr>
              <a:cxnSpLocks/>
              <a:stCxn id="79" idx="3"/>
              <a:endCxn id="84" idx="7"/>
            </p:cNvCxnSpPr>
            <p:nvPr/>
          </p:nvCxnSpPr>
          <p:spPr>
            <a:xfrm flipH="1">
              <a:off x="2755761" y="5140472"/>
              <a:ext cx="444936" cy="452568"/>
            </a:xfrm>
            <a:prstGeom prst="straightConnector1">
              <a:avLst/>
            </a:prstGeom>
            <a:noFill/>
            <a:ln w="25400" cap="flat" cmpd="sng">
              <a:solidFill>
                <a:schemeClr val="dk1"/>
              </a:solidFill>
              <a:prstDash val="solid"/>
              <a:round/>
              <a:headEnd type="none" w="sm" len="sm"/>
              <a:tailEnd type="none" w="sm" len="sm"/>
            </a:ln>
          </p:spPr>
        </p:cxnSp>
        <p:sp>
          <p:nvSpPr>
            <p:cNvPr id="181" name="Google Shape;181;p14"/>
            <p:cNvSpPr txBox="1"/>
            <p:nvPr/>
          </p:nvSpPr>
          <p:spPr>
            <a:xfrm rot="19580284">
              <a:off x="6596238" y="2426083"/>
              <a:ext cx="1046412" cy="307777"/>
            </a:xfrm>
            <a:prstGeom prst="rect">
              <a:avLst/>
            </a:prstGeom>
            <a:noFill/>
            <a:ln>
              <a:noFill/>
            </a:ln>
          </p:spPr>
          <p:txBody>
            <a:bodyPr spcFirstLastPara="1" wrap="square" lIns="91425" tIns="45700" rIns="91425" bIns="45700" anchor="t" anchorCtr="0">
              <a:noAutofit/>
            </a:bodyPr>
            <a:lstStyle/>
            <a:p>
              <a:pPr algn="ctr"/>
              <a:r>
                <a:rPr lang="en-GB" sz="1200" b="1" dirty="0">
                  <a:solidFill>
                    <a:schemeClr val="dk1"/>
                  </a:solidFill>
                  <a:latin typeface="Calibri"/>
                  <a:ea typeface="Calibri"/>
                  <a:cs typeface="Calibri"/>
                  <a:sym typeface="Calibri"/>
                </a:rPr>
                <a:t>Education</a:t>
              </a:r>
              <a:endParaRPr sz="1400" b="1" dirty="0">
                <a:solidFill>
                  <a:schemeClr val="dk1"/>
                </a:solidFill>
                <a:latin typeface="Calibri"/>
                <a:ea typeface="Calibri"/>
                <a:cs typeface="Calibri"/>
                <a:sym typeface="Calibri"/>
              </a:endParaRPr>
            </a:p>
          </p:txBody>
        </p:sp>
        <p:pic>
          <p:nvPicPr>
            <p:cNvPr id="1052" name="Picture 28" descr="Image result for education + clipart">
              <a:extLst>
                <a:ext uri="{FF2B5EF4-FFF2-40B4-BE49-F238E27FC236}">
                  <a16:creationId xmlns:a16="http://schemas.microsoft.com/office/drawing/2014/main" id="{2B36F8B8-ED2D-4DE0-9F78-6097ED965261}"/>
                </a:ext>
              </a:extLst>
            </p:cNvPr>
            <p:cNvPicPr>
              <a:picLocks noChangeAspect="1" noChangeArrowheads="1"/>
            </p:cNvPicPr>
            <p:nvPr/>
          </p:nvPicPr>
          <p:blipFill rotWithShape="1">
            <a:blip r:embed="rId16" cstate="hqprint">
              <a:extLst>
                <a:ext uri="{28A0092B-C50C-407E-A947-70E740481C1C}">
                  <a14:useLocalDpi xmlns:a14="http://schemas.microsoft.com/office/drawing/2010/main" val="0"/>
                </a:ext>
              </a:extLst>
            </a:blip>
            <a:srcRect l="14192" t="4646" r="13805" b="4146"/>
            <a:stretch/>
          </p:blipFill>
          <p:spPr bwMode="auto">
            <a:xfrm>
              <a:off x="6542016" y="1580691"/>
              <a:ext cx="617561" cy="59946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189" name="Google Shape;189;p14"/>
            <p:cNvSpPr txBox="1"/>
            <p:nvPr/>
          </p:nvSpPr>
          <p:spPr>
            <a:xfrm rot="16200000">
              <a:off x="6026043" y="4262546"/>
              <a:ext cx="1140860" cy="432254"/>
            </a:xfrm>
            <a:prstGeom prst="rect">
              <a:avLst/>
            </a:prstGeom>
            <a:noFill/>
            <a:ln>
              <a:noFill/>
            </a:ln>
          </p:spPr>
          <p:txBody>
            <a:bodyPr spcFirstLastPara="1" wrap="square" lIns="91425" tIns="45700" rIns="91425" bIns="45700" anchor="t" anchorCtr="0">
              <a:noAutofit/>
            </a:bodyPr>
            <a:lstStyle/>
            <a:p>
              <a:pPr algn="ctr"/>
              <a:r>
                <a:rPr lang="en-GB" sz="1200" b="1" dirty="0">
                  <a:solidFill>
                    <a:schemeClr val="dk1"/>
                  </a:solidFill>
                  <a:latin typeface="Calibri"/>
                  <a:ea typeface="Calibri"/>
                  <a:cs typeface="Calibri"/>
                  <a:sym typeface="Calibri"/>
                </a:rPr>
                <a:t>Individuals</a:t>
              </a:r>
              <a:endParaRPr sz="1400" b="1" dirty="0">
                <a:solidFill>
                  <a:schemeClr val="dk1"/>
                </a:solidFill>
                <a:latin typeface="Calibri"/>
                <a:ea typeface="Calibri"/>
                <a:cs typeface="Calibri"/>
                <a:sym typeface="Calibri"/>
              </a:endParaRPr>
            </a:p>
          </p:txBody>
        </p:sp>
        <p:pic>
          <p:nvPicPr>
            <p:cNvPr id="1054" name="Picture 30" descr="Image result for crown clipart">
              <a:extLst>
                <a:ext uri="{FF2B5EF4-FFF2-40B4-BE49-F238E27FC236}">
                  <a16:creationId xmlns:a16="http://schemas.microsoft.com/office/drawing/2014/main" id="{24A28503-482B-4700-9868-E5CCFD066D31}"/>
                </a:ext>
              </a:extLst>
            </p:cNvPr>
            <p:cNvPicPr>
              <a:picLocks noChangeAspect="1" noChangeArrowheads="1"/>
            </p:cNvPicPr>
            <p:nvPr/>
          </p:nvPicPr>
          <p:blipFill rotWithShape="1">
            <a:blip r:embed="rId17">
              <a:extLst>
                <a:ext uri="{28A0092B-C50C-407E-A947-70E740481C1C}">
                  <a14:useLocalDpi xmlns:a14="http://schemas.microsoft.com/office/drawing/2010/main" val="0"/>
                </a:ext>
              </a:extLst>
            </a:blip>
            <a:srcRect l="3285" t="19048" r="1250" b="24920"/>
            <a:stretch/>
          </p:blipFill>
          <p:spPr bwMode="auto">
            <a:xfrm>
              <a:off x="8392918" y="2986705"/>
              <a:ext cx="920154" cy="54007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cxnSp>
          <p:nvCxnSpPr>
            <p:cNvPr id="114" name="Google Shape;172;p14">
              <a:extLst>
                <a:ext uri="{FF2B5EF4-FFF2-40B4-BE49-F238E27FC236}">
                  <a16:creationId xmlns:a16="http://schemas.microsoft.com/office/drawing/2014/main" id="{E970B7EB-5154-42C6-8A7E-CE3CB5E38F71}"/>
                </a:ext>
              </a:extLst>
            </p:cNvPr>
            <p:cNvCxnSpPr>
              <a:cxnSpLocks/>
              <a:stCxn id="168" idx="6"/>
              <a:endCxn id="171" idx="3"/>
            </p:cNvCxnSpPr>
            <p:nvPr/>
          </p:nvCxnSpPr>
          <p:spPr>
            <a:xfrm flipV="1">
              <a:off x="7923750" y="1461706"/>
              <a:ext cx="1474483" cy="762109"/>
            </a:xfrm>
            <a:prstGeom prst="straightConnector1">
              <a:avLst/>
            </a:prstGeom>
            <a:noFill/>
            <a:ln w="25400" cap="flat" cmpd="sng">
              <a:solidFill>
                <a:schemeClr val="dk1"/>
              </a:solidFill>
              <a:prstDash val="solid"/>
              <a:round/>
              <a:headEnd type="none" w="sm" len="sm"/>
              <a:tailEnd type="none" w="sm" len="sm"/>
            </a:ln>
          </p:spPr>
        </p:cxnSp>
        <p:grpSp>
          <p:nvGrpSpPr>
            <p:cNvPr id="55" name="Group 54">
              <a:extLst>
                <a:ext uri="{FF2B5EF4-FFF2-40B4-BE49-F238E27FC236}">
                  <a16:creationId xmlns:a16="http://schemas.microsoft.com/office/drawing/2014/main" id="{8D871DAD-5F4F-477E-9866-8F5BF808E25F}"/>
                </a:ext>
              </a:extLst>
            </p:cNvPr>
            <p:cNvGrpSpPr/>
            <p:nvPr/>
          </p:nvGrpSpPr>
          <p:grpSpPr>
            <a:xfrm>
              <a:off x="1581430" y="1354803"/>
              <a:ext cx="1440188" cy="841323"/>
              <a:chOff x="2060040" y="834701"/>
              <a:chExt cx="1634543" cy="946695"/>
            </a:xfrm>
          </p:grpSpPr>
          <p:pic>
            <p:nvPicPr>
              <p:cNvPr id="1056" name="Picture 32" descr="Image result for God clipart">
                <a:extLst>
                  <a:ext uri="{FF2B5EF4-FFF2-40B4-BE49-F238E27FC236}">
                    <a16:creationId xmlns:a16="http://schemas.microsoft.com/office/drawing/2014/main" id="{DD517036-E209-46BC-9AB4-FDB639035F94}"/>
                  </a:ext>
                </a:extLst>
              </p:cNvPr>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2060040" y="911966"/>
                <a:ext cx="904320" cy="830893"/>
              </a:xfrm>
              <a:prstGeom prst="rect">
                <a:avLst/>
              </a:prstGeom>
              <a:noFill/>
              <a:extLst>
                <a:ext uri="{909E8E84-426E-40DD-AFC4-6F175D3DCCD1}">
                  <a14:hiddenFill xmlns:a14="http://schemas.microsoft.com/office/drawing/2010/main">
                    <a:solidFill>
                      <a:srgbClr val="FFFFFF"/>
                    </a:solidFill>
                  </a14:hiddenFill>
                </a:ext>
              </a:extLst>
            </p:spPr>
          </p:pic>
          <p:pic>
            <p:nvPicPr>
              <p:cNvPr id="1058" name="Picture 34" descr="Image result for sickness clipart">
                <a:extLst>
                  <a:ext uri="{FF2B5EF4-FFF2-40B4-BE49-F238E27FC236}">
                    <a16:creationId xmlns:a16="http://schemas.microsoft.com/office/drawing/2014/main" id="{2F26A583-416B-49A0-9927-8CCF645CC556}"/>
                  </a:ext>
                </a:extLst>
              </p:cNvPr>
              <p:cNvPicPr>
                <a:picLocks noChangeAspect="1" noChangeArrowheads="1"/>
              </p:cNvPicPr>
              <p:nvPr/>
            </p:nvPicPr>
            <p:blipFill rotWithShape="1">
              <a:blip r:embed="rId19">
                <a:extLst>
                  <a:ext uri="{28A0092B-C50C-407E-A947-70E740481C1C}">
                    <a14:useLocalDpi xmlns:a14="http://schemas.microsoft.com/office/drawing/2010/main" val="0"/>
                  </a:ext>
                </a:extLst>
              </a:blip>
              <a:srcRect l="49999" t="3354" r="36203" b="75499"/>
              <a:stretch/>
            </p:blipFill>
            <p:spPr bwMode="auto">
              <a:xfrm>
                <a:off x="3103190" y="834701"/>
                <a:ext cx="591393" cy="946695"/>
              </a:xfrm>
              <a:prstGeom prst="rect">
                <a:avLst/>
              </a:prstGeom>
              <a:noFill/>
              <a:extLst>
                <a:ext uri="{909E8E84-426E-40DD-AFC4-6F175D3DCCD1}">
                  <a14:hiddenFill xmlns:a14="http://schemas.microsoft.com/office/drawing/2010/main">
                    <a:solidFill>
                      <a:srgbClr val="FFFFFF"/>
                    </a:solidFill>
                  </a14:hiddenFill>
                </a:ext>
              </a:extLst>
            </p:spPr>
          </p:pic>
          <p:sp>
            <p:nvSpPr>
              <p:cNvPr id="54" name="Rectangle 53">
                <a:extLst>
                  <a:ext uri="{FF2B5EF4-FFF2-40B4-BE49-F238E27FC236}">
                    <a16:creationId xmlns:a16="http://schemas.microsoft.com/office/drawing/2014/main" id="{6800C84E-19CC-403D-B4A4-56562BC3B08D}"/>
                  </a:ext>
                </a:extLst>
              </p:cNvPr>
              <p:cNvSpPr/>
              <p:nvPr/>
            </p:nvSpPr>
            <p:spPr>
              <a:xfrm>
                <a:off x="2773386" y="1054051"/>
                <a:ext cx="466112" cy="415589"/>
              </a:xfrm>
              <a:prstGeom prst="rect">
                <a:avLst/>
              </a:prstGeom>
              <a:noFill/>
            </p:spPr>
            <p:txBody>
              <a:bodyPr wrap="none" lIns="91440" tIns="45720" rIns="91440" bIns="45720">
                <a:spAutoFit/>
              </a:bodyPr>
              <a:lstStyle/>
              <a:p>
                <a:pPr algn="ctr"/>
                <a:r>
                  <a:rPr lang="en-US" b="0" cap="none" spc="0" dirty="0">
                    <a:ln w="0"/>
                    <a:solidFill>
                      <a:schemeClr val="tx1"/>
                    </a:solidFill>
                    <a:effectLst>
                      <a:outerShdw blurRad="38100" dist="19050" dir="2700000" algn="tl" rotWithShape="0">
                        <a:schemeClr val="dk1">
                          <a:alpha val="40000"/>
                        </a:schemeClr>
                      </a:outerShdw>
                    </a:effectLst>
                    <a:sym typeface="Wingdings" panose="05000000000000000000" pitchFamily="2" charset="2"/>
                  </a:rPr>
                  <a:t></a:t>
                </a:r>
                <a:endParaRPr lang="en-US" sz="2400" b="0" cap="none" spc="0" dirty="0">
                  <a:ln w="0"/>
                  <a:solidFill>
                    <a:schemeClr val="tx1"/>
                  </a:solidFill>
                  <a:effectLst>
                    <a:outerShdw blurRad="38100" dist="19050" dir="2700000" algn="tl" rotWithShape="0">
                      <a:schemeClr val="dk1">
                        <a:alpha val="40000"/>
                      </a:schemeClr>
                    </a:outerShdw>
                  </a:effectLst>
                </a:endParaRPr>
              </a:p>
            </p:txBody>
          </p:sp>
        </p:grpSp>
        <p:sp>
          <p:nvSpPr>
            <p:cNvPr id="133" name="Google Shape;186;p14">
              <a:extLst>
                <a:ext uri="{FF2B5EF4-FFF2-40B4-BE49-F238E27FC236}">
                  <a16:creationId xmlns:a16="http://schemas.microsoft.com/office/drawing/2014/main" id="{08EA708C-55E7-41FF-BBD6-2295B3F1CF2E}"/>
                </a:ext>
              </a:extLst>
            </p:cNvPr>
            <p:cNvSpPr/>
            <p:nvPr/>
          </p:nvSpPr>
          <p:spPr>
            <a:xfrm>
              <a:off x="2287569" y="2205566"/>
              <a:ext cx="189021" cy="180020"/>
            </a:xfrm>
            <a:prstGeom prst="ellipse">
              <a:avLst/>
            </a:prstGeom>
            <a:no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cxnSp>
          <p:nvCxnSpPr>
            <p:cNvPr id="134" name="Google Shape;184;p14">
              <a:extLst>
                <a:ext uri="{FF2B5EF4-FFF2-40B4-BE49-F238E27FC236}">
                  <a16:creationId xmlns:a16="http://schemas.microsoft.com/office/drawing/2014/main" id="{F98BCC65-4F33-4725-BBF7-78639070F5C9}"/>
                </a:ext>
              </a:extLst>
            </p:cNvPr>
            <p:cNvCxnSpPr>
              <a:cxnSpLocks/>
              <a:stCxn id="186" idx="2"/>
              <a:endCxn id="133" idx="6"/>
            </p:cNvCxnSpPr>
            <p:nvPr/>
          </p:nvCxnSpPr>
          <p:spPr>
            <a:xfrm flipH="1">
              <a:off x="2476590" y="2267034"/>
              <a:ext cx="1983020" cy="28542"/>
            </a:xfrm>
            <a:prstGeom prst="straightConnector1">
              <a:avLst/>
            </a:prstGeom>
            <a:noFill/>
            <a:ln w="25400" cap="flat" cmpd="sng">
              <a:solidFill>
                <a:schemeClr val="dk1"/>
              </a:solidFill>
              <a:prstDash val="solid"/>
              <a:round/>
              <a:headEnd type="none" w="sm" len="sm"/>
              <a:tailEnd type="none" w="sm" len="sm"/>
            </a:ln>
          </p:spPr>
        </p:cxnSp>
        <p:pic>
          <p:nvPicPr>
            <p:cNvPr id="137" name="Picture 4" descr="Image result for galen">
              <a:extLst>
                <a:ext uri="{FF2B5EF4-FFF2-40B4-BE49-F238E27FC236}">
                  <a16:creationId xmlns:a16="http://schemas.microsoft.com/office/drawing/2014/main" id="{66B211F2-649B-47A9-902D-3C55E3AB4E3E}"/>
                </a:ext>
              </a:extLst>
            </p:cNvPr>
            <p:cNvPicPr>
              <a:picLocks noChangeAspect="1" noChangeArrowheads="1"/>
            </p:cNvPicPr>
            <p:nvPr/>
          </p:nvPicPr>
          <p:blipFill>
            <a:blip r:embed="rId20" cstate="hqprint">
              <a:extLst>
                <a:ext uri="{28A0092B-C50C-407E-A947-70E740481C1C}">
                  <a14:useLocalDpi xmlns:a14="http://schemas.microsoft.com/office/drawing/2010/main" val="0"/>
                </a:ext>
              </a:extLst>
            </a:blip>
            <a:srcRect/>
            <a:stretch>
              <a:fillRect/>
            </a:stretch>
          </p:blipFill>
          <p:spPr bwMode="auto">
            <a:xfrm>
              <a:off x="3656311" y="715450"/>
              <a:ext cx="521074" cy="732760"/>
            </a:xfrm>
            <a:prstGeom prst="rect">
              <a:avLst/>
            </a:prstGeom>
            <a:noFill/>
            <a:extLst>
              <a:ext uri="{909E8E84-426E-40DD-AFC4-6F175D3DCCD1}">
                <a14:hiddenFill xmlns:a14="http://schemas.microsoft.com/office/drawing/2010/main">
                  <a:solidFill>
                    <a:srgbClr val="FFFFFF"/>
                  </a:solidFill>
                </a14:hiddenFill>
              </a:ext>
            </a:extLst>
          </p:spPr>
        </p:pic>
        <p:sp>
          <p:nvSpPr>
            <p:cNvPr id="140" name="Google Shape;186;p14">
              <a:extLst>
                <a:ext uri="{FF2B5EF4-FFF2-40B4-BE49-F238E27FC236}">
                  <a16:creationId xmlns:a16="http://schemas.microsoft.com/office/drawing/2014/main" id="{9816AFE0-16EB-44B9-B56F-67FC56006E97}"/>
                </a:ext>
              </a:extLst>
            </p:cNvPr>
            <p:cNvSpPr/>
            <p:nvPr/>
          </p:nvSpPr>
          <p:spPr>
            <a:xfrm>
              <a:off x="3842049" y="1562041"/>
              <a:ext cx="189021" cy="180020"/>
            </a:xfrm>
            <a:prstGeom prst="ellipse">
              <a:avLst/>
            </a:prstGeom>
            <a:no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cxnSp>
          <p:nvCxnSpPr>
            <p:cNvPr id="141" name="Google Shape;184;p14">
              <a:extLst>
                <a:ext uri="{FF2B5EF4-FFF2-40B4-BE49-F238E27FC236}">
                  <a16:creationId xmlns:a16="http://schemas.microsoft.com/office/drawing/2014/main" id="{BC6AE231-2A3F-4024-B4CC-4BAD20AE9DD1}"/>
                </a:ext>
              </a:extLst>
            </p:cNvPr>
            <p:cNvCxnSpPr>
              <a:cxnSpLocks/>
              <a:stCxn id="186" idx="0"/>
              <a:endCxn id="140" idx="4"/>
            </p:cNvCxnSpPr>
            <p:nvPr/>
          </p:nvCxnSpPr>
          <p:spPr>
            <a:xfrm flipH="1" flipV="1">
              <a:off x="3936560" y="1742061"/>
              <a:ext cx="617561" cy="434963"/>
            </a:xfrm>
            <a:prstGeom prst="straightConnector1">
              <a:avLst/>
            </a:prstGeom>
            <a:noFill/>
            <a:ln w="25400" cap="flat" cmpd="sng">
              <a:solidFill>
                <a:schemeClr val="dk1"/>
              </a:solidFill>
              <a:prstDash val="solid"/>
              <a:round/>
              <a:headEnd type="none" w="sm" len="sm"/>
              <a:tailEnd type="none" w="sm" len="sm"/>
            </a:ln>
          </p:spPr>
        </p:cxnSp>
        <p:grpSp>
          <p:nvGrpSpPr>
            <p:cNvPr id="5" name="Group 4">
              <a:extLst>
                <a:ext uri="{FF2B5EF4-FFF2-40B4-BE49-F238E27FC236}">
                  <a16:creationId xmlns:a16="http://schemas.microsoft.com/office/drawing/2014/main" id="{8EBCBB16-3993-42D9-93D9-E5871EA6DF04}"/>
                </a:ext>
              </a:extLst>
            </p:cNvPr>
            <p:cNvGrpSpPr/>
            <p:nvPr/>
          </p:nvGrpSpPr>
          <p:grpSpPr>
            <a:xfrm>
              <a:off x="1448004" y="4543227"/>
              <a:ext cx="803444" cy="967370"/>
              <a:chOff x="1450346" y="4295982"/>
              <a:chExt cx="944449" cy="1107996"/>
            </a:xfrm>
          </p:grpSpPr>
          <p:sp>
            <p:nvSpPr>
              <p:cNvPr id="64" name="Rectangle 63">
                <a:extLst>
                  <a:ext uri="{FF2B5EF4-FFF2-40B4-BE49-F238E27FC236}">
                    <a16:creationId xmlns:a16="http://schemas.microsoft.com/office/drawing/2014/main" id="{D41D0092-AA15-46C1-B25F-076537DAED2E}"/>
                  </a:ext>
                </a:extLst>
              </p:cNvPr>
              <p:cNvSpPr/>
              <p:nvPr/>
            </p:nvSpPr>
            <p:spPr>
              <a:xfrm>
                <a:off x="1633869" y="4295982"/>
                <a:ext cx="577402" cy="1107996"/>
              </a:xfrm>
              <a:prstGeom prst="rect">
                <a:avLst/>
              </a:prstGeom>
              <a:noFill/>
            </p:spPr>
            <p:txBody>
              <a:bodyPr wrap="none" lIns="91440" tIns="45720" rIns="91440" bIns="45720">
                <a:spAutoFit/>
              </a:bodyPr>
              <a:lstStyle/>
              <a:p>
                <a:pPr algn="ctr"/>
                <a:r>
                  <a:rPr lang="en-US" sz="6600" b="0" cap="none" spc="0" dirty="0">
                    <a:ln w="0"/>
                    <a:solidFill>
                      <a:schemeClr val="tx1"/>
                    </a:solidFill>
                    <a:effectLst>
                      <a:outerShdw blurRad="38100" dist="19050" dir="2700000" algn="tl" rotWithShape="0">
                        <a:schemeClr val="dk1">
                          <a:alpha val="40000"/>
                        </a:schemeClr>
                      </a:outerShdw>
                    </a:effectLst>
                  </a:rPr>
                  <a:t>?</a:t>
                </a:r>
              </a:p>
            </p:txBody>
          </p:sp>
          <p:sp>
            <p:nvSpPr>
              <p:cNvPr id="66" name="&quot;Not Allowed&quot; Symbol 65">
                <a:extLst>
                  <a:ext uri="{FF2B5EF4-FFF2-40B4-BE49-F238E27FC236}">
                    <a16:creationId xmlns:a16="http://schemas.microsoft.com/office/drawing/2014/main" id="{000B6194-F8C2-4704-9D6F-DC1F496EA5DC}"/>
                  </a:ext>
                </a:extLst>
              </p:cNvPr>
              <p:cNvSpPr/>
              <p:nvPr/>
            </p:nvSpPr>
            <p:spPr>
              <a:xfrm>
                <a:off x="1450346" y="4326876"/>
                <a:ext cx="944449" cy="1050545"/>
              </a:xfrm>
              <a:prstGeom prst="noSmoking">
                <a:avLst>
                  <a:gd name="adj" fmla="val 11245"/>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solidFill>
                    <a:schemeClr val="tx1"/>
                  </a:solidFill>
                </a:endParaRPr>
              </a:p>
            </p:txBody>
          </p:sp>
        </p:grpSp>
        <p:sp>
          <p:nvSpPr>
            <p:cNvPr id="155" name="Google Shape;186;p14">
              <a:extLst>
                <a:ext uri="{FF2B5EF4-FFF2-40B4-BE49-F238E27FC236}">
                  <a16:creationId xmlns:a16="http://schemas.microsoft.com/office/drawing/2014/main" id="{0903BEE7-EAF6-49E5-B14F-A18CB594ACB4}"/>
                </a:ext>
              </a:extLst>
            </p:cNvPr>
            <p:cNvSpPr/>
            <p:nvPr/>
          </p:nvSpPr>
          <p:spPr>
            <a:xfrm>
              <a:off x="2487063" y="5019960"/>
              <a:ext cx="189021" cy="180020"/>
            </a:xfrm>
            <a:prstGeom prst="ellipse">
              <a:avLst/>
            </a:prstGeom>
            <a:no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cxnSp>
          <p:nvCxnSpPr>
            <p:cNvPr id="156" name="Google Shape;184;p14">
              <a:extLst>
                <a:ext uri="{FF2B5EF4-FFF2-40B4-BE49-F238E27FC236}">
                  <a16:creationId xmlns:a16="http://schemas.microsoft.com/office/drawing/2014/main" id="{49F9FD2E-4F59-4B89-A5D2-A38E5FCA3DEB}"/>
                </a:ext>
              </a:extLst>
            </p:cNvPr>
            <p:cNvCxnSpPr>
              <a:cxnSpLocks/>
              <a:stCxn id="79" idx="2"/>
              <a:endCxn id="155" idx="6"/>
            </p:cNvCxnSpPr>
            <p:nvPr/>
          </p:nvCxnSpPr>
          <p:spPr>
            <a:xfrm flipH="1">
              <a:off x="2676084" y="5076825"/>
              <a:ext cx="496932" cy="33145"/>
            </a:xfrm>
            <a:prstGeom prst="straightConnector1">
              <a:avLst/>
            </a:prstGeom>
            <a:noFill/>
            <a:ln w="25400" cap="flat" cmpd="sng">
              <a:solidFill>
                <a:schemeClr val="dk1"/>
              </a:solidFill>
              <a:prstDash val="solid"/>
              <a:round/>
              <a:headEnd type="none" w="sm" len="sm"/>
              <a:tailEnd type="none" w="sm" len="sm"/>
            </a:ln>
          </p:spPr>
        </p:cxnSp>
        <p:sp>
          <p:nvSpPr>
            <p:cNvPr id="200" name="Google Shape;200;p14"/>
            <p:cNvSpPr/>
            <p:nvPr/>
          </p:nvSpPr>
          <p:spPr>
            <a:xfrm>
              <a:off x="6531802" y="4979412"/>
              <a:ext cx="189021" cy="180020"/>
            </a:xfrm>
            <a:prstGeom prst="ellipse">
              <a:avLst/>
            </a:prstGeom>
            <a:solidFill>
              <a:schemeClr val="bg1"/>
            </a:solid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sp>
          <p:nvSpPr>
            <p:cNvPr id="214" name="Google Shape;189;p14">
              <a:extLst>
                <a:ext uri="{FF2B5EF4-FFF2-40B4-BE49-F238E27FC236}">
                  <a16:creationId xmlns:a16="http://schemas.microsoft.com/office/drawing/2014/main" id="{EE1A1C7F-F7E5-4BBE-BDD3-80F63BE59918}"/>
                </a:ext>
              </a:extLst>
            </p:cNvPr>
            <p:cNvSpPr txBox="1"/>
            <p:nvPr/>
          </p:nvSpPr>
          <p:spPr>
            <a:xfrm rot="1861922">
              <a:off x="7610117" y="3553161"/>
              <a:ext cx="1140860" cy="432254"/>
            </a:xfrm>
            <a:prstGeom prst="rect">
              <a:avLst/>
            </a:prstGeom>
            <a:noFill/>
            <a:ln>
              <a:noFill/>
            </a:ln>
          </p:spPr>
          <p:txBody>
            <a:bodyPr spcFirstLastPara="1" wrap="square" lIns="91425" tIns="45700" rIns="91425" bIns="45700" anchor="t" anchorCtr="0">
              <a:noAutofit/>
            </a:bodyPr>
            <a:lstStyle/>
            <a:p>
              <a:pPr algn="ctr"/>
              <a:r>
                <a:rPr lang="en-GB" sz="1200" b="1" dirty="0">
                  <a:solidFill>
                    <a:schemeClr val="dk1"/>
                  </a:solidFill>
                  <a:latin typeface="Calibri"/>
                  <a:ea typeface="Calibri"/>
                  <a:cs typeface="Calibri"/>
                  <a:sym typeface="Calibri"/>
                </a:rPr>
                <a:t>Government</a:t>
              </a:r>
              <a:endParaRPr sz="1400" b="1" dirty="0">
                <a:solidFill>
                  <a:schemeClr val="dk1"/>
                </a:solidFill>
                <a:latin typeface="Calibri"/>
                <a:ea typeface="Calibri"/>
                <a:cs typeface="Calibri"/>
                <a:sym typeface="Calibri"/>
              </a:endParaRPr>
            </a:p>
          </p:txBody>
        </p:sp>
        <p:sp>
          <p:nvSpPr>
            <p:cNvPr id="2" name="TextBox 1">
              <a:extLst>
                <a:ext uri="{FF2B5EF4-FFF2-40B4-BE49-F238E27FC236}">
                  <a16:creationId xmlns:a16="http://schemas.microsoft.com/office/drawing/2014/main" id="{F154DF26-D65D-46DA-BE30-7F57D356B66D}"/>
                </a:ext>
              </a:extLst>
            </p:cNvPr>
            <p:cNvSpPr txBox="1"/>
            <p:nvPr/>
          </p:nvSpPr>
          <p:spPr>
            <a:xfrm>
              <a:off x="9036360" y="179476"/>
              <a:ext cx="1126350" cy="646331"/>
            </a:xfrm>
            <a:prstGeom prst="rect">
              <a:avLst/>
            </a:prstGeom>
            <a:noFill/>
          </p:spPr>
          <p:txBody>
            <a:bodyPr wrap="square" rtlCol="0">
              <a:spAutoFit/>
            </a:bodyPr>
            <a:lstStyle/>
            <a:p>
              <a:r>
                <a:rPr lang="en-GB" sz="1200" dirty="0"/>
                <a:t>Physicians learned from Galen’s work</a:t>
              </a:r>
            </a:p>
          </p:txBody>
        </p:sp>
        <p:sp>
          <p:nvSpPr>
            <p:cNvPr id="70" name="TextBox 69">
              <a:extLst>
                <a:ext uri="{FF2B5EF4-FFF2-40B4-BE49-F238E27FC236}">
                  <a16:creationId xmlns:a16="http://schemas.microsoft.com/office/drawing/2014/main" id="{8597CA6C-90D2-4AA0-8262-B43D934FC278}"/>
                </a:ext>
              </a:extLst>
            </p:cNvPr>
            <p:cNvSpPr txBox="1"/>
            <p:nvPr/>
          </p:nvSpPr>
          <p:spPr>
            <a:xfrm>
              <a:off x="10570777" y="815375"/>
              <a:ext cx="1126350" cy="1015663"/>
            </a:xfrm>
            <a:prstGeom prst="rect">
              <a:avLst/>
            </a:prstGeom>
            <a:noFill/>
          </p:spPr>
          <p:txBody>
            <a:bodyPr wrap="square" rtlCol="0">
              <a:spAutoFit/>
            </a:bodyPr>
            <a:lstStyle/>
            <a:p>
              <a:r>
                <a:rPr lang="en-GB" sz="1200" dirty="0"/>
                <a:t>Dissections on humans rare – only carried out to prove Galen correct</a:t>
              </a:r>
            </a:p>
          </p:txBody>
        </p:sp>
        <p:sp>
          <p:nvSpPr>
            <p:cNvPr id="71" name="TextBox 70">
              <a:extLst>
                <a:ext uri="{FF2B5EF4-FFF2-40B4-BE49-F238E27FC236}">
                  <a16:creationId xmlns:a16="http://schemas.microsoft.com/office/drawing/2014/main" id="{3D0B1BF6-3C75-4899-97EE-CFBBD780B2CA}"/>
                </a:ext>
              </a:extLst>
            </p:cNvPr>
            <p:cNvSpPr txBox="1"/>
            <p:nvPr/>
          </p:nvSpPr>
          <p:spPr>
            <a:xfrm>
              <a:off x="10705847" y="2650482"/>
              <a:ext cx="1126350" cy="1015663"/>
            </a:xfrm>
            <a:prstGeom prst="rect">
              <a:avLst/>
            </a:prstGeom>
            <a:noFill/>
          </p:spPr>
          <p:txBody>
            <a:bodyPr wrap="square" rtlCol="0">
              <a:spAutoFit/>
            </a:bodyPr>
            <a:lstStyle/>
            <a:p>
              <a:r>
                <a:rPr lang="en-GB" sz="1200" dirty="0"/>
                <a:t>King’s main duties – upholding law, defending the country</a:t>
              </a:r>
            </a:p>
          </p:txBody>
        </p:sp>
        <p:sp>
          <p:nvSpPr>
            <p:cNvPr id="72" name="TextBox 71">
              <a:extLst>
                <a:ext uri="{FF2B5EF4-FFF2-40B4-BE49-F238E27FC236}">
                  <a16:creationId xmlns:a16="http://schemas.microsoft.com/office/drawing/2014/main" id="{FDDF1C9B-B903-4FBC-8FBD-36FA0FA0F4C6}"/>
                </a:ext>
              </a:extLst>
            </p:cNvPr>
            <p:cNvSpPr txBox="1"/>
            <p:nvPr/>
          </p:nvSpPr>
          <p:spPr>
            <a:xfrm>
              <a:off x="10750478" y="5468765"/>
              <a:ext cx="1126350" cy="646331"/>
            </a:xfrm>
            <a:prstGeom prst="rect">
              <a:avLst/>
            </a:prstGeom>
            <a:noFill/>
          </p:spPr>
          <p:txBody>
            <a:bodyPr wrap="square" rtlCol="0">
              <a:spAutoFit/>
            </a:bodyPr>
            <a:lstStyle/>
            <a:p>
              <a:r>
                <a:rPr lang="en-GB" sz="1200" dirty="0"/>
                <a:t>Taxes not spent on public health</a:t>
              </a:r>
            </a:p>
          </p:txBody>
        </p:sp>
        <p:sp>
          <p:nvSpPr>
            <p:cNvPr id="73" name="TextBox 72">
              <a:extLst>
                <a:ext uri="{FF2B5EF4-FFF2-40B4-BE49-F238E27FC236}">
                  <a16:creationId xmlns:a16="http://schemas.microsoft.com/office/drawing/2014/main" id="{EC8AD69F-3C6F-420B-A7EB-8FF240EC6CC7}"/>
                </a:ext>
              </a:extLst>
            </p:cNvPr>
            <p:cNvSpPr txBox="1"/>
            <p:nvPr/>
          </p:nvSpPr>
          <p:spPr>
            <a:xfrm>
              <a:off x="2542410" y="6135703"/>
              <a:ext cx="1126350" cy="276999"/>
            </a:xfrm>
            <a:prstGeom prst="rect">
              <a:avLst/>
            </a:prstGeom>
            <a:noFill/>
          </p:spPr>
          <p:txBody>
            <a:bodyPr wrap="square" rtlCol="0">
              <a:spAutoFit/>
            </a:bodyPr>
            <a:lstStyle/>
            <a:p>
              <a:r>
                <a:rPr lang="en-GB" sz="1200" dirty="0"/>
                <a:t>Fear of Hell</a:t>
              </a:r>
            </a:p>
          </p:txBody>
        </p:sp>
        <p:sp>
          <p:nvSpPr>
            <p:cNvPr id="74" name="TextBox 73">
              <a:extLst>
                <a:ext uri="{FF2B5EF4-FFF2-40B4-BE49-F238E27FC236}">
                  <a16:creationId xmlns:a16="http://schemas.microsoft.com/office/drawing/2014/main" id="{A9ADF5DF-1E10-4E98-B03F-1EAF7AA27119}"/>
                </a:ext>
              </a:extLst>
            </p:cNvPr>
            <p:cNvSpPr txBox="1"/>
            <p:nvPr/>
          </p:nvSpPr>
          <p:spPr>
            <a:xfrm>
              <a:off x="1752578" y="2629827"/>
              <a:ext cx="1126350" cy="461665"/>
            </a:xfrm>
            <a:prstGeom prst="rect">
              <a:avLst/>
            </a:prstGeom>
            <a:noFill/>
          </p:spPr>
          <p:txBody>
            <a:bodyPr wrap="square" rtlCol="0">
              <a:spAutoFit/>
            </a:bodyPr>
            <a:lstStyle/>
            <a:p>
              <a:r>
                <a:rPr lang="en-GB" sz="1200" dirty="0"/>
                <a:t>Books copied out by hand</a:t>
              </a:r>
            </a:p>
          </p:txBody>
        </p:sp>
        <p:sp>
          <p:nvSpPr>
            <p:cNvPr id="76" name="TextBox 75">
              <a:extLst>
                <a:ext uri="{FF2B5EF4-FFF2-40B4-BE49-F238E27FC236}">
                  <a16:creationId xmlns:a16="http://schemas.microsoft.com/office/drawing/2014/main" id="{1B96D988-052D-45EB-A65F-25B89975C4D3}"/>
                </a:ext>
              </a:extLst>
            </p:cNvPr>
            <p:cNvSpPr txBox="1"/>
            <p:nvPr/>
          </p:nvSpPr>
          <p:spPr>
            <a:xfrm>
              <a:off x="1413450" y="3860222"/>
              <a:ext cx="1532784" cy="646331"/>
            </a:xfrm>
            <a:prstGeom prst="rect">
              <a:avLst/>
            </a:prstGeom>
            <a:noFill/>
          </p:spPr>
          <p:txBody>
            <a:bodyPr wrap="square" rtlCol="0">
              <a:spAutoFit/>
            </a:bodyPr>
            <a:lstStyle/>
            <a:p>
              <a:r>
                <a:rPr lang="en-GB" sz="1200" dirty="0"/>
                <a:t>People reluctant to question traditional ideas</a:t>
              </a:r>
            </a:p>
          </p:txBody>
        </p:sp>
        <p:sp>
          <p:nvSpPr>
            <p:cNvPr id="80" name="TextBox 79">
              <a:extLst>
                <a:ext uri="{FF2B5EF4-FFF2-40B4-BE49-F238E27FC236}">
                  <a16:creationId xmlns:a16="http://schemas.microsoft.com/office/drawing/2014/main" id="{738EED82-E2D2-4482-AEBD-FCCCE98B3B0B}"/>
                </a:ext>
              </a:extLst>
            </p:cNvPr>
            <p:cNvSpPr txBox="1"/>
            <p:nvPr/>
          </p:nvSpPr>
          <p:spPr>
            <a:xfrm>
              <a:off x="1537255" y="690115"/>
              <a:ext cx="1532784" cy="461665"/>
            </a:xfrm>
            <a:prstGeom prst="rect">
              <a:avLst/>
            </a:prstGeom>
            <a:noFill/>
          </p:spPr>
          <p:txBody>
            <a:bodyPr wrap="square" rtlCol="0">
              <a:spAutoFit/>
            </a:bodyPr>
            <a:lstStyle/>
            <a:p>
              <a:r>
                <a:rPr lang="en-GB" sz="1200" dirty="0"/>
                <a:t>God sends disease to punish humanity</a:t>
              </a:r>
            </a:p>
          </p:txBody>
        </p:sp>
        <p:sp>
          <p:nvSpPr>
            <p:cNvPr id="81" name="TextBox 80">
              <a:extLst>
                <a:ext uri="{FF2B5EF4-FFF2-40B4-BE49-F238E27FC236}">
                  <a16:creationId xmlns:a16="http://schemas.microsoft.com/office/drawing/2014/main" id="{C7BB3EED-AF7A-427C-9C9A-4129EC06B3B4}"/>
                </a:ext>
              </a:extLst>
            </p:cNvPr>
            <p:cNvSpPr txBox="1"/>
            <p:nvPr/>
          </p:nvSpPr>
          <p:spPr>
            <a:xfrm>
              <a:off x="4309839" y="618543"/>
              <a:ext cx="1532784" cy="461665"/>
            </a:xfrm>
            <a:prstGeom prst="rect">
              <a:avLst/>
            </a:prstGeom>
            <a:noFill/>
          </p:spPr>
          <p:txBody>
            <a:bodyPr wrap="square" rtlCol="0">
              <a:spAutoFit/>
            </a:bodyPr>
            <a:lstStyle/>
            <a:p>
              <a:r>
                <a:rPr lang="en-GB" sz="1200" dirty="0"/>
                <a:t>Church supports Galen’s ideas</a:t>
              </a:r>
            </a:p>
          </p:txBody>
        </p:sp>
      </p:grpSp>
    </p:spTree>
    <p:extLst>
      <p:ext uri="{BB962C8B-B14F-4D97-AF65-F5344CB8AC3E}">
        <p14:creationId xmlns:p14="http://schemas.microsoft.com/office/powerpoint/2010/main" val="1899840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61"/>
        <p:cNvGrpSpPr/>
        <p:nvPr/>
      </p:nvGrpSpPr>
      <p:grpSpPr>
        <a:xfrm>
          <a:off x="0" y="0"/>
          <a:ext cx="0" cy="0"/>
          <a:chOff x="0" y="0"/>
          <a:chExt cx="0" cy="0"/>
        </a:xfrm>
      </p:grpSpPr>
      <p:grpSp>
        <p:nvGrpSpPr>
          <p:cNvPr id="4" name="Group 3">
            <a:extLst>
              <a:ext uri="{FF2B5EF4-FFF2-40B4-BE49-F238E27FC236}">
                <a16:creationId xmlns:a16="http://schemas.microsoft.com/office/drawing/2014/main" id="{309EEA84-BA4D-4263-9EFC-01F4F9F560FB}"/>
              </a:ext>
            </a:extLst>
          </p:cNvPr>
          <p:cNvGrpSpPr/>
          <p:nvPr/>
        </p:nvGrpSpPr>
        <p:grpSpPr>
          <a:xfrm>
            <a:off x="116217" y="121412"/>
            <a:ext cx="11873547" cy="6682799"/>
            <a:chOff x="116217" y="121412"/>
            <a:chExt cx="11873547" cy="6682799"/>
          </a:xfrm>
        </p:grpSpPr>
        <p:sp>
          <p:nvSpPr>
            <p:cNvPr id="164" name="Google Shape;164;p14"/>
            <p:cNvSpPr/>
            <p:nvPr/>
          </p:nvSpPr>
          <p:spPr>
            <a:xfrm>
              <a:off x="130339" y="121412"/>
              <a:ext cx="1312312" cy="6624736"/>
            </a:xfrm>
            <a:prstGeom prst="rect">
              <a:avLst/>
            </a:prstGeom>
            <a:noFill/>
            <a:ln w="25400" cap="flat" cmpd="sng">
              <a:solidFill>
                <a:srgbClr val="395E89"/>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sp>
          <p:nvSpPr>
            <p:cNvPr id="165" name="Google Shape;165;p14"/>
            <p:cNvSpPr txBox="1"/>
            <p:nvPr/>
          </p:nvSpPr>
          <p:spPr>
            <a:xfrm>
              <a:off x="116217" y="179476"/>
              <a:ext cx="1372771" cy="6624735"/>
            </a:xfrm>
            <a:prstGeom prst="rect">
              <a:avLst/>
            </a:prstGeom>
            <a:noFill/>
            <a:ln>
              <a:noFill/>
            </a:ln>
          </p:spPr>
          <p:txBody>
            <a:bodyPr spcFirstLastPara="1" wrap="square" lIns="91425" tIns="45700" rIns="91425" bIns="45700" anchor="t" anchorCtr="0">
              <a:noAutofit/>
            </a:bodyPr>
            <a:lstStyle/>
            <a:p>
              <a:r>
                <a:rPr lang="en-GB" sz="1100" b="1" u="sng" dirty="0">
                  <a:solidFill>
                    <a:schemeClr val="dk1"/>
                  </a:solidFill>
                  <a:latin typeface="Calibri"/>
                  <a:ea typeface="Calibri"/>
                  <a:cs typeface="Calibri"/>
                  <a:sym typeface="Calibri"/>
                </a:rPr>
                <a:t>Keywords:</a:t>
              </a:r>
              <a:endParaRPr sz="1100" b="1" dirty="0">
                <a:solidFill>
                  <a:schemeClr val="dk1"/>
                </a:solidFill>
                <a:latin typeface="Calibri"/>
                <a:ea typeface="Calibri"/>
                <a:cs typeface="Calibri"/>
                <a:sym typeface="Calibri"/>
              </a:endParaRPr>
            </a:p>
            <a:p>
              <a:r>
                <a:rPr lang="en-GB" sz="1100" b="1" dirty="0">
                  <a:solidFill>
                    <a:schemeClr val="dk1"/>
                  </a:solidFill>
                  <a:ea typeface="Calibri"/>
                  <a:cs typeface="Calibri"/>
                  <a:sym typeface="Calibri"/>
                </a:rPr>
                <a:t>Miasma:</a:t>
              </a:r>
            </a:p>
            <a:p>
              <a:r>
                <a:rPr lang="en-GB" sz="1100" dirty="0">
                  <a:solidFill>
                    <a:schemeClr val="dk1"/>
                  </a:solidFill>
                  <a:ea typeface="Calibri"/>
                  <a:cs typeface="Calibri"/>
                  <a:sym typeface="Calibri"/>
                </a:rPr>
                <a:t>Bad air that was believed to cause sickness</a:t>
              </a:r>
            </a:p>
            <a:p>
              <a:endParaRPr lang="en-GB" sz="1100" b="1" dirty="0">
                <a:solidFill>
                  <a:schemeClr val="dk1"/>
                </a:solidFill>
                <a:cs typeface="Calibri"/>
                <a:sym typeface="Calibri"/>
              </a:endParaRPr>
            </a:p>
            <a:p>
              <a:r>
                <a:rPr lang="en-GB" sz="1100" b="1" dirty="0">
                  <a:solidFill>
                    <a:schemeClr val="dk1"/>
                  </a:solidFill>
                  <a:cs typeface="Calibri"/>
                  <a:sym typeface="Calibri"/>
                </a:rPr>
                <a:t>Four Humours:</a:t>
              </a:r>
            </a:p>
            <a:p>
              <a:r>
                <a:rPr lang="en-GB" sz="1100" dirty="0">
                  <a:solidFill>
                    <a:schemeClr val="dk1"/>
                  </a:solidFill>
                  <a:cs typeface="Calibri"/>
                  <a:sym typeface="Calibri"/>
                </a:rPr>
                <a:t>The theory that imbalanced humours caused sickness</a:t>
              </a:r>
            </a:p>
            <a:p>
              <a:endParaRPr lang="en-GB" sz="1100" b="1" dirty="0">
                <a:solidFill>
                  <a:schemeClr val="dk1"/>
                </a:solidFill>
                <a:cs typeface="Calibri"/>
                <a:sym typeface="Calibri"/>
              </a:endParaRPr>
            </a:p>
            <a:p>
              <a:r>
                <a:rPr lang="en-GB" sz="1100" b="1" dirty="0">
                  <a:solidFill>
                    <a:schemeClr val="dk1"/>
                  </a:solidFill>
                  <a:cs typeface="Calibri"/>
                  <a:sym typeface="Calibri"/>
                </a:rPr>
                <a:t>God’s Punishment:</a:t>
              </a:r>
            </a:p>
            <a:p>
              <a:r>
                <a:rPr lang="en-GB" sz="1100" dirty="0">
                  <a:solidFill>
                    <a:schemeClr val="dk1"/>
                  </a:solidFill>
                  <a:cs typeface="Calibri"/>
                  <a:sym typeface="Calibri"/>
                </a:rPr>
                <a:t>The belief that people became sick because God punished them for their sins</a:t>
              </a:r>
            </a:p>
            <a:p>
              <a:endParaRPr lang="en-GB" sz="1100" dirty="0">
                <a:solidFill>
                  <a:schemeClr val="dk1"/>
                </a:solidFill>
                <a:cs typeface="Calibri"/>
                <a:sym typeface="Calibri"/>
              </a:endParaRPr>
            </a:p>
            <a:p>
              <a:r>
                <a:rPr lang="en-GB" sz="1100" b="1" dirty="0">
                  <a:solidFill>
                    <a:schemeClr val="dk1"/>
                  </a:solidFill>
                  <a:cs typeface="Calibri"/>
                  <a:sym typeface="Calibri"/>
                </a:rPr>
                <a:t>Flagellants: </a:t>
              </a:r>
              <a:r>
                <a:rPr lang="en-GB" sz="1100" dirty="0">
                  <a:solidFill>
                    <a:schemeClr val="dk1"/>
                  </a:solidFill>
                  <a:cs typeface="Calibri"/>
                  <a:sym typeface="Calibri"/>
                </a:rPr>
                <a:t/>
              </a:r>
              <a:br>
                <a:rPr lang="en-GB" sz="1100" dirty="0">
                  <a:solidFill>
                    <a:schemeClr val="dk1"/>
                  </a:solidFill>
                  <a:cs typeface="Calibri"/>
                  <a:sym typeface="Calibri"/>
                </a:rPr>
              </a:br>
              <a:r>
                <a:rPr lang="en-GB" sz="1100" dirty="0">
                  <a:solidFill>
                    <a:schemeClr val="dk1"/>
                  </a:solidFill>
                  <a:cs typeface="Calibri"/>
                  <a:sym typeface="Calibri"/>
                </a:rPr>
                <a:t>People who whipped themselves to show God they were sorry</a:t>
              </a:r>
            </a:p>
            <a:p>
              <a:endParaRPr lang="en-GB" sz="1100" b="1" dirty="0">
                <a:solidFill>
                  <a:schemeClr val="dk1"/>
                </a:solidFill>
                <a:cs typeface="Calibri"/>
                <a:sym typeface="Calibri"/>
              </a:endParaRPr>
            </a:p>
            <a:p>
              <a:r>
                <a:rPr lang="en-GB" sz="1100" b="1" dirty="0" err="1">
                  <a:solidFill>
                    <a:schemeClr val="dk1"/>
                  </a:solidFill>
                  <a:cs typeface="Calibri"/>
                  <a:sym typeface="Calibri"/>
                </a:rPr>
                <a:t>Rakers</a:t>
              </a:r>
              <a:r>
                <a:rPr lang="en-GB" sz="1100" b="1" dirty="0">
                  <a:solidFill>
                    <a:schemeClr val="dk1"/>
                  </a:solidFill>
                  <a:cs typeface="Calibri"/>
                  <a:sym typeface="Calibri"/>
                </a:rPr>
                <a:t>:</a:t>
              </a:r>
            </a:p>
            <a:p>
              <a:r>
                <a:rPr lang="en-GB" sz="1100" dirty="0">
                  <a:solidFill>
                    <a:schemeClr val="dk1"/>
                  </a:solidFill>
                  <a:cs typeface="Calibri"/>
                  <a:sym typeface="Calibri"/>
                </a:rPr>
                <a:t>People paid to sweep towns’ streets</a:t>
              </a:r>
            </a:p>
            <a:p>
              <a:endParaRPr lang="en-GB" sz="1100" dirty="0">
                <a:solidFill>
                  <a:schemeClr val="dk1"/>
                </a:solidFill>
                <a:cs typeface="Calibri"/>
                <a:sym typeface="Calibri"/>
              </a:endParaRPr>
            </a:p>
            <a:p>
              <a:r>
                <a:rPr lang="en-GB" sz="1100" b="1" dirty="0">
                  <a:solidFill>
                    <a:schemeClr val="dk1"/>
                  </a:solidFill>
                  <a:cs typeface="Calibri"/>
                  <a:sym typeface="Calibri"/>
                </a:rPr>
                <a:t>Regimen </a:t>
              </a:r>
              <a:r>
                <a:rPr lang="en-GB" sz="1100" b="1" dirty="0" err="1">
                  <a:solidFill>
                    <a:schemeClr val="dk1"/>
                  </a:solidFill>
                  <a:cs typeface="Calibri"/>
                  <a:sym typeface="Calibri"/>
                </a:rPr>
                <a:t>Sanitatis</a:t>
              </a:r>
              <a:r>
                <a:rPr lang="en-GB" sz="1100" b="1" dirty="0">
                  <a:solidFill>
                    <a:schemeClr val="dk1"/>
                  </a:solidFill>
                  <a:cs typeface="Calibri"/>
                  <a:sym typeface="Calibri"/>
                </a:rPr>
                <a:t/>
              </a:r>
              <a:br>
                <a:rPr lang="en-GB" sz="1100" b="1" dirty="0">
                  <a:solidFill>
                    <a:schemeClr val="dk1"/>
                  </a:solidFill>
                  <a:cs typeface="Calibri"/>
                  <a:sym typeface="Calibri"/>
                </a:rPr>
              </a:br>
              <a:r>
                <a:rPr lang="en-GB" sz="1100" dirty="0">
                  <a:solidFill>
                    <a:schemeClr val="dk1"/>
                  </a:solidFill>
                  <a:cs typeface="Calibri"/>
                  <a:sym typeface="Calibri"/>
                </a:rPr>
                <a:t>Instructions given by physicians for keeping healthy: included moderate exercise and not over-eating</a:t>
              </a:r>
              <a:endParaRPr lang="en-GB" sz="1100" b="1" dirty="0">
                <a:solidFill>
                  <a:schemeClr val="dk1"/>
                </a:solidFill>
                <a:cs typeface="Calibri"/>
                <a:sym typeface="Calibri"/>
              </a:endParaRPr>
            </a:p>
            <a:p>
              <a:endParaRPr lang="en-GB" sz="1100" b="1" dirty="0">
                <a:solidFill>
                  <a:schemeClr val="dk1"/>
                </a:solidFill>
                <a:latin typeface="Calibri"/>
                <a:cs typeface="Calibri"/>
                <a:sym typeface="Calibri"/>
              </a:endParaRPr>
            </a:p>
            <a:p>
              <a:endParaRPr lang="en-GB" sz="1200" dirty="0"/>
            </a:p>
          </p:txBody>
        </p:sp>
        <p:sp>
          <p:nvSpPr>
            <p:cNvPr id="166" name="Google Shape;166;p14"/>
            <p:cNvSpPr txBox="1"/>
            <p:nvPr/>
          </p:nvSpPr>
          <p:spPr>
            <a:xfrm>
              <a:off x="5447434" y="808798"/>
              <a:ext cx="1800200" cy="912355"/>
            </a:xfrm>
            <a:prstGeom prst="rect">
              <a:avLst/>
            </a:prstGeom>
            <a:noFill/>
            <a:ln w="25400" cap="flat" cmpd="sng">
              <a:solidFill>
                <a:schemeClr val="dk1"/>
              </a:solidFill>
              <a:prstDash val="solid"/>
              <a:round/>
              <a:headEnd type="none" w="sm" len="sm"/>
              <a:tailEnd type="none" w="sm" len="sm"/>
            </a:ln>
          </p:spPr>
          <p:txBody>
            <a:bodyPr spcFirstLastPara="1" wrap="square" lIns="91425" tIns="45700" rIns="91425" bIns="45700" anchor="t" anchorCtr="0">
              <a:noAutofit/>
            </a:bodyPr>
            <a:lstStyle/>
            <a:p>
              <a:pPr algn="ctr"/>
              <a:r>
                <a:rPr lang="en-GB" sz="1600" dirty="0">
                  <a:solidFill>
                    <a:schemeClr val="dk1"/>
                  </a:solidFill>
                  <a:latin typeface="Calibri"/>
                  <a:ea typeface="Calibri"/>
                  <a:cs typeface="Calibri"/>
                  <a:sym typeface="Calibri"/>
                </a:rPr>
                <a:t>FEATURES OF MEDIEVAL MEDICINE</a:t>
              </a:r>
              <a:endParaRPr sz="1600" dirty="0">
                <a:solidFill>
                  <a:schemeClr val="dk1"/>
                </a:solidFill>
                <a:latin typeface="Calibri"/>
                <a:ea typeface="Calibri"/>
                <a:cs typeface="Calibri"/>
                <a:sym typeface="Calibri"/>
              </a:endParaRPr>
            </a:p>
          </p:txBody>
        </p:sp>
        <p:sp>
          <p:nvSpPr>
            <p:cNvPr id="171" name="Google Shape;171;p14"/>
            <p:cNvSpPr/>
            <p:nvPr/>
          </p:nvSpPr>
          <p:spPr>
            <a:xfrm>
              <a:off x="10837499" y="2539248"/>
              <a:ext cx="189021" cy="180020"/>
            </a:xfrm>
            <a:prstGeom prst="ellipse">
              <a:avLst/>
            </a:prstGeom>
            <a:no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sp>
          <p:nvSpPr>
            <p:cNvPr id="183" name="Google Shape;183;p14"/>
            <p:cNvSpPr/>
            <p:nvPr/>
          </p:nvSpPr>
          <p:spPr>
            <a:xfrm>
              <a:off x="10796024" y="3841957"/>
              <a:ext cx="189021" cy="180020"/>
            </a:xfrm>
            <a:prstGeom prst="ellipse">
              <a:avLst/>
            </a:prstGeom>
            <a:no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cxnSp>
          <p:nvCxnSpPr>
            <p:cNvPr id="190" name="Google Shape;190;p14"/>
            <p:cNvCxnSpPr>
              <a:cxnSpLocks/>
              <a:stCxn id="191" idx="0"/>
              <a:endCxn id="183" idx="3"/>
            </p:cNvCxnSpPr>
            <p:nvPr/>
          </p:nvCxnSpPr>
          <p:spPr>
            <a:xfrm flipV="1">
              <a:off x="10113666" y="3995614"/>
              <a:ext cx="710039" cy="739720"/>
            </a:xfrm>
            <a:prstGeom prst="straightConnector1">
              <a:avLst/>
            </a:prstGeom>
            <a:noFill/>
            <a:ln w="25400" cap="flat" cmpd="sng">
              <a:solidFill>
                <a:schemeClr val="dk1"/>
              </a:solidFill>
              <a:prstDash val="solid"/>
              <a:round/>
              <a:headEnd type="none" w="sm" len="sm"/>
              <a:tailEnd type="none" w="sm" len="sm"/>
            </a:ln>
          </p:spPr>
        </p:cxnSp>
        <p:sp>
          <p:nvSpPr>
            <p:cNvPr id="191" name="Google Shape;191;p14"/>
            <p:cNvSpPr/>
            <p:nvPr/>
          </p:nvSpPr>
          <p:spPr>
            <a:xfrm>
              <a:off x="10019155" y="4735334"/>
              <a:ext cx="189021" cy="180020"/>
            </a:xfrm>
            <a:prstGeom prst="ellipse">
              <a:avLst/>
            </a:prstGeom>
            <a:no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cxnSp>
          <p:nvCxnSpPr>
            <p:cNvPr id="196" name="Google Shape;196;p14"/>
            <p:cNvCxnSpPr>
              <a:cxnSpLocks/>
              <a:stCxn id="197" idx="1"/>
              <a:endCxn id="183" idx="5"/>
            </p:cNvCxnSpPr>
            <p:nvPr/>
          </p:nvCxnSpPr>
          <p:spPr>
            <a:xfrm flipH="1" flipV="1">
              <a:off x="10957364" y="3995614"/>
              <a:ext cx="547336" cy="766083"/>
            </a:xfrm>
            <a:prstGeom prst="straightConnector1">
              <a:avLst/>
            </a:prstGeom>
            <a:noFill/>
            <a:ln w="25400" cap="flat" cmpd="sng">
              <a:solidFill>
                <a:schemeClr val="dk1"/>
              </a:solidFill>
              <a:prstDash val="solid"/>
              <a:round/>
              <a:headEnd type="none" w="sm" len="sm"/>
              <a:tailEnd type="none" w="sm" len="sm"/>
            </a:ln>
          </p:spPr>
        </p:cxnSp>
        <p:sp>
          <p:nvSpPr>
            <p:cNvPr id="197" name="Google Shape;197;p14"/>
            <p:cNvSpPr/>
            <p:nvPr/>
          </p:nvSpPr>
          <p:spPr>
            <a:xfrm>
              <a:off x="11477019" y="4735334"/>
              <a:ext cx="189021" cy="180020"/>
            </a:xfrm>
            <a:prstGeom prst="ellipse">
              <a:avLst/>
            </a:prstGeom>
            <a:no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cxnSp>
          <p:nvCxnSpPr>
            <p:cNvPr id="199" name="Google Shape;199;p14"/>
            <p:cNvCxnSpPr>
              <a:cxnSpLocks/>
              <a:endCxn id="166" idx="2"/>
            </p:cNvCxnSpPr>
            <p:nvPr/>
          </p:nvCxnSpPr>
          <p:spPr>
            <a:xfrm flipH="1" flipV="1">
              <a:off x="6347534" y="1721153"/>
              <a:ext cx="8375" cy="548740"/>
            </a:xfrm>
            <a:prstGeom prst="straightConnector1">
              <a:avLst/>
            </a:prstGeom>
            <a:noFill/>
            <a:ln w="25400" cap="flat" cmpd="sng">
              <a:solidFill>
                <a:schemeClr val="dk1"/>
              </a:solidFill>
              <a:prstDash val="solid"/>
              <a:round/>
              <a:headEnd type="none" w="sm" len="sm"/>
              <a:tailEnd type="none" w="sm" len="sm"/>
            </a:ln>
          </p:spPr>
        </p:cxnSp>
        <p:sp>
          <p:nvSpPr>
            <p:cNvPr id="200" name="Google Shape;200;p14"/>
            <p:cNvSpPr/>
            <p:nvPr/>
          </p:nvSpPr>
          <p:spPr>
            <a:xfrm>
              <a:off x="6261398" y="2561481"/>
              <a:ext cx="189021" cy="180020"/>
            </a:xfrm>
            <a:prstGeom prst="ellipse">
              <a:avLst/>
            </a:prstGeom>
            <a:no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grpSp>
          <p:nvGrpSpPr>
            <p:cNvPr id="5" name="Group 4">
              <a:extLst>
                <a:ext uri="{FF2B5EF4-FFF2-40B4-BE49-F238E27FC236}">
                  <a16:creationId xmlns:a16="http://schemas.microsoft.com/office/drawing/2014/main" id="{9C3818BA-18D5-4624-8FBF-9FA778EF2951}"/>
                </a:ext>
              </a:extLst>
            </p:cNvPr>
            <p:cNvGrpSpPr/>
            <p:nvPr/>
          </p:nvGrpSpPr>
          <p:grpSpPr>
            <a:xfrm>
              <a:off x="2789650" y="2245806"/>
              <a:ext cx="8161888" cy="385975"/>
              <a:chOff x="4871554" y="5049341"/>
              <a:chExt cx="5503413" cy="440406"/>
            </a:xfrm>
          </p:grpSpPr>
          <p:cxnSp>
            <p:nvCxnSpPr>
              <p:cNvPr id="202" name="Google Shape;202;p14"/>
              <p:cNvCxnSpPr>
                <a:cxnSpLocks/>
              </p:cNvCxnSpPr>
              <p:nvPr/>
            </p:nvCxnSpPr>
            <p:spPr>
              <a:xfrm>
                <a:off x="4871554" y="5076825"/>
                <a:ext cx="5503413" cy="0"/>
              </a:xfrm>
              <a:prstGeom prst="straightConnector1">
                <a:avLst/>
              </a:prstGeom>
              <a:noFill/>
              <a:ln w="25400" cap="flat" cmpd="sng">
                <a:solidFill>
                  <a:schemeClr val="dk1"/>
                </a:solidFill>
                <a:prstDash val="solid"/>
                <a:round/>
                <a:headEnd type="none" w="sm" len="sm"/>
                <a:tailEnd type="none" w="sm" len="sm"/>
              </a:ln>
            </p:spPr>
          </p:cxnSp>
          <p:cxnSp>
            <p:nvCxnSpPr>
              <p:cNvPr id="203" name="Google Shape;203;p14"/>
              <p:cNvCxnSpPr/>
              <p:nvPr/>
            </p:nvCxnSpPr>
            <p:spPr>
              <a:xfrm rot="10800000">
                <a:off x="4871555" y="5049341"/>
                <a:ext cx="0" cy="440406"/>
              </a:xfrm>
              <a:prstGeom prst="straightConnector1">
                <a:avLst/>
              </a:prstGeom>
              <a:noFill/>
              <a:ln w="25400" cap="flat" cmpd="sng">
                <a:solidFill>
                  <a:schemeClr val="dk1"/>
                </a:solidFill>
                <a:prstDash val="solid"/>
                <a:round/>
                <a:headEnd type="none" w="sm" len="sm"/>
                <a:tailEnd type="none" w="sm" len="sm"/>
              </a:ln>
            </p:spPr>
          </p:cxnSp>
          <p:cxnSp>
            <p:nvCxnSpPr>
              <p:cNvPr id="206" name="Google Shape;206;p14"/>
              <p:cNvCxnSpPr>
                <a:cxnSpLocks/>
              </p:cNvCxnSpPr>
              <p:nvPr/>
            </p:nvCxnSpPr>
            <p:spPr>
              <a:xfrm flipV="1">
                <a:off x="7276219" y="5076825"/>
                <a:ext cx="0" cy="314862"/>
              </a:xfrm>
              <a:prstGeom prst="straightConnector1">
                <a:avLst/>
              </a:prstGeom>
              <a:noFill/>
              <a:ln w="25400" cap="flat" cmpd="sng">
                <a:solidFill>
                  <a:schemeClr val="dk1"/>
                </a:solidFill>
                <a:prstDash val="solid"/>
                <a:round/>
                <a:headEnd type="none" w="sm" len="sm"/>
                <a:tailEnd type="none" w="sm" len="sm"/>
              </a:ln>
            </p:spPr>
          </p:cxnSp>
          <p:cxnSp>
            <p:nvCxnSpPr>
              <p:cNvPr id="209" name="Google Shape;209;p14"/>
              <p:cNvCxnSpPr/>
              <p:nvPr/>
            </p:nvCxnSpPr>
            <p:spPr>
              <a:xfrm rot="10800000">
                <a:off x="10361801" y="5076825"/>
                <a:ext cx="8778" cy="296391"/>
              </a:xfrm>
              <a:prstGeom prst="straightConnector1">
                <a:avLst/>
              </a:prstGeom>
              <a:noFill/>
              <a:ln w="25400" cap="flat" cmpd="sng">
                <a:solidFill>
                  <a:schemeClr val="dk1"/>
                </a:solidFill>
                <a:prstDash val="solid"/>
                <a:round/>
                <a:headEnd type="none" w="sm" len="sm"/>
                <a:tailEnd type="none" w="sm" len="sm"/>
              </a:ln>
            </p:spPr>
          </p:cxnSp>
        </p:grpSp>
        <p:sp>
          <p:nvSpPr>
            <p:cNvPr id="181" name="Google Shape;181;p14"/>
            <p:cNvSpPr txBox="1"/>
            <p:nvPr/>
          </p:nvSpPr>
          <p:spPr>
            <a:xfrm>
              <a:off x="5481069" y="1913201"/>
              <a:ext cx="1046412" cy="307777"/>
            </a:xfrm>
            <a:prstGeom prst="rect">
              <a:avLst/>
            </a:prstGeom>
            <a:noFill/>
            <a:ln>
              <a:noFill/>
            </a:ln>
          </p:spPr>
          <p:txBody>
            <a:bodyPr spcFirstLastPara="1" wrap="square" lIns="91425" tIns="45700" rIns="91425" bIns="45700" anchor="t" anchorCtr="0">
              <a:noAutofit/>
            </a:bodyPr>
            <a:lstStyle/>
            <a:p>
              <a:pPr algn="ctr"/>
              <a:r>
                <a:rPr lang="en-GB" sz="1200" b="1" dirty="0">
                  <a:solidFill>
                    <a:schemeClr val="dk1"/>
                  </a:solidFill>
                  <a:latin typeface="Calibri"/>
                  <a:ea typeface="Calibri"/>
                  <a:cs typeface="Calibri"/>
                  <a:sym typeface="Calibri"/>
                </a:rPr>
                <a:t>CAUSES</a:t>
              </a:r>
              <a:endParaRPr sz="1400" b="1" dirty="0">
                <a:solidFill>
                  <a:schemeClr val="dk1"/>
                </a:solidFill>
                <a:latin typeface="Calibri"/>
                <a:ea typeface="Calibri"/>
                <a:cs typeface="Calibri"/>
                <a:sym typeface="Calibri"/>
              </a:endParaRPr>
            </a:p>
          </p:txBody>
        </p:sp>
        <p:sp>
          <p:nvSpPr>
            <p:cNvPr id="189" name="Google Shape;189;p14"/>
            <p:cNvSpPr txBox="1"/>
            <p:nvPr/>
          </p:nvSpPr>
          <p:spPr>
            <a:xfrm>
              <a:off x="7863845" y="4149117"/>
              <a:ext cx="1682216" cy="432254"/>
            </a:xfrm>
            <a:prstGeom prst="rect">
              <a:avLst/>
            </a:prstGeom>
            <a:noFill/>
            <a:ln>
              <a:noFill/>
            </a:ln>
          </p:spPr>
          <p:txBody>
            <a:bodyPr spcFirstLastPara="1" wrap="square" lIns="91425" tIns="45700" rIns="91425" bIns="45700" anchor="t" anchorCtr="0">
              <a:noAutofit/>
            </a:bodyPr>
            <a:lstStyle/>
            <a:p>
              <a:pPr algn="ctr"/>
              <a:r>
                <a:rPr lang="en-GB" sz="1200" b="1" dirty="0">
                  <a:solidFill>
                    <a:schemeClr val="dk1"/>
                  </a:solidFill>
                  <a:latin typeface="Calibri"/>
                  <a:ea typeface="Calibri"/>
                  <a:cs typeface="Calibri"/>
                  <a:sym typeface="Calibri"/>
                </a:rPr>
                <a:t>TREATMENT AND PREVENTION</a:t>
              </a:r>
              <a:endParaRPr sz="1400" b="1" dirty="0">
                <a:solidFill>
                  <a:schemeClr val="dk1"/>
                </a:solidFill>
                <a:latin typeface="Calibri"/>
                <a:ea typeface="Calibri"/>
                <a:cs typeface="Calibri"/>
                <a:sym typeface="Calibri"/>
              </a:endParaRPr>
            </a:p>
          </p:txBody>
        </p:sp>
        <p:pic>
          <p:nvPicPr>
            <p:cNvPr id="2050" name="Picture 2" descr="Image result for smelly clipart">
              <a:extLst>
                <a:ext uri="{FF2B5EF4-FFF2-40B4-BE49-F238E27FC236}">
                  <a16:creationId xmlns:a16="http://schemas.microsoft.com/office/drawing/2014/main" id="{8A408E9A-AFD9-4B36-836B-7E6A2690D847}"/>
                </a:ext>
              </a:extLst>
            </p:cNvPr>
            <p:cNvPicPr>
              <a:picLocks noChangeAspect="1" noChangeArrowheads="1"/>
            </p:cNvPicPr>
            <p:nvPr/>
          </p:nvPicPr>
          <p:blipFill rotWithShape="1">
            <a:blip r:embed="rId3" cstate="hqprint">
              <a:extLst>
                <a:ext uri="{28A0092B-C50C-407E-A947-70E740481C1C}">
                  <a14:useLocalDpi xmlns:a14="http://schemas.microsoft.com/office/drawing/2010/main" val="0"/>
                </a:ext>
              </a:extLst>
            </a:blip>
            <a:srcRect l="28579" t="7201" r="28357" b="5220"/>
            <a:stretch/>
          </p:blipFill>
          <p:spPr bwMode="auto">
            <a:xfrm>
              <a:off x="2560934" y="2967359"/>
              <a:ext cx="457431" cy="930258"/>
            </a:xfrm>
            <a:prstGeom prst="rect">
              <a:avLst/>
            </a:prstGeom>
            <a:noFill/>
            <a:extLst>
              <a:ext uri="{909E8E84-426E-40DD-AFC4-6F175D3DCCD1}">
                <a14:hiddenFill xmlns:a14="http://schemas.microsoft.com/office/drawing/2010/main">
                  <a:solidFill>
                    <a:srgbClr val="FFFFFF"/>
                  </a:solidFill>
                </a14:hiddenFill>
              </a:ext>
            </a:extLst>
          </p:spPr>
        </p:pic>
        <p:grpSp>
          <p:nvGrpSpPr>
            <p:cNvPr id="72" name="Group 71">
              <a:extLst>
                <a:ext uri="{FF2B5EF4-FFF2-40B4-BE49-F238E27FC236}">
                  <a16:creationId xmlns:a16="http://schemas.microsoft.com/office/drawing/2014/main" id="{0452BFBB-4934-4802-9A50-F975314D4120}"/>
                </a:ext>
              </a:extLst>
            </p:cNvPr>
            <p:cNvGrpSpPr/>
            <p:nvPr/>
          </p:nvGrpSpPr>
          <p:grpSpPr>
            <a:xfrm>
              <a:off x="5635814" y="2787713"/>
              <a:ext cx="1440188" cy="841323"/>
              <a:chOff x="2060040" y="834701"/>
              <a:chExt cx="1634543" cy="946695"/>
            </a:xfrm>
          </p:grpSpPr>
          <p:pic>
            <p:nvPicPr>
              <p:cNvPr id="73" name="Picture 32" descr="Image result for God clipart">
                <a:extLst>
                  <a:ext uri="{FF2B5EF4-FFF2-40B4-BE49-F238E27FC236}">
                    <a16:creationId xmlns:a16="http://schemas.microsoft.com/office/drawing/2014/main" id="{7B16F15D-266B-47BA-954B-FD4E3DC28D8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60040" y="911966"/>
                <a:ext cx="904320" cy="830893"/>
              </a:xfrm>
              <a:prstGeom prst="rect">
                <a:avLst/>
              </a:prstGeom>
              <a:noFill/>
              <a:extLst>
                <a:ext uri="{909E8E84-426E-40DD-AFC4-6F175D3DCCD1}">
                  <a14:hiddenFill xmlns:a14="http://schemas.microsoft.com/office/drawing/2010/main">
                    <a:solidFill>
                      <a:srgbClr val="FFFFFF"/>
                    </a:solidFill>
                  </a14:hiddenFill>
                </a:ext>
              </a:extLst>
            </p:spPr>
          </p:pic>
          <p:pic>
            <p:nvPicPr>
              <p:cNvPr id="74" name="Picture 34" descr="Image result for sickness clipart">
                <a:extLst>
                  <a:ext uri="{FF2B5EF4-FFF2-40B4-BE49-F238E27FC236}">
                    <a16:creationId xmlns:a16="http://schemas.microsoft.com/office/drawing/2014/main" id="{C18BE41B-D7B1-494B-8582-967768C7CF84}"/>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49999" t="3354" r="36203" b="75499"/>
              <a:stretch/>
            </p:blipFill>
            <p:spPr bwMode="auto">
              <a:xfrm>
                <a:off x="3103190" y="834701"/>
                <a:ext cx="591393" cy="946695"/>
              </a:xfrm>
              <a:prstGeom prst="rect">
                <a:avLst/>
              </a:prstGeom>
              <a:noFill/>
              <a:extLst>
                <a:ext uri="{909E8E84-426E-40DD-AFC4-6F175D3DCCD1}">
                  <a14:hiddenFill xmlns:a14="http://schemas.microsoft.com/office/drawing/2010/main">
                    <a:solidFill>
                      <a:srgbClr val="FFFFFF"/>
                    </a:solidFill>
                  </a14:hiddenFill>
                </a:ext>
              </a:extLst>
            </p:spPr>
          </p:pic>
          <p:sp>
            <p:nvSpPr>
              <p:cNvPr id="75" name="Rectangle 74">
                <a:extLst>
                  <a:ext uri="{FF2B5EF4-FFF2-40B4-BE49-F238E27FC236}">
                    <a16:creationId xmlns:a16="http://schemas.microsoft.com/office/drawing/2014/main" id="{7EEF9949-2197-4AB0-BB92-79BA7DDF6A0D}"/>
                  </a:ext>
                </a:extLst>
              </p:cNvPr>
              <p:cNvSpPr/>
              <p:nvPr/>
            </p:nvSpPr>
            <p:spPr>
              <a:xfrm>
                <a:off x="2837165" y="1054051"/>
                <a:ext cx="338554" cy="461665"/>
              </a:xfrm>
              <a:prstGeom prst="rect">
                <a:avLst/>
              </a:prstGeom>
              <a:noFill/>
            </p:spPr>
            <p:txBody>
              <a:bodyPr wrap="none" lIns="91440" tIns="45720" rIns="91440" bIns="45720">
                <a:spAutoFit/>
              </a:bodyPr>
              <a:lstStyle/>
              <a:p>
                <a:pPr algn="ctr"/>
                <a:r>
                  <a:rPr lang="en-US" sz="2400" b="0" cap="none" spc="0" dirty="0">
                    <a:ln w="0"/>
                    <a:solidFill>
                      <a:schemeClr val="tx1"/>
                    </a:solidFill>
                    <a:effectLst>
                      <a:outerShdw blurRad="38100" dist="19050" dir="2700000" algn="tl" rotWithShape="0">
                        <a:schemeClr val="dk1">
                          <a:alpha val="40000"/>
                        </a:schemeClr>
                      </a:outerShdw>
                    </a:effectLst>
                  </a:rPr>
                  <a:t>=</a:t>
                </a:r>
              </a:p>
            </p:txBody>
          </p:sp>
        </p:grpSp>
        <p:pic>
          <p:nvPicPr>
            <p:cNvPr id="2052" name="Picture 4" descr="Image result for four humours clipart">
              <a:extLst>
                <a:ext uri="{FF2B5EF4-FFF2-40B4-BE49-F238E27FC236}">
                  <a16:creationId xmlns:a16="http://schemas.microsoft.com/office/drawing/2014/main" id="{4A1331AA-83FE-476D-B47F-B644A91F147B}"/>
                </a:ext>
              </a:extLst>
            </p:cNvPr>
            <p:cNvPicPr>
              <a:picLocks noChangeAspect="1" noChangeArrowheads="1"/>
            </p:cNvPicPr>
            <p:nvPr/>
          </p:nvPicPr>
          <p:blipFill>
            <a:blip r:embed="rId6" cstate="hqprint">
              <a:extLst>
                <a:ext uri="{28A0092B-C50C-407E-A947-70E740481C1C}">
                  <a14:useLocalDpi xmlns:a14="http://schemas.microsoft.com/office/drawing/2010/main" val="0"/>
                </a:ext>
              </a:extLst>
            </a:blip>
            <a:srcRect/>
            <a:stretch>
              <a:fillRect/>
            </a:stretch>
          </p:blipFill>
          <p:spPr bwMode="auto">
            <a:xfrm>
              <a:off x="10510636" y="2942781"/>
              <a:ext cx="759798" cy="761738"/>
            </a:xfrm>
            <a:prstGeom prst="rect">
              <a:avLst/>
            </a:prstGeom>
            <a:noFill/>
            <a:extLst>
              <a:ext uri="{909E8E84-426E-40DD-AFC4-6F175D3DCCD1}">
                <a14:hiddenFill xmlns:a14="http://schemas.microsoft.com/office/drawing/2010/main">
                  <a:solidFill>
                    <a:srgbClr val="FFFFFF"/>
                  </a:solidFill>
                </a14:hiddenFill>
              </a:ext>
            </a:extLst>
          </p:spPr>
        </p:pic>
        <p:sp>
          <p:nvSpPr>
            <p:cNvPr id="97" name="Google Shape;200;p14">
              <a:extLst>
                <a:ext uri="{FF2B5EF4-FFF2-40B4-BE49-F238E27FC236}">
                  <a16:creationId xmlns:a16="http://schemas.microsoft.com/office/drawing/2014/main" id="{A613FEEC-D7BE-43B7-AE44-D14853B61B9B}"/>
                </a:ext>
              </a:extLst>
            </p:cNvPr>
            <p:cNvSpPr/>
            <p:nvPr/>
          </p:nvSpPr>
          <p:spPr>
            <a:xfrm>
              <a:off x="2711494" y="2607693"/>
              <a:ext cx="189021" cy="180020"/>
            </a:xfrm>
            <a:prstGeom prst="ellipse">
              <a:avLst/>
            </a:prstGeom>
            <a:no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sp>
          <p:nvSpPr>
            <p:cNvPr id="104" name="Google Shape;183;p14">
              <a:extLst>
                <a:ext uri="{FF2B5EF4-FFF2-40B4-BE49-F238E27FC236}">
                  <a16:creationId xmlns:a16="http://schemas.microsoft.com/office/drawing/2014/main" id="{4C384896-97C0-490D-B443-331B50B478E0}"/>
                </a:ext>
              </a:extLst>
            </p:cNvPr>
            <p:cNvSpPr/>
            <p:nvPr/>
          </p:nvSpPr>
          <p:spPr>
            <a:xfrm>
              <a:off x="6266873" y="3751947"/>
              <a:ext cx="189021" cy="180020"/>
            </a:xfrm>
            <a:prstGeom prst="ellipse">
              <a:avLst/>
            </a:prstGeom>
            <a:no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cxnSp>
          <p:nvCxnSpPr>
            <p:cNvPr id="105" name="Google Shape;190;p14">
              <a:extLst>
                <a:ext uri="{FF2B5EF4-FFF2-40B4-BE49-F238E27FC236}">
                  <a16:creationId xmlns:a16="http://schemas.microsoft.com/office/drawing/2014/main" id="{EB5DE6F4-32A9-453C-BC72-414E01229E2C}"/>
                </a:ext>
              </a:extLst>
            </p:cNvPr>
            <p:cNvCxnSpPr>
              <a:cxnSpLocks/>
              <a:stCxn id="106" idx="7"/>
              <a:endCxn id="104" idx="3"/>
            </p:cNvCxnSpPr>
            <p:nvPr/>
          </p:nvCxnSpPr>
          <p:spPr>
            <a:xfrm flipV="1">
              <a:off x="5198604" y="3905604"/>
              <a:ext cx="1095950" cy="903736"/>
            </a:xfrm>
            <a:prstGeom prst="straightConnector1">
              <a:avLst/>
            </a:prstGeom>
            <a:noFill/>
            <a:ln w="25400" cap="flat" cmpd="sng">
              <a:solidFill>
                <a:schemeClr val="dk1"/>
              </a:solidFill>
              <a:prstDash val="solid"/>
              <a:round/>
              <a:headEnd type="none" w="sm" len="sm"/>
              <a:tailEnd type="none" w="sm" len="sm"/>
            </a:ln>
          </p:spPr>
        </p:cxnSp>
        <p:sp>
          <p:nvSpPr>
            <p:cNvPr id="106" name="Google Shape;191;p14">
              <a:extLst>
                <a:ext uri="{FF2B5EF4-FFF2-40B4-BE49-F238E27FC236}">
                  <a16:creationId xmlns:a16="http://schemas.microsoft.com/office/drawing/2014/main" id="{C1474525-2C11-4E3C-84F0-18F14070C6CE}"/>
                </a:ext>
              </a:extLst>
            </p:cNvPr>
            <p:cNvSpPr/>
            <p:nvPr/>
          </p:nvSpPr>
          <p:spPr>
            <a:xfrm>
              <a:off x="5037264" y="4782977"/>
              <a:ext cx="189021" cy="180020"/>
            </a:xfrm>
            <a:prstGeom prst="ellipse">
              <a:avLst/>
            </a:prstGeom>
            <a:no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cxnSp>
          <p:nvCxnSpPr>
            <p:cNvPr id="107" name="Google Shape;196;p14">
              <a:extLst>
                <a:ext uri="{FF2B5EF4-FFF2-40B4-BE49-F238E27FC236}">
                  <a16:creationId xmlns:a16="http://schemas.microsoft.com/office/drawing/2014/main" id="{2641FA31-FF89-4667-9764-754BFFF422D9}"/>
                </a:ext>
              </a:extLst>
            </p:cNvPr>
            <p:cNvCxnSpPr>
              <a:cxnSpLocks/>
              <a:stCxn id="108" idx="1"/>
              <a:endCxn id="104" idx="5"/>
            </p:cNvCxnSpPr>
            <p:nvPr/>
          </p:nvCxnSpPr>
          <p:spPr>
            <a:xfrm flipH="1" flipV="1">
              <a:off x="6428213" y="3905604"/>
              <a:ext cx="980294" cy="946103"/>
            </a:xfrm>
            <a:prstGeom prst="straightConnector1">
              <a:avLst/>
            </a:prstGeom>
            <a:noFill/>
            <a:ln w="25400" cap="flat" cmpd="sng">
              <a:solidFill>
                <a:schemeClr val="dk1"/>
              </a:solidFill>
              <a:prstDash val="solid"/>
              <a:round/>
              <a:headEnd type="none" w="sm" len="sm"/>
              <a:tailEnd type="none" w="sm" len="sm"/>
            </a:ln>
          </p:spPr>
        </p:cxnSp>
        <p:sp>
          <p:nvSpPr>
            <p:cNvPr id="108" name="Google Shape;197;p14">
              <a:extLst>
                <a:ext uri="{FF2B5EF4-FFF2-40B4-BE49-F238E27FC236}">
                  <a16:creationId xmlns:a16="http://schemas.microsoft.com/office/drawing/2014/main" id="{0428E527-2601-4B3F-8B91-86263973CC55}"/>
                </a:ext>
              </a:extLst>
            </p:cNvPr>
            <p:cNvSpPr/>
            <p:nvPr/>
          </p:nvSpPr>
          <p:spPr>
            <a:xfrm>
              <a:off x="7380826" y="4825344"/>
              <a:ext cx="189021" cy="180020"/>
            </a:xfrm>
            <a:prstGeom prst="ellipse">
              <a:avLst/>
            </a:prstGeom>
            <a:no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sp>
          <p:nvSpPr>
            <p:cNvPr id="109" name="Google Shape;183;p14">
              <a:extLst>
                <a:ext uri="{FF2B5EF4-FFF2-40B4-BE49-F238E27FC236}">
                  <a16:creationId xmlns:a16="http://schemas.microsoft.com/office/drawing/2014/main" id="{8E75B3C7-25A9-49A4-BB90-87DA690871C7}"/>
                </a:ext>
              </a:extLst>
            </p:cNvPr>
            <p:cNvSpPr/>
            <p:nvPr/>
          </p:nvSpPr>
          <p:spPr>
            <a:xfrm>
              <a:off x="2711494" y="3995614"/>
              <a:ext cx="189021" cy="180020"/>
            </a:xfrm>
            <a:prstGeom prst="ellipse">
              <a:avLst/>
            </a:prstGeom>
            <a:no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cxnSp>
          <p:nvCxnSpPr>
            <p:cNvPr id="110" name="Google Shape;190;p14">
              <a:extLst>
                <a:ext uri="{FF2B5EF4-FFF2-40B4-BE49-F238E27FC236}">
                  <a16:creationId xmlns:a16="http://schemas.microsoft.com/office/drawing/2014/main" id="{8785EED2-109A-4E8E-9A73-A7E3C7DE2C9C}"/>
                </a:ext>
              </a:extLst>
            </p:cNvPr>
            <p:cNvCxnSpPr>
              <a:cxnSpLocks/>
              <a:stCxn id="111" idx="0"/>
              <a:endCxn id="109" idx="2"/>
            </p:cNvCxnSpPr>
            <p:nvPr/>
          </p:nvCxnSpPr>
          <p:spPr>
            <a:xfrm flipV="1">
              <a:off x="1787578" y="4085624"/>
              <a:ext cx="923916" cy="692478"/>
            </a:xfrm>
            <a:prstGeom prst="straightConnector1">
              <a:avLst/>
            </a:prstGeom>
            <a:noFill/>
            <a:ln w="25400" cap="flat" cmpd="sng">
              <a:solidFill>
                <a:schemeClr val="dk1"/>
              </a:solidFill>
              <a:prstDash val="solid"/>
              <a:round/>
              <a:headEnd type="none" w="sm" len="sm"/>
              <a:tailEnd type="none" w="sm" len="sm"/>
            </a:ln>
          </p:spPr>
        </p:cxnSp>
        <p:sp>
          <p:nvSpPr>
            <p:cNvPr id="111" name="Google Shape;191;p14">
              <a:extLst>
                <a:ext uri="{FF2B5EF4-FFF2-40B4-BE49-F238E27FC236}">
                  <a16:creationId xmlns:a16="http://schemas.microsoft.com/office/drawing/2014/main" id="{BE6BCDCE-5A46-437B-84F4-7BC5765F4795}"/>
                </a:ext>
              </a:extLst>
            </p:cNvPr>
            <p:cNvSpPr/>
            <p:nvPr/>
          </p:nvSpPr>
          <p:spPr>
            <a:xfrm>
              <a:off x="1693067" y="4778102"/>
              <a:ext cx="189021" cy="180020"/>
            </a:xfrm>
            <a:prstGeom prst="ellipse">
              <a:avLst/>
            </a:prstGeom>
            <a:no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cxnSp>
          <p:nvCxnSpPr>
            <p:cNvPr id="112" name="Google Shape;196;p14">
              <a:extLst>
                <a:ext uri="{FF2B5EF4-FFF2-40B4-BE49-F238E27FC236}">
                  <a16:creationId xmlns:a16="http://schemas.microsoft.com/office/drawing/2014/main" id="{0770447B-65FE-457D-9F02-7898C3F8690D}"/>
                </a:ext>
              </a:extLst>
            </p:cNvPr>
            <p:cNvCxnSpPr>
              <a:cxnSpLocks/>
              <a:stCxn id="113" idx="1"/>
              <a:endCxn id="109" idx="6"/>
            </p:cNvCxnSpPr>
            <p:nvPr/>
          </p:nvCxnSpPr>
          <p:spPr>
            <a:xfrm flipH="1" flipV="1">
              <a:off x="2900515" y="4085624"/>
              <a:ext cx="836045" cy="719923"/>
            </a:xfrm>
            <a:prstGeom prst="straightConnector1">
              <a:avLst/>
            </a:prstGeom>
            <a:noFill/>
            <a:ln w="25400" cap="flat" cmpd="sng">
              <a:solidFill>
                <a:schemeClr val="dk1"/>
              </a:solidFill>
              <a:prstDash val="solid"/>
              <a:round/>
              <a:headEnd type="none" w="sm" len="sm"/>
              <a:tailEnd type="none" w="sm" len="sm"/>
            </a:ln>
          </p:spPr>
        </p:cxnSp>
        <p:sp>
          <p:nvSpPr>
            <p:cNvPr id="113" name="Google Shape;197;p14">
              <a:extLst>
                <a:ext uri="{FF2B5EF4-FFF2-40B4-BE49-F238E27FC236}">
                  <a16:creationId xmlns:a16="http://schemas.microsoft.com/office/drawing/2014/main" id="{72E0574B-F288-4531-9289-D93382FE3DE4}"/>
                </a:ext>
              </a:extLst>
            </p:cNvPr>
            <p:cNvSpPr/>
            <p:nvPr/>
          </p:nvSpPr>
          <p:spPr>
            <a:xfrm>
              <a:off x="3708879" y="4779184"/>
              <a:ext cx="189021" cy="180020"/>
            </a:xfrm>
            <a:prstGeom prst="ellipse">
              <a:avLst/>
            </a:prstGeom>
            <a:no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pic>
          <p:nvPicPr>
            <p:cNvPr id="116" name="Picture 34" descr="Image result for sickness clipart">
              <a:extLst>
                <a:ext uri="{FF2B5EF4-FFF2-40B4-BE49-F238E27FC236}">
                  <a16:creationId xmlns:a16="http://schemas.microsoft.com/office/drawing/2014/main" id="{86229FAE-31C1-480B-BE56-EBD82C53E5E4}"/>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49999" t="3354" r="36203" b="75499"/>
            <a:stretch/>
          </p:blipFill>
          <p:spPr bwMode="auto">
            <a:xfrm>
              <a:off x="11323965" y="4968424"/>
              <a:ext cx="521074" cy="841323"/>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Image result for bleeding clipart black and white">
              <a:extLst>
                <a:ext uri="{FF2B5EF4-FFF2-40B4-BE49-F238E27FC236}">
                  <a16:creationId xmlns:a16="http://schemas.microsoft.com/office/drawing/2014/main" id="{77A58AAE-96D8-46F4-A482-168A0A1AB2EB}"/>
                </a:ext>
              </a:extLst>
            </p:cNvPr>
            <p:cNvPicPr>
              <a:picLocks noChangeAspect="1" noChangeArrowheads="1"/>
            </p:cNvPicPr>
            <p:nvPr/>
          </p:nvPicPr>
          <p:blipFill>
            <a:blip r:embed="rId7" cstate="hqprint">
              <a:extLst>
                <a:ext uri="{28A0092B-C50C-407E-A947-70E740481C1C}">
                  <a14:useLocalDpi xmlns:a14="http://schemas.microsoft.com/office/drawing/2010/main" val="0"/>
                </a:ext>
              </a:extLst>
            </a:blip>
            <a:srcRect/>
            <a:stretch>
              <a:fillRect/>
            </a:stretch>
          </p:blipFill>
          <p:spPr bwMode="auto">
            <a:xfrm>
              <a:off x="9699598" y="5090510"/>
              <a:ext cx="769087" cy="769087"/>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Image result for prayer clipart">
              <a:extLst>
                <a:ext uri="{FF2B5EF4-FFF2-40B4-BE49-F238E27FC236}">
                  <a16:creationId xmlns:a16="http://schemas.microsoft.com/office/drawing/2014/main" id="{D3AE6711-D4CA-4AB2-85BF-F7B8C6B0819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971502" y="5107516"/>
              <a:ext cx="509567" cy="792659"/>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descr="Related image">
              <a:extLst>
                <a:ext uri="{FF2B5EF4-FFF2-40B4-BE49-F238E27FC236}">
                  <a16:creationId xmlns:a16="http://schemas.microsoft.com/office/drawing/2014/main" id="{4EDFD9EC-0AC0-41F0-B059-C20908FF2584}"/>
                </a:ext>
              </a:extLst>
            </p:cNvPr>
            <p:cNvPicPr>
              <a:picLocks noChangeAspect="1" noChangeArrowheads="1"/>
            </p:cNvPicPr>
            <p:nvPr/>
          </p:nvPicPr>
          <p:blipFill>
            <a:blip r:embed="rId9" cstate="hqprint">
              <a:extLst>
                <a:ext uri="{28A0092B-C50C-407E-A947-70E740481C1C}">
                  <a14:useLocalDpi xmlns:a14="http://schemas.microsoft.com/office/drawing/2010/main" val="0"/>
                </a:ext>
              </a:extLst>
            </a:blip>
            <a:srcRect/>
            <a:stretch>
              <a:fillRect/>
            </a:stretch>
          </p:blipFill>
          <p:spPr bwMode="auto">
            <a:xfrm>
              <a:off x="5765536" y="5118647"/>
              <a:ext cx="1049929" cy="841970"/>
            </a:xfrm>
            <a:prstGeom prst="rect">
              <a:avLst/>
            </a:prstGeom>
            <a:noFill/>
            <a:extLst>
              <a:ext uri="{909E8E84-426E-40DD-AFC4-6F175D3DCCD1}">
                <a14:hiddenFill xmlns:a14="http://schemas.microsoft.com/office/drawing/2010/main">
                  <a:solidFill>
                    <a:srgbClr val="FFFFFF"/>
                  </a:solidFill>
                </a14:hiddenFill>
              </a:ext>
            </a:extLst>
          </p:spPr>
        </p:pic>
        <p:pic>
          <p:nvPicPr>
            <p:cNvPr id="2062" name="Picture 14" descr="Image result for whip clipart">
              <a:extLst>
                <a:ext uri="{FF2B5EF4-FFF2-40B4-BE49-F238E27FC236}">
                  <a16:creationId xmlns:a16="http://schemas.microsoft.com/office/drawing/2014/main" id="{3FE834EF-5F3B-425B-8AD0-7513DF0D41D6}"/>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949923" y="5104623"/>
              <a:ext cx="1163772" cy="841971"/>
            </a:xfrm>
            <a:prstGeom prst="rect">
              <a:avLst/>
            </a:prstGeom>
            <a:noFill/>
            <a:extLst>
              <a:ext uri="{909E8E84-426E-40DD-AFC4-6F175D3DCCD1}">
                <a14:hiddenFill xmlns:a14="http://schemas.microsoft.com/office/drawing/2010/main">
                  <a:solidFill>
                    <a:srgbClr val="FFFFFF"/>
                  </a:solidFill>
                </a14:hiddenFill>
              </a:ext>
            </a:extLst>
          </p:spPr>
        </p:pic>
        <p:cxnSp>
          <p:nvCxnSpPr>
            <p:cNvPr id="126" name="Google Shape;196;p14">
              <a:extLst>
                <a:ext uri="{FF2B5EF4-FFF2-40B4-BE49-F238E27FC236}">
                  <a16:creationId xmlns:a16="http://schemas.microsoft.com/office/drawing/2014/main" id="{4FF33828-B419-4085-AE3F-720D03A8498C}"/>
                </a:ext>
              </a:extLst>
            </p:cNvPr>
            <p:cNvCxnSpPr>
              <a:cxnSpLocks/>
              <a:endCxn id="104" idx="4"/>
            </p:cNvCxnSpPr>
            <p:nvPr/>
          </p:nvCxnSpPr>
          <p:spPr>
            <a:xfrm flipH="1" flipV="1">
              <a:off x="6361384" y="3931967"/>
              <a:ext cx="11794" cy="829730"/>
            </a:xfrm>
            <a:prstGeom prst="straightConnector1">
              <a:avLst/>
            </a:prstGeom>
            <a:noFill/>
            <a:ln w="25400" cap="flat" cmpd="sng">
              <a:solidFill>
                <a:schemeClr val="dk1"/>
              </a:solidFill>
              <a:prstDash val="solid"/>
              <a:round/>
              <a:headEnd type="none" w="sm" len="sm"/>
              <a:tailEnd type="none" w="sm" len="sm"/>
            </a:ln>
          </p:spPr>
        </p:cxnSp>
        <p:sp>
          <p:nvSpPr>
            <p:cNvPr id="129" name="Google Shape;197;p14">
              <a:extLst>
                <a:ext uri="{FF2B5EF4-FFF2-40B4-BE49-F238E27FC236}">
                  <a16:creationId xmlns:a16="http://schemas.microsoft.com/office/drawing/2014/main" id="{316F7FE3-C767-478D-95A8-ECB0B928B418}"/>
                </a:ext>
              </a:extLst>
            </p:cNvPr>
            <p:cNvSpPr/>
            <p:nvPr/>
          </p:nvSpPr>
          <p:spPr>
            <a:xfrm>
              <a:off x="6290500" y="4755778"/>
              <a:ext cx="189021" cy="180020"/>
            </a:xfrm>
            <a:prstGeom prst="ellipse">
              <a:avLst/>
            </a:prstGeom>
            <a:no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pic>
          <p:nvPicPr>
            <p:cNvPr id="2066" name="Picture 18" descr="Image result for flower clipart">
              <a:extLst>
                <a:ext uri="{FF2B5EF4-FFF2-40B4-BE49-F238E27FC236}">
                  <a16:creationId xmlns:a16="http://schemas.microsoft.com/office/drawing/2014/main" id="{B7916C0D-B507-4B1D-81FB-029E3F4F2B9F}"/>
                </a:ext>
              </a:extLst>
            </p:cNvPr>
            <p:cNvPicPr>
              <a:picLocks noChangeAspect="1" noChangeArrowheads="1"/>
            </p:cNvPicPr>
            <p:nvPr/>
          </p:nvPicPr>
          <p:blipFill>
            <a:blip r:embed="rId11" cstate="hqprint">
              <a:extLst>
                <a:ext uri="{28A0092B-C50C-407E-A947-70E740481C1C}">
                  <a14:useLocalDpi xmlns:a14="http://schemas.microsoft.com/office/drawing/2010/main" val="0"/>
                </a:ext>
              </a:extLst>
            </a:blip>
            <a:srcRect/>
            <a:stretch>
              <a:fillRect/>
            </a:stretch>
          </p:blipFill>
          <p:spPr bwMode="auto">
            <a:xfrm>
              <a:off x="1533755" y="5225678"/>
              <a:ext cx="824919" cy="824919"/>
            </a:xfrm>
            <a:prstGeom prst="rect">
              <a:avLst/>
            </a:prstGeom>
            <a:noFill/>
            <a:extLst>
              <a:ext uri="{909E8E84-426E-40DD-AFC4-6F175D3DCCD1}">
                <a14:hiddenFill xmlns:a14="http://schemas.microsoft.com/office/drawing/2010/main">
                  <a:solidFill>
                    <a:srgbClr val="FFFFFF"/>
                  </a:solidFill>
                </a14:hiddenFill>
              </a:ext>
            </a:extLst>
          </p:spPr>
        </p:pic>
        <p:pic>
          <p:nvPicPr>
            <p:cNvPr id="2068" name="Picture 20" descr="Image result for incense + clipart">
              <a:extLst>
                <a:ext uri="{FF2B5EF4-FFF2-40B4-BE49-F238E27FC236}">
                  <a16:creationId xmlns:a16="http://schemas.microsoft.com/office/drawing/2014/main" id="{C0A99C35-BFB1-4F0D-AA94-6B20BB9AEC66}"/>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449778" y="5169945"/>
              <a:ext cx="824919" cy="824919"/>
            </a:xfrm>
            <a:prstGeom prst="rect">
              <a:avLst/>
            </a:prstGeom>
            <a:noFill/>
            <a:extLst>
              <a:ext uri="{909E8E84-426E-40DD-AFC4-6F175D3DCCD1}">
                <a14:hiddenFill xmlns:a14="http://schemas.microsoft.com/office/drawing/2010/main">
                  <a:solidFill>
                    <a:srgbClr val="FFFFFF"/>
                  </a:solidFill>
                </a14:hiddenFill>
              </a:ext>
            </a:extLst>
          </p:spPr>
        </p:pic>
        <p:pic>
          <p:nvPicPr>
            <p:cNvPr id="2070" name="Picture 22" descr="Image result for broom + clipart">
              <a:extLst>
                <a:ext uri="{FF2B5EF4-FFF2-40B4-BE49-F238E27FC236}">
                  <a16:creationId xmlns:a16="http://schemas.microsoft.com/office/drawing/2014/main" id="{2ED8A804-3506-49E5-B9B3-2B6141A540D1}"/>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3449113" y="5090121"/>
              <a:ext cx="763840" cy="904743"/>
            </a:xfrm>
            <a:prstGeom prst="rect">
              <a:avLst/>
            </a:prstGeom>
            <a:noFill/>
            <a:extLst>
              <a:ext uri="{909E8E84-426E-40DD-AFC4-6F175D3DCCD1}">
                <a14:hiddenFill xmlns:a14="http://schemas.microsoft.com/office/drawing/2010/main">
                  <a:solidFill>
                    <a:srgbClr val="FFFFFF"/>
                  </a:solidFill>
                </a14:hiddenFill>
              </a:ext>
            </a:extLst>
          </p:spPr>
        </p:pic>
        <p:cxnSp>
          <p:nvCxnSpPr>
            <p:cNvPr id="148" name="Google Shape;196;p14">
              <a:extLst>
                <a:ext uri="{FF2B5EF4-FFF2-40B4-BE49-F238E27FC236}">
                  <a16:creationId xmlns:a16="http://schemas.microsoft.com/office/drawing/2014/main" id="{2C34D783-FD3D-49F1-98B7-7988D34D386E}"/>
                </a:ext>
              </a:extLst>
            </p:cNvPr>
            <p:cNvCxnSpPr>
              <a:cxnSpLocks/>
              <a:stCxn id="151" idx="0"/>
              <a:endCxn id="109" idx="4"/>
            </p:cNvCxnSpPr>
            <p:nvPr/>
          </p:nvCxnSpPr>
          <p:spPr>
            <a:xfrm flipH="1" flipV="1">
              <a:off x="2806005" y="4175634"/>
              <a:ext cx="8459" cy="600275"/>
            </a:xfrm>
            <a:prstGeom prst="straightConnector1">
              <a:avLst/>
            </a:prstGeom>
            <a:noFill/>
            <a:ln w="25400" cap="flat" cmpd="sng">
              <a:solidFill>
                <a:schemeClr val="dk1"/>
              </a:solidFill>
              <a:prstDash val="solid"/>
              <a:round/>
              <a:headEnd type="none" w="sm" len="sm"/>
              <a:tailEnd type="none" w="sm" len="sm"/>
            </a:ln>
          </p:spPr>
        </p:cxnSp>
        <p:sp>
          <p:nvSpPr>
            <p:cNvPr id="151" name="Google Shape;197;p14">
              <a:extLst>
                <a:ext uri="{FF2B5EF4-FFF2-40B4-BE49-F238E27FC236}">
                  <a16:creationId xmlns:a16="http://schemas.microsoft.com/office/drawing/2014/main" id="{C66D0AB5-33C9-43DD-895D-AF0D09ACCBBA}"/>
                </a:ext>
              </a:extLst>
            </p:cNvPr>
            <p:cNvSpPr/>
            <p:nvPr/>
          </p:nvSpPr>
          <p:spPr>
            <a:xfrm>
              <a:off x="2719953" y="4775909"/>
              <a:ext cx="189021" cy="180020"/>
            </a:xfrm>
            <a:prstGeom prst="ellipse">
              <a:avLst/>
            </a:prstGeom>
            <a:no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sp>
          <p:nvSpPr>
            <p:cNvPr id="161" name="Google Shape;163;p14">
              <a:extLst>
                <a:ext uri="{FF2B5EF4-FFF2-40B4-BE49-F238E27FC236}">
                  <a16:creationId xmlns:a16="http://schemas.microsoft.com/office/drawing/2014/main" id="{3EE35F5E-04E6-43BD-A52C-62C721F37532}"/>
                </a:ext>
              </a:extLst>
            </p:cNvPr>
            <p:cNvSpPr txBox="1"/>
            <p:nvPr/>
          </p:nvSpPr>
          <p:spPr>
            <a:xfrm>
              <a:off x="1450345" y="179476"/>
              <a:ext cx="5864855" cy="314378"/>
            </a:xfrm>
            <a:prstGeom prst="rect">
              <a:avLst/>
            </a:prstGeom>
            <a:solidFill>
              <a:schemeClr val="accent6"/>
            </a:solidFill>
            <a:ln>
              <a:noFill/>
            </a:ln>
          </p:spPr>
          <p:txBody>
            <a:bodyPr spcFirstLastPara="1" wrap="square" lIns="91425" tIns="45700" rIns="91425" bIns="45700" anchor="t" anchorCtr="0">
              <a:noAutofit/>
            </a:bodyPr>
            <a:lstStyle/>
            <a:p>
              <a:r>
                <a:rPr lang="en-GB" sz="1600" b="1" dirty="0">
                  <a:solidFill>
                    <a:schemeClr val="lt1"/>
                  </a:solidFill>
                  <a:latin typeface="Calibri"/>
                  <a:ea typeface="Calibri"/>
                  <a:cs typeface="Calibri"/>
                  <a:sym typeface="Calibri"/>
                </a:rPr>
                <a:t>GCSE History Knowledge Organiser: Medieval Medicine, 1250-1500 </a:t>
              </a:r>
              <a:endParaRPr sz="1600" b="1" dirty="0">
                <a:solidFill>
                  <a:schemeClr val="lt1"/>
                </a:solidFill>
                <a:latin typeface="Calibri"/>
                <a:ea typeface="Calibri"/>
                <a:cs typeface="Calibri"/>
                <a:sym typeface="Calibri"/>
              </a:endParaRPr>
            </a:p>
          </p:txBody>
        </p:sp>
        <p:grpSp>
          <p:nvGrpSpPr>
            <p:cNvPr id="3" name="Group 2">
              <a:extLst>
                <a:ext uri="{FF2B5EF4-FFF2-40B4-BE49-F238E27FC236}">
                  <a16:creationId xmlns:a16="http://schemas.microsoft.com/office/drawing/2014/main" id="{056EEFD2-FE1B-4968-9FA2-831F85753F8F}"/>
                </a:ext>
              </a:extLst>
            </p:cNvPr>
            <p:cNvGrpSpPr/>
            <p:nvPr/>
          </p:nvGrpSpPr>
          <p:grpSpPr>
            <a:xfrm>
              <a:off x="7569847" y="254442"/>
              <a:ext cx="4275192" cy="1791937"/>
              <a:chOff x="7569847" y="254442"/>
              <a:chExt cx="4275192" cy="1791937"/>
            </a:xfrm>
          </p:grpSpPr>
          <p:sp>
            <p:nvSpPr>
              <p:cNvPr id="2" name="Rectangle 1">
                <a:extLst>
                  <a:ext uri="{FF2B5EF4-FFF2-40B4-BE49-F238E27FC236}">
                    <a16:creationId xmlns:a16="http://schemas.microsoft.com/office/drawing/2014/main" id="{272C582B-3612-43D8-85CC-041B853DE3ED}"/>
                  </a:ext>
                </a:extLst>
              </p:cNvPr>
              <p:cNvSpPr/>
              <p:nvPr/>
            </p:nvSpPr>
            <p:spPr>
              <a:xfrm>
                <a:off x="7569847" y="254442"/>
                <a:ext cx="4275192" cy="1791937"/>
              </a:xfrm>
              <a:prstGeom prst="rect">
                <a:avLst/>
              </a:prstGeom>
            </p:spPr>
            <p:style>
              <a:lnRef idx="2">
                <a:schemeClr val="dk1"/>
              </a:lnRef>
              <a:fillRef idx="1">
                <a:schemeClr val="lt1"/>
              </a:fillRef>
              <a:effectRef idx="0">
                <a:schemeClr val="dk1"/>
              </a:effectRef>
              <a:fontRef idx="minor">
                <a:schemeClr val="dk1"/>
              </a:fontRef>
            </p:style>
            <p:txBody>
              <a:bodyPr rtlCol="0" anchor="t"/>
              <a:lstStyle/>
              <a:p>
                <a:r>
                  <a:rPr lang="en-GB" sz="1400" dirty="0"/>
                  <a:t>HEALERS IN THE MIDDLE AGES</a:t>
                </a:r>
              </a:p>
              <a:p>
                <a:pPr marL="285750" indent="-285750">
                  <a:buFont typeface="Arial" panose="020B0604020202020204" pitchFamily="34" charset="0"/>
                  <a:buChar char="•"/>
                </a:pPr>
                <a:r>
                  <a:rPr lang="en-GB" sz="1400" dirty="0"/>
                  <a:t>Physician</a:t>
                </a:r>
                <a:br>
                  <a:rPr lang="en-GB" sz="1400" dirty="0"/>
                </a:br>
                <a:endParaRPr lang="en-GB" sz="1400" dirty="0"/>
              </a:p>
              <a:p>
                <a:pPr marL="285750" indent="-285750">
                  <a:buFont typeface="Arial" panose="020B0604020202020204" pitchFamily="34" charset="0"/>
                  <a:buChar char="•"/>
                </a:pPr>
                <a:r>
                  <a:rPr lang="en-GB" sz="1400" dirty="0"/>
                  <a:t>Apothecary</a:t>
                </a:r>
                <a:br>
                  <a:rPr lang="en-GB" sz="1400" dirty="0"/>
                </a:br>
                <a:endParaRPr lang="en-GB" sz="1400" dirty="0"/>
              </a:p>
              <a:p>
                <a:pPr marL="285750" indent="-285750">
                  <a:buFont typeface="Arial" panose="020B0604020202020204" pitchFamily="34" charset="0"/>
                  <a:buChar char="•"/>
                </a:pPr>
                <a:r>
                  <a:rPr lang="en-GB" sz="1400" dirty="0"/>
                  <a:t>Barber Surgeon</a:t>
                </a:r>
                <a:br>
                  <a:rPr lang="en-GB" sz="1400" dirty="0"/>
                </a:br>
                <a:endParaRPr lang="en-GB" sz="1400" dirty="0"/>
              </a:p>
              <a:p>
                <a:pPr marL="285750" indent="-285750">
                  <a:buFont typeface="Arial" panose="020B0604020202020204" pitchFamily="34" charset="0"/>
                  <a:buChar char="•"/>
                </a:pPr>
                <a:r>
                  <a:rPr lang="en-GB" sz="1400" dirty="0"/>
                  <a:t>Women</a:t>
                </a:r>
              </a:p>
            </p:txBody>
          </p:sp>
          <p:pic>
            <p:nvPicPr>
              <p:cNvPr id="1026" name="Picture 2" descr="Image result for conical flask clipart">
                <a:extLst>
                  <a:ext uri="{FF2B5EF4-FFF2-40B4-BE49-F238E27FC236}">
                    <a16:creationId xmlns:a16="http://schemas.microsoft.com/office/drawing/2014/main" id="{B6B01591-6C15-45A6-884E-C11CEC0A1E90}"/>
                  </a:ext>
                </a:extLst>
              </p:cNvPr>
              <p:cNvPicPr>
                <a:picLocks noChangeAspect="1" noChangeArrowheads="1"/>
              </p:cNvPicPr>
              <p:nvPr/>
            </p:nvPicPr>
            <p:blipFill>
              <a:blip r:embed="rId14" cstate="hqprint">
                <a:extLst>
                  <a:ext uri="{28A0092B-C50C-407E-A947-70E740481C1C}">
                    <a14:useLocalDpi xmlns:a14="http://schemas.microsoft.com/office/drawing/2010/main" val="0"/>
                  </a:ext>
                </a:extLst>
              </a:blip>
              <a:srcRect/>
              <a:stretch>
                <a:fillRect/>
              </a:stretch>
            </p:blipFill>
            <p:spPr bwMode="auto">
              <a:xfrm>
                <a:off x="10996740" y="725655"/>
                <a:ext cx="645195" cy="645195"/>
              </a:xfrm>
              <a:prstGeom prst="rect">
                <a:avLst/>
              </a:prstGeom>
              <a:noFill/>
              <a:extLst>
                <a:ext uri="{909E8E84-426E-40DD-AFC4-6F175D3DCCD1}">
                  <a14:hiddenFill xmlns:a14="http://schemas.microsoft.com/office/drawing/2010/main">
                    <a:solidFill>
                      <a:srgbClr val="FFFFFF"/>
                    </a:solidFill>
                  </a14:hiddenFill>
                </a:ext>
              </a:extLst>
            </p:spPr>
          </p:pic>
          <p:pic>
            <p:nvPicPr>
              <p:cNvPr id="53" name="Picture 18" descr="Image result for book clipart">
                <a:extLst>
                  <a:ext uri="{FF2B5EF4-FFF2-40B4-BE49-F238E27FC236}">
                    <a16:creationId xmlns:a16="http://schemas.microsoft.com/office/drawing/2014/main" id="{7FFA4961-6FCB-47BF-9352-6BF30701F2C6}"/>
                  </a:ext>
                </a:extLst>
              </p:cNvPr>
              <p:cNvPicPr>
                <a:picLocks noChangeAspect="1" noChangeArrowheads="1"/>
              </p:cNvPicPr>
              <p:nvPr/>
            </p:nvPicPr>
            <p:blipFill rotWithShape="1">
              <a:blip r:embed="rId15" cstate="hqprint">
                <a:extLst>
                  <a:ext uri="{28A0092B-C50C-407E-A947-70E740481C1C}">
                    <a14:useLocalDpi xmlns:a14="http://schemas.microsoft.com/office/drawing/2010/main" val="0"/>
                  </a:ext>
                </a:extLst>
              </a:blip>
              <a:srcRect l="5721" t="14731" r="4774" b="18915"/>
              <a:stretch/>
            </p:blipFill>
            <p:spPr bwMode="auto">
              <a:xfrm>
                <a:off x="10097510" y="345718"/>
                <a:ext cx="644583" cy="47785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Related image">
                <a:extLst>
                  <a:ext uri="{FF2B5EF4-FFF2-40B4-BE49-F238E27FC236}">
                    <a16:creationId xmlns:a16="http://schemas.microsoft.com/office/drawing/2014/main" id="{25CB5B00-0894-4E50-B11B-756DD16B6F6A}"/>
                  </a:ext>
                </a:extLst>
              </p:cNvPr>
              <p:cNvPicPr>
                <a:picLocks noChangeAspect="1" noChangeArrowheads="1"/>
              </p:cNvPicPr>
              <p:nvPr/>
            </p:nvPicPr>
            <p:blipFill>
              <a:blip r:embed="rId16" cstate="hqprint">
                <a:extLst>
                  <a:ext uri="{28A0092B-C50C-407E-A947-70E740481C1C}">
                    <a14:useLocalDpi xmlns:a14="http://schemas.microsoft.com/office/drawing/2010/main" val="0"/>
                  </a:ext>
                </a:extLst>
              </a:blip>
              <a:srcRect/>
              <a:stretch>
                <a:fillRect/>
              </a:stretch>
            </p:blipFill>
            <p:spPr bwMode="auto">
              <a:xfrm>
                <a:off x="10019155" y="1058469"/>
                <a:ext cx="739720" cy="739720"/>
              </a:xfrm>
              <a:prstGeom prst="rect">
                <a:avLst/>
              </a:prstGeom>
              <a:noFill/>
              <a:extLst>
                <a:ext uri="{909E8E84-426E-40DD-AFC4-6F175D3DCCD1}">
                  <a14:hiddenFill xmlns:a14="http://schemas.microsoft.com/office/drawing/2010/main">
                    <a:solidFill>
                      <a:srgbClr val="FFFFFF"/>
                    </a:solidFill>
                  </a14:hiddenFill>
                </a:ext>
              </a:extLst>
            </p:spPr>
          </p:pic>
          <p:pic>
            <p:nvPicPr>
              <p:cNvPr id="55" name="Google Shape;396;p17">
                <a:extLst>
                  <a:ext uri="{FF2B5EF4-FFF2-40B4-BE49-F238E27FC236}">
                    <a16:creationId xmlns:a16="http://schemas.microsoft.com/office/drawing/2014/main" id="{74CB06C7-9C71-4EDC-ABE6-1E5E4F6BE3E3}"/>
                  </a:ext>
                </a:extLst>
              </p:cNvPr>
              <p:cNvPicPr preferRelativeResize="0"/>
              <p:nvPr/>
            </p:nvPicPr>
            <p:blipFill rotWithShape="1">
              <a:blip r:embed="rId17">
                <a:alphaModFix/>
              </a:blip>
              <a:srcRect/>
              <a:stretch/>
            </p:blipFill>
            <p:spPr>
              <a:xfrm>
                <a:off x="11093634" y="1487562"/>
                <a:ext cx="416646" cy="480601"/>
              </a:xfrm>
              <a:prstGeom prst="rect">
                <a:avLst/>
              </a:prstGeom>
              <a:noFill/>
              <a:ln>
                <a:noFill/>
              </a:ln>
            </p:spPr>
          </p:pic>
        </p:grpSp>
        <p:sp>
          <p:nvSpPr>
            <p:cNvPr id="57" name="Google Shape;181;p14">
              <a:extLst>
                <a:ext uri="{FF2B5EF4-FFF2-40B4-BE49-F238E27FC236}">
                  <a16:creationId xmlns:a16="http://schemas.microsoft.com/office/drawing/2014/main" id="{2F9266CA-6655-45D9-B5C4-600FFDAB89CA}"/>
                </a:ext>
              </a:extLst>
            </p:cNvPr>
            <p:cNvSpPr txBox="1"/>
            <p:nvPr/>
          </p:nvSpPr>
          <p:spPr>
            <a:xfrm>
              <a:off x="3179880" y="3184066"/>
              <a:ext cx="1046412" cy="307777"/>
            </a:xfrm>
            <a:prstGeom prst="rect">
              <a:avLst/>
            </a:prstGeom>
            <a:noFill/>
            <a:ln>
              <a:noFill/>
            </a:ln>
          </p:spPr>
          <p:txBody>
            <a:bodyPr spcFirstLastPara="1" wrap="square" lIns="91425" tIns="45700" rIns="91425" bIns="45700" anchor="t" anchorCtr="0">
              <a:noAutofit/>
            </a:bodyPr>
            <a:lstStyle/>
            <a:p>
              <a:pPr algn="ctr"/>
              <a:r>
                <a:rPr lang="en-GB" sz="1200" dirty="0">
                  <a:solidFill>
                    <a:schemeClr val="dk1"/>
                  </a:solidFill>
                  <a:latin typeface="Calibri"/>
                  <a:ea typeface="Calibri"/>
                  <a:cs typeface="Calibri"/>
                  <a:sym typeface="Calibri"/>
                </a:rPr>
                <a:t>Miasma</a:t>
              </a:r>
              <a:endParaRPr sz="1400" dirty="0">
                <a:solidFill>
                  <a:schemeClr val="dk1"/>
                </a:solidFill>
                <a:latin typeface="Calibri"/>
                <a:ea typeface="Calibri"/>
                <a:cs typeface="Calibri"/>
                <a:sym typeface="Calibri"/>
              </a:endParaRPr>
            </a:p>
          </p:txBody>
        </p:sp>
        <p:sp>
          <p:nvSpPr>
            <p:cNvPr id="58" name="Google Shape;181;p14">
              <a:extLst>
                <a:ext uri="{FF2B5EF4-FFF2-40B4-BE49-F238E27FC236}">
                  <a16:creationId xmlns:a16="http://schemas.microsoft.com/office/drawing/2014/main" id="{C6A1ECFD-4716-4742-BCED-5551C1F8C011}"/>
                </a:ext>
              </a:extLst>
            </p:cNvPr>
            <p:cNvSpPr txBox="1"/>
            <p:nvPr/>
          </p:nvSpPr>
          <p:spPr>
            <a:xfrm>
              <a:off x="7289738" y="3110830"/>
              <a:ext cx="1046412" cy="307777"/>
            </a:xfrm>
            <a:prstGeom prst="rect">
              <a:avLst/>
            </a:prstGeom>
            <a:noFill/>
            <a:ln>
              <a:noFill/>
            </a:ln>
          </p:spPr>
          <p:txBody>
            <a:bodyPr spcFirstLastPara="1" wrap="square" lIns="91425" tIns="45700" rIns="91425" bIns="45700" anchor="t" anchorCtr="0">
              <a:noAutofit/>
            </a:bodyPr>
            <a:lstStyle/>
            <a:p>
              <a:pPr algn="ctr"/>
              <a:r>
                <a:rPr lang="en-GB" sz="1200" dirty="0">
                  <a:solidFill>
                    <a:schemeClr val="dk1"/>
                  </a:solidFill>
                  <a:latin typeface="Calibri"/>
                  <a:ea typeface="Calibri"/>
                  <a:cs typeface="Calibri"/>
                  <a:sym typeface="Calibri"/>
                </a:rPr>
                <a:t>God’s Punishment</a:t>
              </a:r>
              <a:endParaRPr sz="1400" dirty="0">
                <a:solidFill>
                  <a:schemeClr val="dk1"/>
                </a:solidFill>
                <a:latin typeface="Calibri"/>
                <a:ea typeface="Calibri"/>
                <a:cs typeface="Calibri"/>
                <a:sym typeface="Calibri"/>
              </a:endParaRPr>
            </a:p>
          </p:txBody>
        </p:sp>
        <p:sp>
          <p:nvSpPr>
            <p:cNvPr id="59" name="Google Shape;181;p14">
              <a:extLst>
                <a:ext uri="{FF2B5EF4-FFF2-40B4-BE49-F238E27FC236}">
                  <a16:creationId xmlns:a16="http://schemas.microsoft.com/office/drawing/2014/main" id="{21BFA2FF-D761-4D2D-943F-10F03A777FEA}"/>
                </a:ext>
              </a:extLst>
            </p:cNvPr>
            <p:cNvSpPr txBox="1"/>
            <p:nvPr/>
          </p:nvSpPr>
          <p:spPr>
            <a:xfrm>
              <a:off x="9229999" y="3107783"/>
              <a:ext cx="1046412" cy="532651"/>
            </a:xfrm>
            <a:prstGeom prst="rect">
              <a:avLst/>
            </a:prstGeom>
            <a:noFill/>
            <a:ln>
              <a:noFill/>
            </a:ln>
          </p:spPr>
          <p:txBody>
            <a:bodyPr spcFirstLastPara="1" wrap="square" lIns="91425" tIns="45700" rIns="91425" bIns="45700" anchor="t" anchorCtr="0">
              <a:noAutofit/>
            </a:bodyPr>
            <a:lstStyle/>
            <a:p>
              <a:pPr algn="ctr"/>
              <a:r>
                <a:rPr lang="en-GB" sz="1200" dirty="0">
                  <a:solidFill>
                    <a:schemeClr val="dk1"/>
                  </a:solidFill>
                  <a:latin typeface="Calibri"/>
                  <a:ea typeface="Calibri"/>
                  <a:cs typeface="Calibri"/>
                  <a:sym typeface="Calibri"/>
                </a:rPr>
                <a:t>Imbalance of Humours</a:t>
              </a:r>
              <a:endParaRPr sz="1400" dirty="0">
                <a:solidFill>
                  <a:schemeClr val="dk1"/>
                </a:solidFill>
                <a:latin typeface="Calibri"/>
                <a:ea typeface="Calibri"/>
                <a:cs typeface="Calibri"/>
                <a:sym typeface="Calibri"/>
              </a:endParaRPr>
            </a:p>
          </p:txBody>
        </p:sp>
        <p:sp>
          <p:nvSpPr>
            <p:cNvPr id="60" name="Google Shape;181;p14">
              <a:extLst>
                <a:ext uri="{FF2B5EF4-FFF2-40B4-BE49-F238E27FC236}">
                  <a16:creationId xmlns:a16="http://schemas.microsoft.com/office/drawing/2014/main" id="{CB3B0E16-C175-4C10-A5A3-D2370D33DC89}"/>
                </a:ext>
              </a:extLst>
            </p:cNvPr>
            <p:cNvSpPr txBox="1"/>
            <p:nvPr/>
          </p:nvSpPr>
          <p:spPr>
            <a:xfrm>
              <a:off x="1436932" y="6186361"/>
              <a:ext cx="824919" cy="311812"/>
            </a:xfrm>
            <a:prstGeom prst="rect">
              <a:avLst/>
            </a:prstGeom>
            <a:noFill/>
            <a:ln>
              <a:noFill/>
            </a:ln>
          </p:spPr>
          <p:txBody>
            <a:bodyPr spcFirstLastPara="1" wrap="square" lIns="91425" tIns="45700" rIns="91425" bIns="45700" anchor="t" anchorCtr="0">
              <a:noAutofit/>
            </a:bodyPr>
            <a:lstStyle/>
            <a:p>
              <a:pPr algn="ctr"/>
              <a:r>
                <a:rPr lang="en-GB" sz="1200" dirty="0">
                  <a:solidFill>
                    <a:schemeClr val="dk1"/>
                  </a:solidFill>
                  <a:latin typeface="Calibri"/>
                  <a:ea typeface="Calibri"/>
                  <a:cs typeface="Calibri"/>
                  <a:sym typeface="Calibri"/>
                </a:rPr>
                <a:t>Posies</a:t>
              </a:r>
              <a:endParaRPr sz="1400" dirty="0">
                <a:solidFill>
                  <a:schemeClr val="dk1"/>
                </a:solidFill>
                <a:latin typeface="Calibri"/>
                <a:ea typeface="Calibri"/>
                <a:cs typeface="Calibri"/>
                <a:sym typeface="Calibri"/>
              </a:endParaRPr>
            </a:p>
          </p:txBody>
        </p:sp>
        <p:sp>
          <p:nvSpPr>
            <p:cNvPr id="61" name="Google Shape;181;p14">
              <a:extLst>
                <a:ext uri="{FF2B5EF4-FFF2-40B4-BE49-F238E27FC236}">
                  <a16:creationId xmlns:a16="http://schemas.microsoft.com/office/drawing/2014/main" id="{E792C6A8-4DDA-4CDB-BC27-40652ED834EC}"/>
                </a:ext>
              </a:extLst>
            </p:cNvPr>
            <p:cNvSpPr txBox="1"/>
            <p:nvPr/>
          </p:nvSpPr>
          <p:spPr>
            <a:xfrm>
              <a:off x="2358674" y="6186361"/>
              <a:ext cx="824919" cy="311812"/>
            </a:xfrm>
            <a:prstGeom prst="rect">
              <a:avLst/>
            </a:prstGeom>
            <a:noFill/>
            <a:ln>
              <a:noFill/>
            </a:ln>
          </p:spPr>
          <p:txBody>
            <a:bodyPr spcFirstLastPara="1" wrap="square" lIns="91425" tIns="45700" rIns="91425" bIns="45700" anchor="t" anchorCtr="0">
              <a:noAutofit/>
            </a:bodyPr>
            <a:lstStyle/>
            <a:p>
              <a:pPr algn="ctr"/>
              <a:r>
                <a:rPr lang="en-GB" sz="1200" dirty="0">
                  <a:solidFill>
                    <a:schemeClr val="dk1"/>
                  </a:solidFill>
                  <a:latin typeface="Calibri"/>
                  <a:ea typeface="Calibri"/>
                  <a:cs typeface="Calibri"/>
                  <a:sym typeface="Calibri"/>
                </a:rPr>
                <a:t>Incense</a:t>
              </a:r>
              <a:endParaRPr sz="1400" dirty="0">
                <a:solidFill>
                  <a:schemeClr val="dk1"/>
                </a:solidFill>
                <a:latin typeface="Calibri"/>
                <a:ea typeface="Calibri"/>
                <a:cs typeface="Calibri"/>
                <a:sym typeface="Calibri"/>
              </a:endParaRPr>
            </a:p>
          </p:txBody>
        </p:sp>
        <p:sp>
          <p:nvSpPr>
            <p:cNvPr id="62" name="Google Shape;181;p14">
              <a:extLst>
                <a:ext uri="{FF2B5EF4-FFF2-40B4-BE49-F238E27FC236}">
                  <a16:creationId xmlns:a16="http://schemas.microsoft.com/office/drawing/2014/main" id="{B3712710-74FE-4021-A5D7-737D68AF69BA}"/>
                </a:ext>
              </a:extLst>
            </p:cNvPr>
            <p:cNvSpPr txBox="1"/>
            <p:nvPr/>
          </p:nvSpPr>
          <p:spPr>
            <a:xfrm>
              <a:off x="3390929" y="6186361"/>
              <a:ext cx="824919" cy="311812"/>
            </a:xfrm>
            <a:prstGeom prst="rect">
              <a:avLst/>
            </a:prstGeom>
            <a:noFill/>
            <a:ln>
              <a:noFill/>
            </a:ln>
          </p:spPr>
          <p:txBody>
            <a:bodyPr spcFirstLastPara="1" wrap="square" lIns="91425" tIns="45700" rIns="91425" bIns="45700" anchor="t" anchorCtr="0">
              <a:noAutofit/>
            </a:bodyPr>
            <a:lstStyle/>
            <a:p>
              <a:pPr algn="ctr"/>
              <a:r>
                <a:rPr lang="en-GB" sz="1200" dirty="0" err="1">
                  <a:solidFill>
                    <a:schemeClr val="dk1"/>
                  </a:solidFill>
                  <a:latin typeface="Calibri"/>
                  <a:ea typeface="Calibri"/>
                  <a:cs typeface="Calibri"/>
                  <a:sym typeface="Calibri"/>
                </a:rPr>
                <a:t>Rakers</a:t>
              </a:r>
              <a:endParaRPr sz="1400" dirty="0">
                <a:solidFill>
                  <a:schemeClr val="dk1"/>
                </a:solidFill>
                <a:latin typeface="Calibri"/>
                <a:ea typeface="Calibri"/>
                <a:cs typeface="Calibri"/>
                <a:sym typeface="Calibri"/>
              </a:endParaRPr>
            </a:p>
          </p:txBody>
        </p:sp>
        <p:sp>
          <p:nvSpPr>
            <p:cNvPr id="63" name="Google Shape;181;p14">
              <a:extLst>
                <a:ext uri="{FF2B5EF4-FFF2-40B4-BE49-F238E27FC236}">
                  <a16:creationId xmlns:a16="http://schemas.microsoft.com/office/drawing/2014/main" id="{144AFF1A-89F5-4A3D-9373-ABBE80C13FCF}"/>
                </a:ext>
              </a:extLst>
            </p:cNvPr>
            <p:cNvSpPr txBox="1"/>
            <p:nvPr/>
          </p:nvSpPr>
          <p:spPr>
            <a:xfrm>
              <a:off x="4835571" y="6198351"/>
              <a:ext cx="824919" cy="311812"/>
            </a:xfrm>
            <a:prstGeom prst="rect">
              <a:avLst/>
            </a:prstGeom>
            <a:noFill/>
            <a:ln>
              <a:noFill/>
            </a:ln>
          </p:spPr>
          <p:txBody>
            <a:bodyPr spcFirstLastPara="1" wrap="square" lIns="91425" tIns="45700" rIns="91425" bIns="45700" anchor="t" anchorCtr="0">
              <a:noAutofit/>
            </a:bodyPr>
            <a:lstStyle/>
            <a:p>
              <a:pPr algn="ctr"/>
              <a:r>
                <a:rPr lang="en-GB" sz="1200" dirty="0">
                  <a:solidFill>
                    <a:schemeClr val="dk1"/>
                  </a:solidFill>
                  <a:latin typeface="Calibri"/>
                  <a:ea typeface="Calibri"/>
                  <a:cs typeface="Calibri"/>
                  <a:sym typeface="Calibri"/>
                </a:rPr>
                <a:t>Prayer</a:t>
              </a:r>
              <a:endParaRPr sz="1400" dirty="0">
                <a:solidFill>
                  <a:schemeClr val="dk1"/>
                </a:solidFill>
                <a:latin typeface="Calibri"/>
                <a:ea typeface="Calibri"/>
                <a:cs typeface="Calibri"/>
                <a:sym typeface="Calibri"/>
              </a:endParaRPr>
            </a:p>
          </p:txBody>
        </p:sp>
        <p:sp>
          <p:nvSpPr>
            <p:cNvPr id="64" name="Google Shape;181;p14">
              <a:extLst>
                <a:ext uri="{FF2B5EF4-FFF2-40B4-BE49-F238E27FC236}">
                  <a16:creationId xmlns:a16="http://schemas.microsoft.com/office/drawing/2014/main" id="{DD4B01FB-AD0C-41F2-81F1-024A3B217814}"/>
                </a:ext>
              </a:extLst>
            </p:cNvPr>
            <p:cNvSpPr txBox="1"/>
            <p:nvPr/>
          </p:nvSpPr>
          <p:spPr>
            <a:xfrm>
              <a:off x="5936111" y="6188075"/>
              <a:ext cx="824919" cy="311812"/>
            </a:xfrm>
            <a:prstGeom prst="rect">
              <a:avLst/>
            </a:prstGeom>
            <a:noFill/>
            <a:ln>
              <a:noFill/>
            </a:ln>
          </p:spPr>
          <p:txBody>
            <a:bodyPr spcFirstLastPara="1" wrap="square" lIns="91425" tIns="45700" rIns="91425" bIns="45700" anchor="t" anchorCtr="0">
              <a:noAutofit/>
            </a:bodyPr>
            <a:lstStyle/>
            <a:p>
              <a:pPr algn="ctr"/>
              <a:r>
                <a:rPr lang="en-GB" sz="1200" dirty="0">
                  <a:solidFill>
                    <a:schemeClr val="dk1"/>
                  </a:solidFill>
                  <a:latin typeface="Calibri"/>
                  <a:ea typeface="Calibri"/>
                  <a:cs typeface="Calibri"/>
                  <a:sym typeface="Calibri"/>
                </a:rPr>
                <a:t>Fasting</a:t>
              </a:r>
              <a:endParaRPr sz="1400" dirty="0">
                <a:solidFill>
                  <a:schemeClr val="dk1"/>
                </a:solidFill>
                <a:latin typeface="Calibri"/>
                <a:ea typeface="Calibri"/>
                <a:cs typeface="Calibri"/>
                <a:sym typeface="Calibri"/>
              </a:endParaRPr>
            </a:p>
          </p:txBody>
        </p:sp>
        <p:sp>
          <p:nvSpPr>
            <p:cNvPr id="65" name="Google Shape;181;p14">
              <a:extLst>
                <a:ext uri="{FF2B5EF4-FFF2-40B4-BE49-F238E27FC236}">
                  <a16:creationId xmlns:a16="http://schemas.microsoft.com/office/drawing/2014/main" id="{28572389-4E60-4356-A13C-FCE2D4EA21D4}"/>
                </a:ext>
              </a:extLst>
            </p:cNvPr>
            <p:cNvSpPr txBox="1"/>
            <p:nvPr/>
          </p:nvSpPr>
          <p:spPr>
            <a:xfrm>
              <a:off x="6968366" y="6188075"/>
              <a:ext cx="1265844" cy="322088"/>
            </a:xfrm>
            <a:prstGeom prst="rect">
              <a:avLst/>
            </a:prstGeom>
            <a:noFill/>
            <a:ln>
              <a:noFill/>
            </a:ln>
          </p:spPr>
          <p:txBody>
            <a:bodyPr spcFirstLastPara="1" wrap="square" lIns="91425" tIns="45700" rIns="91425" bIns="45700" anchor="t" anchorCtr="0">
              <a:noAutofit/>
            </a:bodyPr>
            <a:lstStyle/>
            <a:p>
              <a:pPr algn="ctr"/>
              <a:r>
                <a:rPr lang="en-GB" sz="1200" dirty="0">
                  <a:solidFill>
                    <a:schemeClr val="dk1"/>
                  </a:solidFill>
                  <a:latin typeface="Calibri"/>
                  <a:ea typeface="Calibri"/>
                  <a:cs typeface="Calibri"/>
                  <a:sym typeface="Calibri"/>
                </a:rPr>
                <a:t>Flagellation</a:t>
              </a:r>
              <a:endParaRPr sz="1400" dirty="0">
                <a:solidFill>
                  <a:schemeClr val="dk1"/>
                </a:solidFill>
                <a:latin typeface="Calibri"/>
                <a:ea typeface="Calibri"/>
                <a:cs typeface="Calibri"/>
                <a:sym typeface="Calibri"/>
              </a:endParaRPr>
            </a:p>
          </p:txBody>
        </p:sp>
        <p:sp>
          <p:nvSpPr>
            <p:cNvPr id="67" name="Google Shape;181;p14">
              <a:extLst>
                <a:ext uri="{FF2B5EF4-FFF2-40B4-BE49-F238E27FC236}">
                  <a16:creationId xmlns:a16="http://schemas.microsoft.com/office/drawing/2014/main" id="{D30B0F17-CCC5-48EF-B86C-804895401DCD}"/>
                </a:ext>
              </a:extLst>
            </p:cNvPr>
            <p:cNvSpPr txBox="1"/>
            <p:nvPr/>
          </p:nvSpPr>
          <p:spPr>
            <a:xfrm>
              <a:off x="9546062" y="6173483"/>
              <a:ext cx="982564" cy="311812"/>
            </a:xfrm>
            <a:prstGeom prst="rect">
              <a:avLst/>
            </a:prstGeom>
            <a:noFill/>
            <a:ln>
              <a:noFill/>
            </a:ln>
          </p:spPr>
          <p:txBody>
            <a:bodyPr spcFirstLastPara="1" wrap="square" lIns="91425" tIns="45700" rIns="91425" bIns="45700" anchor="t" anchorCtr="0">
              <a:noAutofit/>
            </a:bodyPr>
            <a:lstStyle/>
            <a:p>
              <a:pPr algn="ctr"/>
              <a:r>
                <a:rPr lang="en-GB" sz="1200" dirty="0">
                  <a:solidFill>
                    <a:schemeClr val="dk1"/>
                  </a:solidFill>
                  <a:latin typeface="Calibri"/>
                  <a:ea typeface="Calibri"/>
                  <a:cs typeface="Calibri"/>
                  <a:sym typeface="Calibri"/>
                </a:rPr>
                <a:t>Bloodletting</a:t>
              </a:r>
              <a:endParaRPr sz="1400" dirty="0">
                <a:solidFill>
                  <a:schemeClr val="dk1"/>
                </a:solidFill>
                <a:latin typeface="Calibri"/>
                <a:ea typeface="Calibri"/>
                <a:cs typeface="Calibri"/>
                <a:sym typeface="Calibri"/>
              </a:endParaRPr>
            </a:p>
          </p:txBody>
        </p:sp>
        <p:sp>
          <p:nvSpPr>
            <p:cNvPr id="68" name="Google Shape;181;p14">
              <a:extLst>
                <a:ext uri="{FF2B5EF4-FFF2-40B4-BE49-F238E27FC236}">
                  <a16:creationId xmlns:a16="http://schemas.microsoft.com/office/drawing/2014/main" id="{D137F9B4-DF11-4BA6-A564-E056D85634D1}"/>
                </a:ext>
              </a:extLst>
            </p:cNvPr>
            <p:cNvSpPr txBox="1"/>
            <p:nvPr/>
          </p:nvSpPr>
          <p:spPr>
            <a:xfrm>
              <a:off x="10831657" y="6115856"/>
              <a:ext cx="1158107" cy="434698"/>
            </a:xfrm>
            <a:prstGeom prst="rect">
              <a:avLst/>
            </a:prstGeom>
            <a:noFill/>
            <a:ln>
              <a:noFill/>
            </a:ln>
          </p:spPr>
          <p:txBody>
            <a:bodyPr spcFirstLastPara="1" wrap="square" lIns="91425" tIns="45700" rIns="91425" bIns="45700" anchor="t" anchorCtr="0">
              <a:noAutofit/>
            </a:bodyPr>
            <a:lstStyle/>
            <a:p>
              <a:pPr algn="ctr"/>
              <a:r>
                <a:rPr lang="en-GB" sz="1200" dirty="0">
                  <a:solidFill>
                    <a:schemeClr val="dk1"/>
                  </a:solidFill>
                  <a:latin typeface="Calibri"/>
                  <a:ea typeface="Calibri"/>
                  <a:cs typeface="Calibri"/>
                  <a:sym typeface="Calibri"/>
                </a:rPr>
                <a:t>Purging/</a:t>
              </a:r>
              <a:br>
                <a:rPr lang="en-GB" sz="1200" dirty="0">
                  <a:solidFill>
                    <a:schemeClr val="dk1"/>
                  </a:solidFill>
                  <a:latin typeface="Calibri"/>
                  <a:ea typeface="Calibri"/>
                  <a:cs typeface="Calibri"/>
                  <a:sym typeface="Calibri"/>
                </a:rPr>
              </a:br>
              <a:r>
                <a:rPr lang="en-GB" sz="1200" dirty="0">
                  <a:solidFill>
                    <a:schemeClr val="dk1"/>
                  </a:solidFill>
                  <a:latin typeface="Calibri"/>
                  <a:ea typeface="Calibri"/>
                  <a:cs typeface="Calibri"/>
                  <a:sym typeface="Calibri"/>
                </a:rPr>
                <a:t>Laxatives</a:t>
              </a:r>
              <a:endParaRPr sz="1400" dirty="0">
                <a:solidFill>
                  <a:schemeClr val="dk1"/>
                </a:solidFill>
                <a:latin typeface="Calibri"/>
                <a:ea typeface="Calibri"/>
                <a:cs typeface="Calibri"/>
                <a:sym typeface="Calibri"/>
              </a:endParaRPr>
            </a:p>
          </p:txBody>
        </p:sp>
      </p:grpSp>
    </p:spTree>
    <p:extLst>
      <p:ext uri="{BB962C8B-B14F-4D97-AF65-F5344CB8AC3E}">
        <p14:creationId xmlns:p14="http://schemas.microsoft.com/office/powerpoint/2010/main" val="16949953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61"/>
        <p:cNvGrpSpPr/>
        <p:nvPr/>
      </p:nvGrpSpPr>
      <p:grpSpPr>
        <a:xfrm>
          <a:off x="0" y="0"/>
          <a:ext cx="0" cy="0"/>
          <a:chOff x="0" y="0"/>
          <a:chExt cx="0" cy="0"/>
        </a:xfrm>
      </p:grpSpPr>
      <p:grpSp>
        <p:nvGrpSpPr>
          <p:cNvPr id="6" name="Group 5">
            <a:extLst>
              <a:ext uri="{FF2B5EF4-FFF2-40B4-BE49-F238E27FC236}">
                <a16:creationId xmlns:a16="http://schemas.microsoft.com/office/drawing/2014/main" id="{87FABBF9-5EF0-4485-9D1D-578F92BCE44A}"/>
              </a:ext>
            </a:extLst>
          </p:cNvPr>
          <p:cNvGrpSpPr/>
          <p:nvPr/>
        </p:nvGrpSpPr>
        <p:grpSpPr>
          <a:xfrm>
            <a:off x="130339" y="116632"/>
            <a:ext cx="11854515" cy="6629516"/>
            <a:chOff x="130339" y="116632"/>
            <a:chExt cx="11854515" cy="6629516"/>
          </a:xfrm>
        </p:grpSpPr>
        <p:grpSp>
          <p:nvGrpSpPr>
            <p:cNvPr id="4" name="Group 3">
              <a:extLst>
                <a:ext uri="{FF2B5EF4-FFF2-40B4-BE49-F238E27FC236}">
                  <a16:creationId xmlns:a16="http://schemas.microsoft.com/office/drawing/2014/main" id="{0454682E-7C76-43CF-9C3C-68E13461F110}"/>
                </a:ext>
              </a:extLst>
            </p:cNvPr>
            <p:cNvGrpSpPr/>
            <p:nvPr/>
          </p:nvGrpSpPr>
          <p:grpSpPr>
            <a:xfrm>
              <a:off x="2077647" y="882180"/>
              <a:ext cx="9362110" cy="5521244"/>
              <a:chOff x="2077647" y="882180"/>
              <a:chExt cx="9362110" cy="5521244"/>
            </a:xfrm>
          </p:grpSpPr>
          <p:grpSp>
            <p:nvGrpSpPr>
              <p:cNvPr id="2" name="Group 1">
                <a:extLst>
                  <a:ext uri="{FF2B5EF4-FFF2-40B4-BE49-F238E27FC236}">
                    <a16:creationId xmlns:a16="http://schemas.microsoft.com/office/drawing/2014/main" id="{89B4BC7E-0C06-41AB-85F5-8F8856749E19}"/>
                  </a:ext>
                </a:extLst>
              </p:cNvPr>
              <p:cNvGrpSpPr/>
              <p:nvPr/>
            </p:nvGrpSpPr>
            <p:grpSpPr>
              <a:xfrm>
                <a:off x="2077647" y="882180"/>
                <a:ext cx="9362110" cy="5521244"/>
                <a:chOff x="2077647" y="882180"/>
                <a:chExt cx="9362110" cy="5521244"/>
              </a:xfrm>
            </p:grpSpPr>
            <p:pic>
              <p:nvPicPr>
                <p:cNvPr id="5122" name="Picture 2" descr="Image result for fishbone diagram blank">
                  <a:extLst>
                    <a:ext uri="{FF2B5EF4-FFF2-40B4-BE49-F238E27FC236}">
                      <a16:creationId xmlns:a16="http://schemas.microsoft.com/office/drawing/2014/main" id="{E1AAC804-44B7-4522-9AD5-6F59EDCFC43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77647" y="882180"/>
                  <a:ext cx="9362110" cy="5521244"/>
                </a:xfrm>
                <a:prstGeom prst="rect">
                  <a:avLst/>
                </a:prstGeom>
                <a:noFill/>
                <a:extLst>
                  <a:ext uri="{909E8E84-426E-40DD-AFC4-6F175D3DCCD1}">
                    <a14:hiddenFill xmlns:a14="http://schemas.microsoft.com/office/drawing/2010/main">
                      <a:solidFill>
                        <a:srgbClr val="FFFFFF"/>
                      </a:solidFill>
                    </a14:hiddenFill>
                  </a:ext>
                </a:extLst>
              </p:spPr>
            </p:pic>
            <p:sp>
              <p:nvSpPr>
                <p:cNvPr id="57" name="Google Shape;189;p14">
                  <a:extLst>
                    <a:ext uri="{FF2B5EF4-FFF2-40B4-BE49-F238E27FC236}">
                      <a16:creationId xmlns:a16="http://schemas.microsoft.com/office/drawing/2014/main" id="{03757F53-366C-49D9-8391-59A587B29FDA}"/>
                    </a:ext>
                  </a:extLst>
                </p:cNvPr>
                <p:cNvSpPr txBox="1"/>
                <p:nvPr/>
              </p:nvSpPr>
              <p:spPr>
                <a:xfrm>
                  <a:off x="2481085" y="1182557"/>
                  <a:ext cx="866963" cy="432254"/>
                </a:xfrm>
                <a:prstGeom prst="rect">
                  <a:avLst/>
                </a:prstGeom>
                <a:noFill/>
                <a:ln>
                  <a:noFill/>
                </a:ln>
              </p:spPr>
              <p:txBody>
                <a:bodyPr spcFirstLastPara="1" wrap="square" lIns="91425" tIns="45700" rIns="91425" bIns="45700" anchor="t" anchorCtr="0">
                  <a:noAutofit/>
                </a:bodyPr>
                <a:lstStyle/>
                <a:p>
                  <a:pPr algn="ctr"/>
                  <a:r>
                    <a:rPr lang="en-GB" sz="1100" b="1" dirty="0">
                      <a:solidFill>
                        <a:srgbClr val="00B050"/>
                      </a:solidFill>
                      <a:latin typeface="Calibri"/>
                      <a:ea typeface="Calibri"/>
                      <a:cs typeface="Calibri"/>
                      <a:sym typeface="Calibri"/>
                    </a:rPr>
                    <a:t>Individuals</a:t>
                  </a:r>
                  <a:endParaRPr sz="1400" b="1" dirty="0">
                    <a:solidFill>
                      <a:srgbClr val="00B050"/>
                    </a:solidFill>
                    <a:latin typeface="Calibri"/>
                    <a:ea typeface="Calibri"/>
                    <a:cs typeface="Calibri"/>
                    <a:sym typeface="Calibri"/>
                  </a:endParaRPr>
                </a:p>
              </p:txBody>
            </p:sp>
            <p:sp>
              <p:nvSpPr>
                <p:cNvPr id="60" name="Google Shape;189;p14">
                  <a:extLst>
                    <a:ext uri="{FF2B5EF4-FFF2-40B4-BE49-F238E27FC236}">
                      <a16:creationId xmlns:a16="http://schemas.microsoft.com/office/drawing/2014/main" id="{2DBC8092-788D-4DFC-8A65-A2AE6E05F867}"/>
                    </a:ext>
                  </a:extLst>
                </p:cNvPr>
                <p:cNvSpPr txBox="1"/>
                <p:nvPr/>
              </p:nvSpPr>
              <p:spPr>
                <a:xfrm>
                  <a:off x="9778563" y="3080808"/>
                  <a:ext cx="1428153" cy="1251579"/>
                </a:xfrm>
                <a:prstGeom prst="rect">
                  <a:avLst/>
                </a:prstGeom>
                <a:noFill/>
                <a:ln>
                  <a:noFill/>
                </a:ln>
              </p:spPr>
              <p:txBody>
                <a:bodyPr spcFirstLastPara="1" wrap="square" lIns="91425" tIns="45700" rIns="91425" bIns="45700" anchor="t" anchorCtr="0">
                  <a:noAutofit/>
                </a:bodyPr>
                <a:lstStyle/>
                <a:p>
                  <a:pPr algn="ctr"/>
                  <a:r>
                    <a:rPr lang="en-GB" sz="1100" b="1" dirty="0">
                      <a:solidFill>
                        <a:schemeClr val="dk1"/>
                      </a:solidFill>
                      <a:latin typeface="Calibri"/>
                      <a:ea typeface="Calibri"/>
                      <a:cs typeface="Calibri"/>
                      <a:sym typeface="Calibri"/>
                    </a:rPr>
                    <a:t>Why was there </a:t>
                  </a:r>
                  <a:r>
                    <a:rPr lang="en-GB" sz="1100" b="1" dirty="0">
                      <a:solidFill>
                        <a:srgbClr val="00B050"/>
                      </a:solidFill>
                      <a:latin typeface="Calibri"/>
                      <a:ea typeface="Calibri"/>
                      <a:cs typeface="Calibri"/>
                      <a:sym typeface="Calibri"/>
                    </a:rPr>
                    <a:t>progress in medical knowledge </a:t>
                  </a:r>
                  <a:r>
                    <a:rPr lang="en-GB" sz="1100" b="1" dirty="0">
                      <a:solidFill>
                        <a:schemeClr val="dk1"/>
                      </a:solidFill>
                      <a:latin typeface="Calibri"/>
                      <a:ea typeface="Calibri"/>
                      <a:cs typeface="Calibri"/>
                      <a:sym typeface="Calibri"/>
                    </a:rPr>
                    <a:t>BUT </a:t>
                  </a:r>
                  <a:r>
                    <a:rPr lang="en-GB" sz="1100" b="1" dirty="0">
                      <a:solidFill>
                        <a:srgbClr val="FF0000"/>
                      </a:solidFill>
                      <a:latin typeface="Calibri"/>
                      <a:ea typeface="Calibri"/>
                      <a:cs typeface="Calibri"/>
                      <a:sym typeface="Calibri"/>
                    </a:rPr>
                    <a:t>continuity in treatment and prevention?</a:t>
                  </a:r>
                  <a:endParaRPr sz="1400" b="1" dirty="0">
                    <a:solidFill>
                      <a:srgbClr val="FF0000"/>
                    </a:solidFill>
                    <a:latin typeface="Calibri"/>
                    <a:ea typeface="Calibri"/>
                    <a:cs typeface="Calibri"/>
                    <a:sym typeface="Calibri"/>
                  </a:endParaRPr>
                </a:p>
              </p:txBody>
            </p:sp>
            <p:sp>
              <p:nvSpPr>
                <p:cNvPr id="61" name="Google Shape;189;p14">
                  <a:extLst>
                    <a:ext uri="{FF2B5EF4-FFF2-40B4-BE49-F238E27FC236}">
                      <a16:creationId xmlns:a16="http://schemas.microsoft.com/office/drawing/2014/main" id="{50B44302-54A9-49AA-A984-BFBAB9D65C6F}"/>
                    </a:ext>
                  </a:extLst>
                </p:cNvPr>
                <p:cNvSpPr txBox="1"/>
                <p:nvPr/>
              </p:nvSpPr>
              <p:spPr>
                <a:xfrm>
                  <a:off x="4437321" y="1182557"/>
                  <a:ext cx="1587795" cy="432254"/>
                </a:xfrm>
                <a:prstGeom prst="rect">
                  <a:avLst/>
                </a:prstGeom>
                <a:noFill/>
                <a:ln>
                  <a:noFill/>
                </a:ln>
              </p:spPr>
              <p:txBody>
                <a:bodyPr spcFirstLastPara="1" wrap="square" lIns="91425" tIns="45700" rIns="91425" bIns="45700" anchor="t" anchorCtr="0">
                  <a:noAutofit/>
                </a:bodyPr>
                <a:lstStyle/>
                <a:p>
                  <a:pPr algn="ctr"/>
                  <a:r>
                    <a:rPr lang="en-GB" sz="1100" b="1" dirty="0">
                      <a:solidFill>
                        <a:srgbClr val="00B050"/>
                      </a:solidFill>
                      <a:latin typeface="Calibri"/>
                      <a:ea typeface="Calibri"/>
                      <a:cs typeface="Calibri"/>
                      <a:sym typeface="Calibri"/>
                    </a:rPr>
                    <a:t>Progressive Attitudes</a:t>
                  </a:r>
                  <a:endParaRPr sz="1400" b="1" dirty="0">
                    <a:solidFill>
                      <a:srgbClr val="00B050"/>
                    </a:solidFill>
                    <a:latin typeface="Calibri"/>
                    <a:ea typeface="Calibri"/>
                    <a:cs typeface="Calibri"/>
                    <a:sym typeface="Calibri"/>
                  </a:endParaRPr>
                </a:p>
              </p:txBody>
            </p:sp>
            <p:sp>
              <p:nvSpPr>
                <p:cNvPr id="62" name="Google Shape;189;p14">
                  <a:extLst>
                    <a:ext uri="{FF2B5EF4-FFF2-40B4-BE49-F238E27FC236}">
                      <a16:creationId xmlns:a16="http://schemas.microsoft.com/office/drawing/2014/main" id="{83A0ED45-2015-485D-9548-B8617C52710A}"/>
                    </a:ext>
                  </a:extLst>
                </p:cNvPr>
                <p:cNvSpPr txBox="1"/>
                <p:nvPr/>
              </p:nvSpPr>
              <p:spPr>
                <a:xfrm>
                  <a:off x="6968024" y="1159954"/>
                  <a:ext cx="866963" cy="432254"/>
                </a:xfrm>
                <a:prstGeom prst="rect">
                  <a:avLst/>
                </a:prstGeom>
                <a:noFill/>
                <a:ln>
                  <a:noFill/>
                </a:ln>
              </p:spPr>
              <p:txBody>
                <a:bodyPr spcFirstLastPara="1" wrap="square" lIns="91425" tIns="45700" rIns="91425" bIns="45700" anchor="t" anchorCtr="0">
                  <a:noAutofit/>
                </a:bodyPr>
                <a:lstStyle/>
                <a:p>
                  <a:pPr algn="ctr"/>
                  <a:r>
                    <a:rPr lang="en-GB" sz="1100" b="1" dirty="0">
                      <a:solidFill>
                        <a:srgbClr val="00B050"/>
                      </a:solidFill>
                      <a:latin typeface="Calibri"/>
                      <a:ea typeface="Calibri"/>
                      <a:cs typeface="Calibri"/>
                      <a:sym typeface="Calibri"/>
                    </a:rPr>
                    <a:t>Technology</a:t>
                  </a:r>
                  <a:endParaRPr sz="1400" b="1" dirty="0">
                    <a:solidFill>
                      <a:srgbClr val="00B050"/>
                    </a:solidFill>
                    <a:latin typeface="Calibri"/>
                    <a:ea typeface="Calibri"/>
                    <a:cs typeface="Calibri"/>
                    <a:sym typeface="Calibri"/>
                  </a:endParaRPr>
                </a:p>
              </p:txBody>
            </p:sp>
            <p:sp>
              <p:nvSpPr>
                <p:cNvPr id="63" name="Google Shape;189;p14">
                  <a:extLst>
                    <a:ext uri="{FF2B5EF4-FFF2-40B4-BE49-F238E27FC236}">
                      <a16:creationId xmlns:a16="http://schemas.microsoft.com/office/drawing/2014/main" id="{469DAC54-AF58-4CDC-982F-4EE3C654B20E}"/>
                    </a:ext>
                  </a:extLst>
                </p:cNvPr>
                <p:cNvSpPr txBox="1"/>
                <p:nvPr/>
              </p:nvSpPr>
              <p:spPr>
                <a:xfrm>
                  <a:off x="4470763" y="5768429"/>
                  <a:ext cx="1399208" cy="296303"/>
                </a:xfrm>
                <a:prstGeom prst="rect">
                  <a:avLst/>
                </a:prstGeom>
                <a:noFill/>
                <a:ln>
                  <a:noFill/>
                </a:ln>
              </p:spPr>
              <p:txBody>
                <a:bodyPr spcFirstLastPara="1" wrap="square" lIns="91425" tIns="45700" rIns="91425" bIns="45700" anchor="t" anchorCtr="0">
                  <a:noAutofit/>
                </a:bodyPr>
                <a:lstStyle/>
                <a:p>
                  <a:pPr algn="ctr"/>
                  <a:r>
                    <a:rPr lang="en-GB" sz="1100" b="1" dirty="0">
                      <a:solidFill>
                        <a:srgbClr val="FF0000"/>
                      </a:solidFill>
                      <a:latin typeface="Calibri"/>
                      <a:ea typeface="Calibri"/>
                      <a:cs typeface="Calibri"/>
                      <a:sym typeface="Calibri"/>
                    </a:rPr>
                    <a:t>Lack of Knowledge</a:t>
                  </a:r>
                  <a:endParaRPr sz="1400" b="1" dirty="0">
                    <a:solidFill>
                      <a:srgbClr val="FF0000"/>
                    </a:solidFill>
                    <a:latin typeface="Calibri"/>
                    <a:ea typeface="Calibri"/>
                    <a:cs typeface="Calibri"/>
                    <a:sym typeface="Calibri"/>
                  </a:endParaRPr>
                </a:p>
              </p:txBody>
            </p:sp>
            <p:sp>
              <p:nvSpPr>
                <p:cNvPr id="64" name="Google Shape;189;p14">
                  <a:extLst>
                    <a:ext uri="{FF2B5EF4-FFF2-40B4-BE49-F238E27FC236}">
                      <a16:creationId xmlns:a16="http://schemas.microsoft.com/office/drawing/2014/main" id="{055E071F-AC9B-46A9-B117-A78EDA5399CD}"/>
                    </a:ext>
                  </a:extLst>
                </p:cNvPr>
                <p:cNvSpPr txBox="1"/>
                <p:nvPr/>
              </p:nvSpPr>
              <p:spPr>
                <a:xfrm>
                  <a:off x="6484257" y="5759693"/>
                  <a:ext cx="1834495" cy="432254"/>
                </a:xfrm>
                <a:prstGeom prst="rect">
                  <a:avLst/>
                </a:prstGeom>
                <a:noFill/>
                <a:ln>
                  <a:noFill/>
                </a:ln>
              </p:spPr>
              <p:txBody>
                <a:bodyPr spcFirstLastPara="1" wrap="square" lIns="91425" tIns="45700" rIns="91425" bIns="45700" anchor="t" anchorCtr="0">
                  <a:noAutofit/>
                </a:bodyPr>
                <a:lstStyle/>
                <a:p>
                  <a:pPr algn="ctr"/>
                  <a:r>
                    <a:rPr lang="en-GB" sz="1100" b="1" dirty="0">
                      <a:solidFill>
                        <a:srgbClr val="FF0000"/>
                      </a:solidFill>
                      <a:latin typeface="Calibri"/>
                      <a:ea typeface="Calibri"/>
                      <a:cs typeface="Calibri"/>
                      <a:sym typeface="Calibri"/>
                    </a:rPr>
                    <a:t>Conservative Attitudes</a:t>
                  </a:r>
                  <a:endParaRPr sz="1400" b="1" dirty="0">
                    <a:solidFill>
                      <a:srgbClr val="FF0000"/>
                    </a:solidFill>
                    <a:latin typeface="Calibri"/>
                    <a:ea typeface="Calibri"/>
                    <a:cs typeface="Calibri"/>
                    <a:sym typeface="Calibri"/>
                  </a:endParaRPr>
                </a:p>
              </p:txBody>
            </p:sp>
          </p:grpSp>
          <p:sp>
            <p:nvSpPr>
              <p:cNvPr id="3" name="Rectangle 2">
                <a:extLst>
                  <a:ext uri="{FF2B5EF4-FFF2-40B4-BE49-F238E27FC236}">
                    <a16:creationId xmlns:a16="http://schemas.microsoft.com/office/drawing/2014/main" id="{72117B50-0C8B-45DF-B868-491E5C55C02F}"/>
                  </a:ext>
                </a:extLst>
              </p:cNvPr>
              <p:cNvSpPr/>
              <p:nvPr/>
            </p:nvSpPr>
            <p:spPr>
              <a:xfrm>
                <a:off x="2077647" y="3710804"/>
                <a:ext cx="2214874" cy="2630930"/>
              </a:xfrm>
              <a:prstGeom prst="rect">
                <a:avLst/>
              </a:prstGeom>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grpSp>
        <p:sp>
          <p:nvSpPr>
            <p:cNvPr id="162" name="Google Shape;162;p14"/>
            <p:cNvSpPr/>
            <p:nvPr/>
          </p:nvSpPr>
          <p:spPr>
            <a:xfrm>
              <a:off x="130339" y="116632"/>
              <a:ext cx="11854515" cy="6624736"/>
            </a:xfrm>
            <a:prstGeom prst="rect">
              <a:avLst/>
            </a:prstGeom>
            <a:noFill/>
            <a:ln w="25400" cap="flat" cmpd="sng">
              <a:solidFill>
                <a:srgbClr val="395E89"/>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sp>
          <p:nvSpPr>
            <p:cNvPr id="163" name="Google Shape;163;p14"/>
            <p:cNvSpPr txBox="1"/>
            <p:nvPr/>
          </p:nvSpPr>
          <p:spPr>
            <a:xfrm>
              <a:off x="1599753" y="238058"/>
              <a:ext cx="6134169" cy="314378"/>
            </a:xfrm>
            <a:prstGeom prst="rect">
              <a:avLst/>
            </a:prstGeom>
            <a:solidFill>
              <a:schemeClr val="accent6"/>
            </a:solidFill>
            <a:ln>
              <a:noFill/>
            </a:ln>
          </p:spPr>
          <p:txBody>
            <a:bodyPr spcFirstLastPara="1" wrap="square" lIns="91425" tIns="45700" rIns="91425" bIns="45700" anchor="t" anchorCtr="0">
              <a:noAutofit/>
            </a:bodyPr>
            <a:lstStyle/>
            <a:p>
              <a:r>
                <a:rPr lang="en-GB" sz="1600" b="1" dirty="0">
                  <a:solidFill>
                    <a:schemeClr val="lt1"/>
                  </a:solidFill>
                  <a:latin typeface="Calibri"/>
                  <a:ea typeface="Calibri"/>
                  <a:cs typeface="Calibri"/>
                  <a:sym typeface="Calibri"/>
                </a:rPr>
                <a:t>GCSE History Knowledge Organiser: Renaissance Medicine, 1500-1700 </a:t>
              </a:r>
              <a:endParaRPr sz="1600" b="1" dirty="0">
                <a:solidFill>
                  <a:schemeClr val="lt1"/>
                </a:solidFill>
                <a:latin typeface="Calibri"/>
                <a:ea typeface="Calibri"/>
                <a:cs typeface="Calibri"/>
                <a:sym typeface="Calibri"/>
              </a:endParaRPr>
            </a:p>
          </p:txBody>
        </p:sp>
        <p:sp>
          <p:nvSpPr>
            <p:cNvPr id="164" name="Google Shape;164;p14"/>
            <p:cNvSpPr/>
            <p:nvPr/>
          </p:nvSpPr>
          <p:spPr>
            <a:xfrm>
              <a:off x="130339" y="121412"/>
              <a:ext cx="1402212" cy="6624736"/>
            </a:xfrm>
            <a:prstGeom prst="rect">
              <a:avLst/>
            </a:prstGeom>
            <a:noFill/>
            <a:ln w="25400" cap="flat" cmpd="sng">
              <a:solidFill>
                <a:srgbClr val="395E89"/>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sp>
          <p:nvSpPr>
            <p:cNvPr id="165" name="Google Shape;165;p14"/>
            <p:cNvSpPr txBox="1"/>
            <p:nvPr/>
          </p:nvSpPr>
          <p:spPr>
            <a:xfrm>
              <a:off x="138179" y="174696"/>
              <a:ext cx="1318606" cy="6503828"/>
            </a:xfrm>
            <a:prstGeom prst="rect">
              <a:avLst/>
            </a:prstGeom>
            <a:noFill/>
            <a:ln>
              <a:noFill/>
            </a:ln>
          </p:spPr>
          <p:txBody>
            <a:bodyPr spcFirstLastPara="1" wrap="square" lIns="91425" tIns="45700" rIns="91425" bIns="45700" anchor="t" anchorCtr="0">
              <a:noAutofit/>
            </a:bodyPr>
            <a:lstStyle/>
            <a:p>
              <a:r>
                <a:rPr lang="en-GB" sz="1200" b="1" u="sng" dirty="0">
                  <a:solidFill>
                    <a:schemeClr val="dk1"/>
                  </a:solidFill>
                  <a:latin typeface="Calibri"/>
                  <a:ea typeface="Calibri"/>
                  <a:cs typeface="Calibri"/>
                  <a:sym typeface="Calibri"/>
                </a:rPr>
                <a:t>Key Dates:</a:t>
              </a:r>
            </a:p>
            <a:p>
              <a:r>
                <a:rPr lang="en-GB" sz="1200" dirty="0">
                  <a:solidFill>
                    <a:schemeClr val="dk1"/>
                  </a:solidFill>
                  <a:latin typeface="Calibri"/>
                  <a:cs typeface="Calibri"/>
                  <a:sym typeface="Calibri"/>
                </a:rPr>
                <a:t>1470s – The printing press arrives in Britain</a:t>
              </a:r>
            </a:p>
            <a:p>
              <a:endParaRPr lang="en-GB" sz="1200" dirty="0">
                <a:solidFill>
                  <a:schemeClr val="dk1"/>
                </a:solidFill>
                <a:latin typeface="Calibri"/>
                <a:cs typeface="Calibri"/>
                <a:sym typeface="Calibri"/>
              </a:endParaRPr>
            </a:p>
            <a:p>
              <a:r>
                <a:rPr lang="en-GB" sz="1200" dirty="0">
                  <a:solidFill>
                    <a:schemeClr val="dk1"/>
                  </a:solidFill>
                  <a:latin typeface="Calibri"/>
                  <a:cs typeface="Calibri"/>
                  <a:sym typeface="Calibri"/>
                </a:rPr>
                <a:t>1543 – Vesalius publishes </a:t>
              </a:r>
              <a:r>
                <a:rPr lang="en-GB" sz="1200" i="1" dirty="0">
                  <a:solidFill>
                    <a:schemeClr val="dk1"/>
                  </a:solidFill>
                  <a:latin typeface="Calibri"/>
                  <a:cs typeface="Calibri"/>
                  <a:sym typeface="Calibri"/>
                </a:rPr>
                <a:t>Fabric of the Human Body</a:t>
              </a:r>
            </a:p>
            <a:p>
              <a:endParaRPr lang="en-GB" sz="1200" i="1" dirty="0">
                <a:solidFill>
                  <a:schemeClr val="dk1"/>
                </a:solidFill>
                <a:latin typeface="Calibri"/>
                <a:cs typeface="Calibri"/>
                <a:sym typeface="Calibri"/>
              </a:endParaRPr>
            </a:p>
            <a:p>
              <a:r>
                <a:rPr lang="en-GB" sz="1200" dirty="0">
                  <a:solidFill>
                    <a:schemeClr val="dk1"/>
                  </a:solidFill>
                  <a:latin typeface="Calibri"/>
                  <a:cs typeface="Calibri"/>
                  <a:sym typeface="Calibri"/>
                </a:rPr>
                <a:t>1628 – William Harvey publishes his work on the circulatory system</a:t>
              </a:r>
            </a:p>
            <a:p>
              <a:endParaRPr lang="en-GB" sz="1200" dirty="0">
                <a:solidFill>
                  <a:schemeClr val="dk1"/>
                </a:solidFill>
                <a:latin typeface="Calibri"/>
                <a:cs typeface="Calibri"/>
                <a:sym typeface="Calibri"/>
              </a:endParaRPr>
            </a:p>
            <a:p>
              <a:r>
                <a:rPr lang="en-GB" sz="1200" dirty="0">
                  <a:solidFill>
                    <a:schemeClr val="dk1"/>
                  </a:solidFill>
                  <a:latin typeface="Calibri"/>
                  <a:cs typeface="Calibri"/>
                  <a:sym typeface="Calibri"/>
                </a:rPr>
                <a:t>1660 – The Royal Society is founded</a:t>
              </a:r>
            </a:p>
            <a:p>
              <a:endParaRPr lang="en-GB" sz="1200" dirty="0">
                <a:solidFill>
                  <a:schemeClr val="dk1"/>
                </a:solidFill>
                <a:latin typeface="Calibri"/>
                <a:cs typeface="Calibri"/>
                <a:sym typeface="Calibri"/>
              </a:endParaRPr>
            </a:p>
            <a:p>
              <a:r>
                <a:rPr lang="en-GB" sz="1200" dirty="0">
                  <a:solidFill>
                    <a:schemeClr val="dk1"/>
                  </a:solidFill>
                  <a:latin typeface="Calibri"/>
                  <a:cs typeface="Calibri"/>
                  <a:sym typeface="Calibri"/>
                </a:rPr>
                <a:t>1665 – The Great Plague in London</a:t>
              </a:r>
            </a:p>
            <a:p>
              <a:endParaRPr lang="en-GB" sz="1200" dirty="0">
                <a:solidFill>
                  <a:schemeClr val="dk1"/>
                </a:solidFill>
                <a:latin typeface="Calibri"/>
                <a:cs typeface="Calibri"/>
                <a:sym typeface="Calibri"/>
              </a:endParaRPr>
            </a:p>
            <a:p>
              <a:r>
                <a:rPr lang="en-GB" sz="1200" dirty="0">
                  <a:solidFill>
                    <a:schemeClr val="dk1"/>
                  </a:solidFill>
                  <a:cs typeface="Calibri"/>
                  <a:sym typeface="Calibri"/>
                </a:rPr>
                <a:t>1676 - Thomas Sydenham publishes </a:t>
              </a:r>
              <a:r>
                <a:rPr lang="en-GB" sz="1200" i="1" dirty="0" err="1">
                  <a:solidFill>
                    <a:schemeClr val="dk1"/>
                  </a:solidFill>
                  <a:cs typeface="Calibri"/>
                  <a:sym typeface="Calibri"/>
                </a:rPr>
                <a:t>Observationes</a:t>
              </a:r>
              <a:r>
                <a:rPr lang="en-GB" sz="1200" i="1" dirty="0">
                  <a:solidFill>
                    <a:schemeClr val="dk1"/>
                  </a:solidFill>
                  <a:cs typeface="Calibri"/>
                  <a:sym typeface="Calibri"/>
                </a:rPr>
                <a:t> </a:t>
              </a:r>
              <a:r>
                <a:rPr lang="en-GB" sz="1200" i="1" dirty="0" err="1">
                  <a:solidFill>
                    <a:schemeClr val="dk1"/>
                  </a:solidFill>
                  <a:cs typeface="Calibri"/>
                  <a:sym typeface="Calibri"/>
                </a:rPr>
                <a:t>Medicae</a:t>
              </a:r>
              <a:endParaRPr lang="en-GB" sz="1200" i="1" dirty="0">
                <a:solidFill>
                  <a:schemeClr val="dk1"/>
                </a:solidFill>
                <a:cs typeface="Calibri"/>
                <a:sym typeface="Calibri"/>
              </a:endParaRPr>
            </a:p>
            <a:p>
              <a:endParaRPr lang="en-GB" sz="1200" i="1" dirty="0">
                <a:solidFill>
                  <a:schemeClr val="dk1"/>
                </a:solidFill>
                <a:cs typeface="Calibri"/>
                <a:sym typeface="Calibri"/>
              </a:endParaRPr>
            </a:p>
            <a:p>
              <a:r>
                <a:rPr lang="en-GB" sz="1200" dirty="0">
                  <a:solidFill>
                    <a:schemeClr val="dk1"/>
                  </a:solidFill>
                  <a:cs typeface="Calibri"/>
                  <a:sym typeface="Calibri"/>
                </a:rPr>
                <a:t>1683 - Anton van Leeuwenhoek discovers bacteria but nobody realises their significance</a:t>
              </a:r>
            </a:p>
            <a:p>
              <a:endParaRPr lang="en-GB" sz="1200" i="1" dirty="0">
                <a:solidFill>
                  <a:schemeClr val="dk1"/>
                </a:solidFill>
                <a:cs typeface="Calibri"/>
                <a:sym typeface="Calibri"/>
              </a:endParaRPr>
            </a:p>
          </p:txBody>
        </p:sp>
        <p:pic>
          <p:nvPicPr>
            <p:cNvPr id="66" name="Picture 4" descr="Image result for vesalius">
              <a:extLst>
                <a:ext uri="{FF2B5EF4-FFF2-40B4-BE49-F238E27FC236}">
                  <a16:creationId xmlns:a16="http://schemas.microsoft.com/office/drawing/2014/main" id="{67BB018B-D485-44A3-92FF-FCDA8391D0DF}"/>
                </a:ext>
              </a:extLst>
            </p:cNvPr>
            <p:cNvPicPr>
              <a:picLocks noChangeAspect="1" noChangeArrowheads="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1578041" y="1667986"/>
              <a:ext cx="456707" cy="513929"/>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67" name="Picture 6" descr="Image result for thomas sydenham">
              <a:extLst>
                <a:ext uri="{FF2B5EF4-FFF2-40B4-BE49-F238E27FC236}">
                  <a16:creationId xmlns:a16="http://schemas.microsoft.com/office/drawing/2014/main" id="{20E6E481-5917-47B1-8760-5A8EC2CCA0B1}"/>
                </a:ext>
              </a:extLst>
            </p:cNvPr>
            <p:cNvPicPr>
              <a:picLocks noChangeAspect="1" noChangeArrowheads="1"/>
            </p:cNvPicPr>
            <p:nvPr/>
          </p:nvPicPr>
          <p:blipFill>
            <a:blip r:embed="rId5" cstate="hqprint">
              <a:extLst>
                <a:ext uri="{28A0092B-C50C-407E-A947-70E740481C1C}">
                  <a14:useLocalDpi xmlns:a14="http://schemas.microsoft.com/office/drawing/2010/main" val="0"/>
                </a:ext>
              </a:extLst>
            </a:blip>
            <a:srcRect/>
            <a:stretch>
              <a:fillRect/>
            </a:stretch>
          </p:blipFill>
          <p:spPr bwMode="auto">
            <a:xfrm>
              <a:off x="1608838" y="2912615"/>
              <a:ext cx="438861" cy="593947"/>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68" name="Picture 8" descr="Related image">
              <a:extLst>
                <a:ext uri="{FF2B5EF4-FFF2-40B4-BE49-F238E27FC236}">
                  <a16:creationId xmlns:a16="http://schemas.microsoft.com/office/drawing/2014/main" id="{FE8D9CC9-D961-41AC-9CD8-58ADFCB22458}"/>
                </a:ext>
              </a:extLst>
            </p:cNvPr>
            <p:cNvPicPr>
              <a:picLocks noChangeAspect="1" noChangeArrowheads="1"/>
            </p:cNvPicPr>
            <p:nvPr/>
          </p:nvPicPr>
          <p:blipFill>
            <a:blip r:embed="rId6" cstate="hqprint">
              <a:extLst>
                <a:ext uri="{28A0092B-C50C-407E-A947-70E740481C1C}">
                  <a14:useLocalDpi xmlns:a14="http://schemas.microsoft.com/office/drawing/2010/main" val="0"/>
                </a:ext>
              </a:extLst>
            </a:blip>
            <a:srcRect/>
            <a:stretch>
              <a:fillRect/>
            </a:stretch>
          </p:blipFill>
          <p:spPr bwMode="auto">
            <a:xfrm>
              <a:off x="1565089" y="2262368"/>
              <a:ext cx="482610" cy="569794"/>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69" name="Picture 16" descr="Image result for surgery knife clipart">
              <a:extLst>
                <a:ext uri="{FF2B5EF4-FFF2-40B4-BE49-F238E27FC236}">
                  <a16:creationId xmlns:a16="http://schemas.microsoft.com/office/drawing/2014/main" id="{BD2AF7FE-20FA-46AA-8E9F-117BA6C158B0}"/>
                </a:ext>
              </a:extLst>
            </p:cNvPr>
            <p:cNvPicPr>
              <a:picLocks noChangeAspect="1" noChangeArrowheads="1"/>
            </p:cNvPicPr>
            <p:nvPr/>
          </p:nvPicPr>
          <p:blipFill rotWithShape="1">
            <a:blip r:embed="rId7" cstate="hqprint">
              <a:extLst>
                <a:ext uri="{28A0092B-C50C-407E-A947-70E740481C1C}">
                  <a14:useLocalDpi xmlns:a14="http://schemas.microsoft.com/office/drawing/2010/main" val="0"/>
                </a:ext>
              </a:extLst>
            </a:blip>
            <a:srcRect b="13718"/>
            <a:stretch/>
          </p:blipFill>
          <p:spPr bwMode="auto">
            <a:xfrm>
              <a:off x="3834359" y="1614811"/>
              <a:ext cx="476756" cy="434273"/>
            </a:xfrm>
            <a:prstGeom prst="rect">
              <a:avLst/>
            </a:prstGeom>
            <a:noFill/>
            <a:extLst>
              <a:ext uri="{909E8E84-426E-40DD-AFC4-6F175D3DCCD1}">
                <a14:hiddenFill xmlns:a14="http://schemas.microsoft.com/office/drawing/2010/main">
                  <a:solidFill>
                    <a:srgbClr val="FFFFFF"/>
                  </a:solidFill>
                </a14:hiddenFill>
              </a:ext>
            </a:extLst>
          </p:spPr>
        </p:pic>
        <p:pic>
          <p:nvPicPr>
            <p:cNvPr id="70" name="Picture 20" descr="Image result for crown clipart">
              <a:extLst>
                <a:ext uri="{FF2B5EF4-FFF2-40B4-BE49-F238E27FC236}">
                  <a16:creationId xmlns:a16="http://schemas.microsoft.com/office/drawing/2014/main" id="{17D7A16C-2F6B-4949-9462-F785CB6A6678}"/>
                </a:ext>
              </a:extLst>
            </p:cNvPr>
            <p:cNvPicPr>
              <a:picLocks noChangeAspect="1" noChangeArrowheads="1"/>
            </p:cNvPicPr>
            <p:nvPr/>
          </p:nvPicPr>
          <p:blipFill>
            <a:blip r:embed="rId8" cstate="hqprint">
              <a:extLst>
                <a:ext uri="{28A0092B-C50C-407E-A947-70E740481C1C}">
                  <a14:useLocalDpi xmlns:a14="http://schemas.microsoft.com/office/drawing/2010/main" val="0"/>
                </a:ext>
              </a:extLst>
            </a:blip>
            <a:srcRect/>
            <a:stretch>
              <a:fillRect/>
            </a:stretch>
          </p:blipFill>
          <p:spPr bwMode="auto">
            <a:xfrm>
              <a:off x="4197428" y="2298630"/>
              <a:ext cx="483085" cy="483085"/>
            </a:xfrm>
            <a:prstGeom prst="rect">
              <a:avLst/>
            </a:prstGeom>
            <a:noFill/>
            <a:extLst>
              <a:ext uri="{909E8E84-426E-40DD-AFC4-6F175D3DCCD1}">
                <a14:hiddenFill xmlns:a14="http://schemas.microsoft.com/office/drawing/2010/main">
                  <a:solidFill>
                    <a:srgbClr val="FFFFFF"/>
                  </a:solidFill>
                </a14:hiddenFill>
              </a:ext>
            </a:extLst>
          </p:spPr>
        </p:pic>
        <p:pic>
          <p:nvPicPr>
            <p:cNvPr id="71" name="Picture 24" descr="Image result for atomic clipart">
              <a:extLst>
                <a:ext uri="{FF2B5EF4-FFF2-40B4-BE49-F238E27FC236}">
                  <a16:creationId xmlns:a16="http://schemas.microsoft.com/office/drawing/2014/main" id="{2173CAEE-3B67-478B-800E-222E9DA74BBB}"/>
                </a:ext>
              </a:extLst>
            </p:cNvPr>
            <p:cNvPicPr>
              <a:picLocks noChangeAspect="1" noChangeArrowheads="1"/>
            </p:cNvPicPr>
            <p:nvPr/>
          </p:nvPicPr>
          <p:blipFill>
            <a:blip r:embed="rId9" cstate="hqprint">
              <a:extLst>
                <a:ext uri="{28A0092B-C50C-407E-A947-70E740481C1C}">
                  <a14:useLocalDpi xmlns:a14="http://schemas.microsoft.com/office/drawing/2010/main" val="0"/>
                </a:ext>
              </a:extLst>
            </a:blip>
            <a:srcRect/>
            <a:stretch>
              <a:fillRect/>
            </a:stretch>
          </p:blipFill>
          <p:spPr bwMode="auto">
            <a:xfrm>
              <a:off x="4564912" y="3001526"/>
              <a:ext cx="458031" cy="432254"/>
            </a:xfrm>
            <a:prstGeom prst="rect">
              <a:avLst/>
            </a:prstGeom>
            <a:noFill/>
            <a:extLst>
              <a:ext uri="{909E8E84-426E-40DD-AFC4-6F175D3DCCD1}">
                <a14:hiddenFill xmlns:a14="http://schemas.microsoft.com/office/drawing/2010/main">
                  <a:solidFill>
                    <a:srgbClr val="FFFFFF"/>
                  </a:solidFill>
                </a14:hiddenFill>
              </a:ext>
            </a:extLst>
          </p:spPr>
        </p:pic>
        <p:pic>
          <p:nvPicPr>
            <p:cNvPr id="72" name="Picture 10" descr="Image result for printing press clipart">
              <a:extLst>
                <a:ext uri="{FF2B5EF4-FFF2-40B4-BE49-F238E27FC236}">
                  <a16:creationId xmlns:a16="http://schemas.microsoft.com/office/drawing/2014/main" id="{86ABEE05-2EA7-46C0-B1A8-E91D64FDC152}"/>
                </a:ext>
              </a:extLst>
            </p:cNvPr>
            <p:cNvPicPr>
              <a:picLocks noChangeAspect="1" noChangeArrowheads="1"/>
            </p:cNvPicPr>
            <p:nvPr/>
          </p:nvPicPr>
          <p:blipFill>
            <a:blip r:embed="rId10" cstate="hqprint">
              <a:extLst>
                <a:ext uri="{28A0092B-C50C-407E-A947-70E740481C1C}">
                  <a14:useLocalDpi xmlns:a14="http://schemas.microsoft.com/office/drawing/2010/main" val="0"/>
                </a:ext>
              </a:extLst>
            </a:blip>
            <a:srcRect/>
            <a:stretch>
              <a:fillRect/>
            </a:stretch>
          </p:blipFill>
          <p:spPr bwMode="auto">
            <a:xfrm>
              <a:off x="5913229" y="1737787"/>
              <a:ext cx="563649" cy="622593"/>
            </a:xfrm>
            <a:prstGeom prst="rect">
              <a:avLst/>
            </a:prstGeom>
            <a:noFill/>
            <a:extLst>
              <a:ext uri="{909E8E84-426E-40DD-AFC4-6F175D3DCCD1}">
                <a14:hiddenFill xmlns:a14="http://schemas.microsoft.com/office/drawing/2010/main">
                  <a:solidFill>
                    <a:srgbClr val="FFFFFF"/>
                  </a:solidFill>
                </a14:hiddenFill>
              </a:ext>
            </a:extLst>
          </p:spPr>
        </p:pic>
        <p:pic>
          <p:nvPicPr>
            <p:cNvPr id="73" name="Picture 12" descr="Image result for water pumps clipart">
              <a:extLst>
                <a:ext uri="{FF2B5EF4-FFF2-40B4-BE49-F238E27FC236}">
                  <a16:creationId xmlns:a16="http://schemas.microsoft.com/office/drawing/2014/main" id="{DBBBD698-0A81-4F4D-B860-E6C295778E7F}"/>
                </a:ext>
              </a:extLst>
            </p:cNvPr>
            <p:cNvPicPr>
              <a:picLocks noChangeAspect="1" noChangeArrowheads="1"/>
            </p:cNvPicPr>
            <p:nvPr/>
          </p:nvPicPr>
          <p:blipFill>
            <a:blip r:embed="rId11" cstate="hqprint">
              <a:extLst>
                <a:ext uri="{28A0092B-C50C-407E-A947-70E740481C1C}">
                  <a14:useLocalDpi xmlns:a14="http://schemas.microsoft.com/office/drawing/2010/main" val="0"/>
                </a:ext>
              </a:extLst>
            </a:blip>
            <a:srcRect/>
            <a:stretch>
              <a:fillRect/>
            </a:stretch>
          </p:blipFill>
          <p:spPr bwMode="auto">
            <a:xfrm>
              <a:off x="6382264" y="2532569"/>
              <a:ext cx="622594" cy="622594"/>
            </a:xfrm>
            <a:prstGeom prst="rect">
              <a:avLst/>
            </a:prstGeom>
            <a:noFill/>
            <a:extLst>
              <a:ext uri="{909E8E84-426E-40DD-AFC4-6F175D3DCCD1}">
                <a14:hiddenFill xmlns:a14="http://schemas.microsoft.com/office/drawing/2010/main">
                  <a:solidFill>
                    <a:srgbClr val="FFFFFF"/>
                  </a:solidFill>
                </a14:hiddenFill>
              </a:ext>
            </a:extLst>
          </p:spPr>
        </p:pic>
        <p:pic>
          <p:nvPicPr>
            <p:cNvPr id="78" name="Google Shape;201;p14">
              <a:extLst>
                <a:ext uri="{FF2B5EF4-FFF2-40B4-BE49-F238E27FC236}">
                  <a16:creationId xmlns:a16="http://schemas.microsoft.com/office/drawing/2014/main" id="{9F6C156B-F9F0-4EED-9693-731C3CC504BA}"/>
                </a:ext>
              </a:extLst>
            </p:cNvPr>
            <p:cNvPicPr preferRelativeResize="0"/>
            <p:nvPr/>
          </p:nvPicPr>
          <p:blipFill rotWithShape="1">
            <a:blip r:embed="rId12">
              <a:alphaModFix/>
            </a:blip>
            <a:srcRect/>
            <a:stretch/>
          </p:blipFill>
          <p:spPr>
            <a:xfrm>
              <a:off x="2698438" y="766723"/>
              <a:ext cx="432255" cy="343487"/>
            </a:xfrm>
            <a:prstGeom prst="rect">
              <a:avLst/>
            </a:prstGeom>
            <a:noFill/>
            <a:ln>
              <a:noFill/>
            </a:ln>
          </p:spPr>
        </p:pic>
        <p:pic>
          <p:nvPicPr>
            <p:cNvPr id="79" name="Picture 2" descr="Image result for technology clipart">
              <a:extLst>
                <a:ext uri="{FF2B5EF4-FFF2-40B4-BE49-F238E27FC236}">
                  <a16:creationId xmlns:a16="http://schemas.microsoft.com/office/drawing/2014/main" id="{F8E6DA33-73BF-4AAA-963A-C6CEF7515B62}"/>
                </a:ext>
              </a:extLst>
            </p:cNvPr>
            <p:cNvPicPr>
              <a:picLocks noChangeAspect="1" noChangeArrowheads="1"/>
            </p:cNvPicPr>
            <p:nvPr/>
          </p:nvPicPr>
          <p:blipFill>
            <a:blip r:embed="rId13" cstate="hqprint">
              <a:extLst>
                <a:ext uri="{28A0092B-C50C-407E-A947-70E740481C1C}">
                  <a14:useLocalDpi xmlns:a14="http://schemas.microsoft.com/office/drawing/2010/main" val="0"/>
                </a:ext>
              </a:extLst>
            </a:blip>
            <a:srcRect/>
            <a:stretch>
              <a:fillRect/>
            </a:stretch>
          </p:blipFill>
          <p:spPr bwMode="auto">
            <a:xfrm>
              <a:off x="7213139" y="663728"/>
              <a:ext cx="376732" cy="401847"/>
            </a:xfrm>
            <a:prstGeom prst="rect">
              <a:avLst/>
            </a:prstGeom>
            <a:noFill/>
            <a:extLst>
              <a:ext uri="{909E8E84-426E-40DD-AFC4-6F175D3DCCD1}">
                <a14:hiddenFill xmlns:a14="http://schemas.microsoft.com/office/drawing/2010/main">
                  <a:solidFill>
                    <a:srgbClr val="FFFFFF"/>
                  </a:solidFill>
                </a14:hiddenFill>
              </a:ext>
            </a:extLst>
          </p:spPr>
        </p:pic>
        <p:pic>
          <p:nvPicPr>
            <p:cNvPr id="80" name="Picture 10" descr="Image result for thinking bubble clipart">
              <a:extLst>
                <a:ext uri="{FF2B5EF4-FFF2-40B4-BE49-F238E27FC236}">
                  <a16:creationId xmlns:a16="http://schemas.microsoft.com/office/drawing/2014/main" id="{082E424F-7862-4C60-8992-213569559E70}"/>
                </a:ext>
              </a:extLst>
            </p:cNvPr>
            <p:cNvPicPr>
              <a:picLocks noChangeAspect="1" noChangeArrowheads="1"/>
            </p:cNvPicPr>
            <p:nvPr/>
          </p:nvPicPr>
          <p:blipFill>
            <a:blip r:embed="rId14" cstate="hqprint">
              <a:extLst>
                <a:ext uri="{28A0092B-C50C-407E-A947-70E740481C1C}">
                  <a14:useLocalDpi xmlns:a14="http://schemas.microsoft.com/office/drawing/2010/main" val="0"/>
                </a:ext>
              </a:extLst>
            </a:blip>
            <a:srcRect/>
            <a:stretch>
              <a:fillRect/>
            </a:stretch>
          </p:blipFill>
          <p:spPr bwMode="auto">
            <a:xfrm>
              <a:off x="5022943" y="693422"/>
              <a:ext cx="389510" cy="401847"/>
            </a:xfrm>
            <a:prstGeom prst="rect">
              <a:avLst/>
            </a:prstGeom>
            <a:extLst>
              <a:ext uri="{909E8E84-426E-40DD-AFC4-6F175D3DCCD1}">
                <a14:hiddenFill xmlns:a14="http://schemas.microsoft.com/office/drawing/2010/main">
                  <a:solidFill>
                    <a:srgbClr val="FFFFFF"/>
                  </a:solidFill>
                </a14:hiddenFill>
              </a:ext>
            </a:extLst>
          </p:spPr>
        </p:pic>
        <p:pic>
          <p:nvPicPr>
            <p:cNvPr id="81" name="Picture 18" descr="Related image">
              <a:extLst>
                <a:ext uri="{FF2B5EF4-FFF2-40B4-BE49-F238E27FC236}">
                  <a16:creationId xmlns:a16="http://schemas.microsoft.com/office/drawing/2014/main" id="{B55542B3-FD68-47CA-8AF9-F644D2ABF71D}"/>
                </a:ext>
              </a:extLst>
            </p:cNvPr>
            <p:cNvPicPr>
              <a:picLocks noChangeAspect="1" noChangeArrowheads="1"/>
            </p:cNvPicPr>
            <p:nvPr/>
          </p:nvPicPr>
          <p:blipFill>
            <a:blip r:embed="rId15" cstate="hqprint">
              <a:extLst>
                <a:ext uri="{28A0092B-C50C-407E-A947-70E740481C1C}">
                  <a14:useLocalDpi xmlns:a14="http://schemas.microsoft.com/office/drawing/2010/main" val="0"/>
                </a:ext>
              </a:extLst>
            </a:blip>
            <a:srcRect/>
            <a:stretch>
              <a:fillRect/>
            </a:stretch>
          </p:blipFill>
          <p:spPr bwMode="auto">
            <a:xfrm>
              <a:off x="7197582" y="6194272"/>
              <a:ext cx="391165" cy="391165"/>
            </a:xfrm>
            <a:prstGeom prst="rect">
              <a:avLst/>
            </a:prstGeom>
            <a:noFill/>
            <a:extLst>
              <a:ext uri="{909E8E84-426E-40DD-AFC4-6F175D3DCCD1}">
                <a14:hiddenFill xmlns:a14="http://schemas.microsoft.com/office/drawing/2010/main">
                  <a:solidFill>
                    <a:srgbClr val="FFFFFF"/>
                  </a:solidFill>
                </a14:hiddenFill>
              </a:ext>
            </a:extLst>
          </p:spPr>
        </p:pic>
        <p:pic>
          <p:nvPicPr>
            <p:cNvPr id="82" name="Picture 10" descr="Image result for thinking bubble clipart">
              <a:extLst>
                <a:ext uri="{FF2B5EF4-FFF2-40B4-BE49-F238E27FC236}">
                  <a16:creationId xmlns:a16="http://schemas.microsoft.com/office/drawing/2014/main" id="{31DFBE95-C0E4-4D9F-BB38-0A00CDCCDA33}"/>
                </a:ext>
              </a:extLst>
            </p:cNvPr>
            <p:cNvPicPr>
              <a:picLocks noChangeAspect="1" noChangeArrowheads="1"/>
            </p:cNvPicPr>
            <p:nvPr/>
          </p:nvPicPr>
          <p:blipFill>
            <a:blip r:embed="rId14" cstate="hqprint">
              <a:extLst>
                <a:ext uri="{28A0092B-C50C-407E-A947-70E740481C1C}">
                  <a14:useLocalDpi xmlns:a14="http://schemas.microsoft.com/office/drawing/2010/main" val="0"/>
                </a:ext>
              </a:extLst>
            </a:blip>
            <a:srcRect/>
            <a:stretch>
              <a:fillRect/>
            </a:stretch>
          </p:blipFill>
          <p:spPr bwMode="auto">
            <a:xfrm>
              <a:off x="4993665" y="6229604"/>
              <a:ext cx="389510" cy="401847"/>
            </a:xfrm>
            <a:prstGeom prst="rect">
              <a:avLst/>
            </a:prstGeom>
            <a:extLst>
              <a:ext uri="{909E8E84-426E-40DD-AFC4-6F175D3DCCD1}">
                <a14:hiddenFill xmlns:a14="http://schemas.microsoft.com/office/drawing/2010/main">
                  <a:solidFill>
                    <a:srgbClr val="FFFFFF"/>
                  </a:solidFill>
                </a14:hiddenFill>
              </a:ext>
            </a:extLst>
          </p:spPr>
        </p:pic>
        <p:grpSp>
          <p:nvGrpSpPr>
            <p:cNvPr id="103" name="Group 102">
              <a:extLst>
                <a:ext uri="{FF2B5EF4-FFF2-40B4-BE49-F238E27FC236}">
                  <a16:creationId xmlns:a16="http://schemas.microsoft.com/office/drawing/2014/main" id="{01169BE8-EA3D-4E76-A4FA-FD2D277C2AE7}"/>
                </a:ext>
              </a:extLst>
            </p:cNvPr>
            <p:cNvGrpSpPr/>
            <p:nvPr/>
          </p:nvGrpSpPr>
          <p:grpSpPr>
            <a:xfrm>
              <a:off x="6174846" y="4280927"/>
              <a:ext cx="732764" cy="704497"/>
              <a:chOff x="8976229" y="3602448"/>
              <a:chExt cx="822444" cy="833356"/>
            </a:xfrm>
          </p:grpSpPr>
          <p:pic>
            <p:nvPicPr>
              <p:cNvPr id="104" name="Picture 4" descr="Image result for galen">
                <a:extLst>
                  <a:ext uri="{FF2B5EF4-FFF2-40B4-BE49-F238E27FC236}">
                    <a16:creationId xmlns:a16="http://schemas.microsoft.com/office/drawing/2014/main" id="{48DB268F-CA44-4535-82DF-9B2853514F5C}"/>
                  </a:ext>
                </a:extLst>
              </p:cNvPr>
              <p:cNvPicPr>
                <a:picLocks noChangeAspect="1" noChangeArrowheads="1"/>
              </p:cNvPicPr>
              <p:nvPr/>
            </p:nvPicPr>
            <p:blipFill>
              <a:blip r:embed="rId16" cstate="hqprint">
                <a:extLst>
                  <a:ext uri="{28A0092B-C50C-407E-A947-70E740481C1C}">
                    <a14:useLocalDpi xmlns:a14="http://schemas.microsoft.com/office/drawing/2010/main" val="0"/>
                  </a:ext>
                </a:extLst>
              </a:blip>
              <a:srcRect/>
              <a:stretch>
                <a:fillRect/>
              </a:stretch>
            </p:blipFill>
            <p:spPr bwMode="auto">
              <a:xfrm>
                <a:off x="9277599" y="3703044"/>
                <a:ext cx="521074" cy="732760"/>
              </a:xfrm>
              <a:prstGeom prst="rect">
                <a:avLst/>
              </a:prstGeom>
              <a:noFill/>
              <a:extLst>
                <a:ext uri="{909E8E84-426E-40DD-AFC4-6F175D3DCCD1}">
                  <a14:hiddenFill xmlns:a14="http://schemas.microsoft.com/office/drawing/2010/main">
                    <a:solidFill>
                      <a:srgbClr val="FFFFFF"/>
                    </a:solidFill>
                  </a14:hiddenFill>
                </a:ext>
              </a:extLst>
            </p:spPr>
          </p:pic>
          <p:pic>
            <p:nvPicPr>
              <p:cNvPr id="107" name="Picture 26" descr="Image result for heart clipart">
                <a:extLst>
                  <a:ext uri="{FF2B5EF4-FFF2-40B4-BE49-F238E27FC236}">
                    <a16:creationId xmlns:a16="http://schemas.microsoft.com/office/drawing/2014/main" id="{F799551E-0B26-4366-8897-B870383F6AA7}"/>
                  </a:ext>
                </a:extLst>
              </p:cNvPr>
              <p:cNvPicPr>
                <a:picLocks noChangeAspect="1" noChangeArrowheads="1"/>
              </p:cNvPicPr>
              <p:nvPr/>
            </p:nvPicPr>
            <p:blipFill>
              <a:blip r:embed="rId17" cstate="hqprint">
                <a:extLst>
                  <a:ext uri="{28A0092B-C50C-407E-A947-70E740481C1C}">
                    <a14:useLocalDpi xmlns:a14="http://schemas.microsoft.com/office/drawing/2010/main" val="0"/>
                  </a:ext>
                </a:extLst>
              </a:blip>
              <a:srcRect/>
              <a:stretch>
                <a:fillRect/>
              </a:stretch>
            </p:blipFill>
            <p:spPr bwMode="auto">
              <a:xfrm>
                <a:off x="8976229" y="3602448"/>
                <a:ext cx="457200" cy="457200"/>
              </a:xfrm>
              <a:prstGeom prst="rect">
                <a:avLst/>
              </a:prstGeom>
              <a:noFill/>
              <a:extLst>
                <a:ext uri="{909E8E84-426E-40DD-AFC4-6F175D3DCCD1}">
                  <a14:hiddenFill xmlns:a14="http://schemas.microsoft.com/office/drawing/2010/main">
                    <a:solidFill>
                      <a:srgbClr val="FFFFFF"/>
                    </a:solidFill>
                  </a14:hiddenFill>
                </a:ext>
              </a:extLst>
            </p:spPr>
          </p:pic>
        </p:grpSp>
        <p:pic>
          <p:nvPicPr>
            <p:cNvPr id="83" name="Picture 2" descr="Image result for smelly clipart">
              <a:extLst>
                <a:ext uri="{FF2B5EF4-FFF2-40B4-BE49-F238E27FC236}">
                  <a16:creationId xmlns:a16="http://schemas.microsoft.com/office/drawing/2014/main" id="{EA20B94C-52A1-4F25-BEE2-C53BE25CF60D}"/>
                </a:ext>
              </a:extLst>
            </p:cNvPr>
            <p:cNvPicPr>
              <a:picLocks noChangeAspect="1" noChangeArrowheads="1"/>
            </p:cNvPicPr>
            <p:nvPr/>
          </p:nvPicPr>
          <p:blipFill rotWithShape="1">
            <a:blip r:embed="rId18" cstate="hqprint">
              <a:extLst>
                <a:ext uri="{28A0092B-C50C-407E-A947-70E740481C1C}">
                  <a14:useLocalDpi xmlns:a14="http://schemas.microsoft.com/office/drawing/2010/main" val="0"/>
                </a:ext>
              </a:extLst>
            </a:blip>
            <a:srcRect l="28579" t="7201" r="28357" b="5220"/>
            <a:stretch/>
          </p:blipFill>
          <p:spPr bwMode="auto">
            <a:xfrm>
              <a:off x="3550723" y="5141487"/>
              <a:ext cx="392637" cy="798489"/>
            </a:xfrm>
            <a:prstGeom prst="rect">
              <a:avLst/>
            </a:prstGeom>
            <a:noFill/>
            <a:extLst>
              <a:ext uri="{909E8E84-426E-40DD-AFC4-6F175D3DCCD1}">
                <a14:hiddenFill xmlns:a14="http://schemas.microsoft.com/office/drawing/2010/main">
                  <a:solidFill>
                    <a:srgbClr val="FFFFFF"/>
                  </a:solidFill>
                </a14:hiddenFill>
              </a:ext>
            </a:extLst>
          </p:spPr>
        </p:pic>
        <p:grpSp>
          <p:nvGrpSpPr>
            <p:cNvPr id="84" name="Group 83">
              <a:extLst>
                <a:ext uri="{FF2B5EF4-FFF2-40B4-BE49-F238E27FC236}">
                  <a16:creationId xmlns:a16="http://schemas.microsoft.com/office/drawing/2014/main" id="{5AE3E9E0-36D6-49F3-9558-AA8D1E80D49F}"/>
                </a:ext>
              </a:extLst>
            </p:cNvPr>
            <p:cNvGrpSpPr/>
            <p:nvPr/>
          </p:nvGrpSpPr>
          <p:grpSpPr>
            <a:xfrm>
              <a:off x="3288136" y="3814100"/>
              <a:ext cx="1236189" cy="704496"/>
              <a:chOff x="2060040" y="834701"/>
              <a:chExt cx="1634543" cy="946695"/>
            </a:xfrm>
          </p:grpSpPr>
          <p:pic>
            <p:nvPicPr>
              <p:cNvPr id="85" name="Picture 32" descr="Image result for God clipart">
                <a:extLst>
                  <a:ext uri="{FF2B5EF4-FFF2-40B4-BE49-F238E27FC236}">
                    <a16:creationId xmlns:a16="http://schemas.microsoft.com/office/drawing/2014/main" id="{10218841-D13E-4E4D-A9CE-F439B5E23669}"/>
                  </a:ext>
                </a:extLst>
              </p:cNvPr>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2060040" y="911966"/>
                <a:ext cx="904320" cy="830893"/>
              </a:xfrm>
              <a:prstGeom prst="rect">
                <a:avLst/>
              </a:prstGeom>
              <a:noFill/>
              <a:extLst>
                <a:ext uri="{909E8E84-426E-40DD-AFC4-6F175D3DCCD1}">
                  <a14:hiddenFill xmlns:a14="http://schemas.microsoft.com/office/drawing/2010/main">
                    <a:solidFill>
                      <a:srgbClr val="FFFFFF"/>
                    </a:solidFill>
                  </a14:hiddenFill>
                </a:ext>
              </a:extLst>
            </p:spPr>
          </p:pic>
          <p:pic>
            <p:nvPicPr>
              <p:cNvPr id="88" name="Picture 34" descr="Image result for sickness clipart">
                <a:extLst>
                  <a:ext uri="{FF2B5EF4-FFF2-40B4-BE49-F238E27FC236}">
                    <a16:creationId xmlns:a16="http://schemas.microsoft.com/office/drawing/2014/main" id="{159FF86F-13A2-4C5F-8EA8-28D78AA5EA53}"/>
                  </a:ext>
                </a:extLst>
              </p:cNvPr>
              <p:cNvPicPr>
                <a:picLocks noChangeAspect="1" noChangeArrowheads="1"/>
              </p:cNvPicPr>
              <p:nvPr/>
            </p:nvPicPr>
            <p:blipFill rotWithShape="1">
              <a:blip r:embed="rId20">
                <a:extLst>
                  <a:ext uri="{28A0092B-C50C-407E-A947-70E740481C1C}">
                    <a14:useLocalDpi xmlns:a14="http://schemas.microsoft.com/office/drawing/2010/main" val="0"/>
                  </a:ext>
                </a:extLst>
              </a:blip>
              <a:srcRect l="49999" t="3354" r="36203" b="75499"/>
              <a:stretch/>
            </p:blipFill>
            <p:spPr bwMode="auto">
              <a:xfrm>
                <a:off x="3103190" y="834701"/>
                <a:ext cx="591393" cy="946695"/>
              </a:xfrm>
              <a:prstGeom prst="rect">
                <a:avLst/>
              </a:prstGeom>
              <a:noFill/>
              <a:extLst>
                <a:ext uri="{909E8E84-426E-40DD-AFC4-6F175D3DCCD1}">
                  <a14:hiddenFill xmlns:a14="http://schemas.microsoft.com/office/drawing/2010/main">
                    <a:solidFill>
                      <a:srgbClr val="FFFFFF"/>
                    </a:solidFill>
                  </a14:hiddenFill>
                </a:ext>
              </a:extLst>
            </p:spPr>
          </p:pic>
          <p:sp>
            <p:nvSpPr>
              <p:cNvPr id="91" name="Rectangle 90">
                <a:extLst>
                  <a:ext uri="{FF2B5EF4-FFF2-40B4-BE49-F238E27FC236}">
                    <a16:creationId xmlns:a16="http://schemas.microsoft.com/office/drawing/2014/main" id="{C350E000-1699-469D-819D-C8FB89655CE5}"/>
                  </a:ext>
                </a:extLst>
              </p:cNvPr>
              <p:cNvSpPr/>
              <p:nvPr/>
            </p:nvSpPr>
            <p:spPr>
              <a:xfrm>
                <a:off x="2837165" y="1054051"/>
                <a:ext cx="338554" cy="461665"/>
              </a:xfrm>
              <a:prstGeom prst="rect">
                <a:avLst/>
              </a:prstGeom>
              <a:noFill/>
            </p:spPr>
            <p:txBody>
              <a:bodyPr wrap="none" lIns="91440" tIns="45720" rIns="91440" bIns="45720">
                <a:spAutoFit/>
              </a:bodyPr>
              <a:lstStyle/>
              <a:p>
                <a:pPr algn="ctr"/>
                <a:r>
                  <a:rPr lang="en-US" sz="2400" b="0" cap="none" spc="0" dirty="0">
                    <a:ln w="0"/>
                    <a:solidFill>
                      <a:schemeClr val="tx1"/>
                    </a:solidFill>
                    <a:effectLst>
                      <a:outerShdw blurRad="38100" dist="19050" dir="2700000" algn="tl" rotWithShape="0">
                        <a:schemeClr val="dk1">
                          <a:alpha val="40000"/>
                        </a:schemeClr>
                      </a:outerShdw>
                    </a:effectLst>
                  </a:rPr>
                  <a:t>=</a:t>
                </a:r>
              </a:p>
            </p:txBody>
          </p:sp>
        </p:grpSp>
        <p:pic>
          <p:nvPicPr>
            <p:cNvPr id="98" name="Picture 4" descr="Image result for four humours clipart">
              <a:extLst>
                <a:ext uri="{FF2B5EF4-FFF2-40B4-BE49-F238E27FC236}">
                  <a16:creationId xmlns:a16="http://schemas.microsoft.com/office/drawing/2014/main" id="{CFDBE34D-A819-4F4A-8B35-5F520DED6DA9}"/>
                </a:ext>
              </a:extLst>
            </p:cNvPr>
            <p:cNvPicPr>
              <a:picLocks noChangeAspect="1" noChangeArrowheads="1"/>
            </p:cNvPicPr>
            <p:nvPr/>
          </p:nvPicPr>
          <p:blipFill>
            <a:blip r:embed="rId21" cstate="hqprint">
              <a:extLst>
                <a:ext uri="{28A0092B-C50C-407E-A947-70E740481C1C}">
                  <a14:useLocalDpi xmlns:a14="http://schemas.microsoft.com/office/drawing/2010/main" val="0"/>
                </a:ext>
              </a:extLst>
            </a:blip>
            <a:srcRect/>
            <a:stretch>
              <a:fillRect/>
            </a:stretch>
          </p:blipFill>
          <p:spPr bwMode="auto">
            <a:xfrm>
              <a:off x="3651675" y="4531132"/>
              <a:ext cx="652175" cy="65384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B93A5A8B-0E50-4A9E-A27F-1A135265804B}"/>
                </a:ext>
              </a:extLst>
            </p:cNvPr>
            <p:cNvSpPr txBox="1"/>
            <p:nvPr/>
          </p:nvSpPr>
          <p:spPr>
            <a:xfrm>
              <a:off x="2077647" y="1628964"/>
              <a:ext cx="755374" cy="461665"/>
            </a:xfrm>
            <a:prstGeom prst="rect">
              <a:avLst/>
            </a:prstGeom>
            <a:noFill/>
          </p:spPr>
          <p:txBody>
            <a:bodyPr wrap="square" rtlCol="0">
              <a:spAutoFit/>
            </a:bodyPr>
            <a:lstStyle/>
            <a:p>
              <a:pPr algn="ctr"/>
              <a:r>
                <a:rPr lang="en-GB" sz="1200" dirty="0"/>
                <a:t>Andreas Vesalius</a:t>
              </a:r>
            </a:p>
          </p:txBody>
        </p:sp>
        <p:sp>
          <p:nvSpPr>
            <p:cNvPr id="50" name="TextBox 49">
              <a:extLst>
                <a:ext uri="{FF2B5EF4-FFF2-40B4-BE49-F238E27FC236}">
                  <a16:creationId xmlns:a16="http://schemas.microsoft.com/office/drawing/2014/main" id="{595E11C6-267C-4AA6-8CA0-D64991A60396}"/>
                </a:ext>
              </a:extLst>
            </p:cNvPr>
            <p:cNvSpPr txBox="1"/>
            <p:nvPr/>
          </p:nvSpPr>
          <p:spPr>
            <a:xfrm>
              <a:off x="2103398" y="2401672"/>
              <a:ext cx="755374" cy="461665"/>
            </a:xfrm>
            <a:prstGeom prst="rect">
              <a:avLst/>
            </a:prstGeom>
            <a:noFill/>
          </p:spPr>
          <p:txBody>
            <a:bodyPr wrap="square" rtlCol="0">
              <a:spAutoFit/>
            </a:bodyPr>
            <a:lstStyle/>
            <a:p>
              <a:pPr algn="ctr"/>
              <a:r>
                <a:rPr lang="en-GB" sz="1200" dirty="0"/>
                <a:t>William Harvey</a:t>
              </a:r>
            </a:p>
          </p:txBody>
        </p:sp>
        <p:sp>
          <p:nvSpPr>
            <p:cNvPr id="51" name="TextBox 50">
              <a:extLst>
                <a:ext uri="{FF2B5EF4-FFF2-40B4-BE49-F238E27FC236}">
                  <a16:creationId xmlns:a16="http://schemas.microsoft.com/office/drawing/2014/main" id="{BB41A6C9-06FC-4B11-87C1-BF4967E89499}"/>
                </a:ext>
              </a:extLst>
            </p:cNvPr>
            <p:cNvSpPr txBox="1"/>
            <p:nvPr/>
          </p:nvSpPr>
          <p:spPr>
            <a:xfrm>
              <a:off x="2130047" y="3033029"/>
              <a:ext cx="1048530" cy="461665"/>
            </a:xfrm>
            <a:prstGeom prst="rect">
              <a:avLst/>
            </a:prstGeom>
            <a:noFill/>
          </p:spPr>
          <p:txBody>
            <a:bodyPr wrap="square" rtlCol="0">
              <a:spAutoFit/>
            </a:bodyPr>
            <a:lstStyle/>
            <a:p>
              <a:pPr algn="ctr"/>
              <a:r>
                <a:rPr lang="en-GB" sz="1200" dirty="0"/>
                <a:t>Thomas Sydenham</a:t>
              </a:r>
            </a:p>
          </p:txBody>
        </p:sp>
        <p:sp>
          <p:nvSpPr>
            <p:cNvPr id="52" name="TextBox 51">
              <a:extLst>
                <a:ext uri="{FF2B5EF4-FFF2-40B4-BE49-F238E27FC236}">
                  <a16:creationId xmlns:a16="http://schemas.microsoft.com/office/drawing/2014/main" id="{2C7CA679-0735-4C75-9532-9E0EDBD39BF8}"/>
                </a:ext>
              </a:extLst>
            </p:cNvPr>
            <p:cNvSpPr txBox="1"/>
            <p:nvPr/>
          </p:nvSpPr>
          <p:spPr>
            <a:xfrm>
              <a:off x="4322279" y="1603369"/>
              <a:ext cx="920580" cy="461665"/>
            </a:xfrm>
            <a:prstGeom prst="rect">
              <a:avLst/>
            </a:prstGeom>
            <a:noFill/>
          </p:spPr>
          <p:txBody>
            <a:bodyPr wrap="square" rtlCol="0">
              <a:spAutoFit/>
            </a:bodyPr>
            <a:lstStyle/>
            <a:p>
              <a:pPr algn="ctr"/>
              <a:r>
                <a:rPr lang="en-GB" sz="1200" dirty="0"/>
                <a:t>Public dissections</a:t>
              </a:r>
            </a:p>
          </p:txBody>
        </p:sp>
        <p:sp>
          <p:nvSpPr>
            <p:cNvPr id="53" name="TextBox 52">
              <a:extLst>
                <a:ext uri="{FF2B5EF4-FFF2-40B4-BE49-F238E27FC236}">
                  <a16:creationId xmlns:a16="http://schemas.microsoft.com/office/drawing/2014/main" id="{0E63D14E-71A2-4FEA-A570-2E972EC6CEE9}"/>
                </a:ext>
              </a:extLst>
            </p:cNvPr>
            <p:cNvSpPr txBox="1"/>
            <p:nvPr/>
          </p:nvSpPr>
          <p:spPr>
            <a:xfrm>
              <a:off x="4680513" y="2262368"/>
              <a:ext cx="920580" cy="461665"/>
            </a:xfrm>
            <a:prstGeom prst="rect">
              <a:avLst/>
            </a:prstGeom>
            <a:noFill/>
          </p:spPr>
          <p:txBody>
            <a:bodyPr wrap="square" rtlCol="0">
              <a:spAutoFit/>
            </a:bodyPr>
            <a:lstStyle/>
            <a:p>
              <a:pPr algn="ctr"/>
              <a:r>
                <a:rPr lang="en-GB" sz="1200" dirty="0"/>
                <a:t>Royal Society</a:t>
              </a:r>
            </a:p>
          </p:txBody>
        </p:sp>
        <p:sp>
          <p:nvSpPr>
            <p:cNvPr id="54" name="TextBox 53">
              <a:extLst>
                <a:ext uri="{FF2B5EF4-FFF2-40B4-BE49-F238E27FC236}">
                  <a16:creationId xmlns:a16="http://schemas.microsoft.com/office/drawing/2014/main" id="{98C95579-A58A-48FE-B60A-A8466B2E9FB1}"/>
                </a:ext>
              </a:extLst>
            </p:cNvPr>
            <p:cNvSpPr txBox="1"/>
            <p:nvPr/>
          </p:nvSpPr>
          <p:spPr>
            <a:xfrm>
              <a:off x="5034270" y="2994018"/>
              <a:ext cx="920580" cy="461665"/>
            </a:xfrm>
            <a:prstGeom prst="rect">
              <a:avLst/>
            </a:prstGeom>
            <a:noFill/>
          </p:spPr>
          <p:txBody>
            <a:bodyPr wrap="square" rtlCol="0">
              <a:spAutoFit/>
            </a:bodyPr>
            <a:lstStyle/>
            <a:p>
              <a:pPr algn="ctr"/>
              <a:r>
                <a:rPr lang="en-GB" sz="1200" dirty="0"/>
                <a:t>Scientific Method</a:t>
              </a:r>
            </a:p>
          </p:txBody>
        </p:sp>
        <p:sp>
          <p:nvSpPr>
            <p:cNvPr id="55" name="TextBox 54">
              <a:extLst>
                <a:ext uri="{FF2B5EF4-FFF2-40B4-BE49-F238E27FC236}">
                  <a16:creationId xmlns:a16="http://schemas.microsoft.com/office/drawing/2014/main" id="{E0DF99E3-A2C1-4F1C-9C2F-142E2F1F559F}"/>
                </a:ext>
              </a:extLst>
            </p:cNvPr>
            <p:cNvSpPr txBox="1"/>
            <p:nvPr/>
          </p:nvSpPr>
          <p:spPr>
            <a:xfrm>
              <a:off x="6865449" y="2262368"/>
              <a:ext cx="920580" cy="461665"/>
            </a:xfrm>
            <a:prstGeom prst="rect">
              <a:avLst/>
            </a:prstGeom>
            <a:noFill/>
          </p:spPr>
          <p:txBody>
            <a:bodyPr wrap="square" rtlCol="0">
              <a:spAutoFit/>
            </a:bodyPr>
            <a:lstStyle/>
            <a:p>
              <a:pPr algn="ctr"/>
              <a:r>
                <a:rPr lang="en-GB" sz="1200" dirty="0"/>
                <a:t>Mechanical Pumps</a:t>
              </a:r>
            </a:p>
          </p:txBody>
        </p:sp>
        <p:sp>
          <p:nvSpPr>
            <p:cNvPr id="56" name="TextBox 55">
              <a:extLst>
                <a:ext uri="{FF2B5EF4-FFF2-40B4-BE49-F238E27FC236}">
                  <a16:creationId xmlns:a16="http://schemas.microsoft.com/office/drawing/2014/main" id="{55E38109-EE2A-4184-88F5-086CD76C78EC}"/>
                </a:ext>
              </a:extLst>
            </p:cNvPr>
            <p:cNvSpPr txBox="1"/>
            <p:nvPr/>
          </p:nvSpPr>
          <p:spPr>
            <a:xfrm>
              <a:off x="6476878" y="1561295"/>
              <a:ext cx="920580" cy="461665"/>
            </a:xfrm>
            <a:prstGeom prst="rect">
              <a:avLst/>
            </a:prstGeom>
            <a:noFill/>
          </p:spPr>
          <p:txBody>
            <a:bodyPr wrap="square" rtlCol="0">
              <a:spAutoFit/>
            </a:bodyPr>
            <a:lstStyle/>
            <a:p>
              <a:pPr algn="ctr"/>
              <a:r>
                <a:rPr lang="en-GB" sz="1200" dirty="0"/>
                <a:t>Printing Press</a:t>
              </a:r>
            </a:p>
          </p:txBody>
        </p:sp>
        <p:sp>
          <p:nvSpPr>
            <p:cNvPr id="58" name="TextBox 57">
              <a:extLst>
                <a:ext uri="{FF2B5EF4-FFF2-40B4-BE49-F238E27FC236}">
                  <a16:creationId xmlns:a16="http://schemas.microsoft.com/office/drawing/2014/main" id="{A93A19AE-6801-4597-A40F-E05AD9F32397}"/>
                </a:ext>
              </a:extLst>
            </p:cNvPr>
            <p:cNvSpPr txBox="1"/>
            <p:nvPr/>
          </p:nvSpPr>
          <p:spPr>
            <a:xfrm>
              <a:off x="4745657" y="3802884"/>
              <a:ext cx="1167571" cy="461665"/>
            </a:xfrm>
            <a:prstGeom prst="rect">
              <a:avLst/>
            </a:prstGeom>
            <a:noFill/>
          </p:spPr>
          <p:txBody>
            <a:bodyPr wrap="square" rtlCol="0">
              <a:spAutoFit/>
            </a:bodyPr>
            <a:lstStyle/>
            <a:p>
              <a:pPr algn="ctr"/>
              <a:r>
                <a:rPr lang="en-GB" sz="1200" dirty="0"/>
                <a:t>God’s Punishment</a:t>
              </a:r>
            </a:p>
          </p:txBody>
        </p:sp>
        <p:sp>
          <p:nvSpPr>
            <p:cNvPr id="59" name="TextBox 58">
              <a:extLst>
                <a:ext uri="{FF2B5EF4-FFF2-40B4-BE49-F238E27FC236}">
                  <a16:creationId xmlns:a16="http://schemas.microsoft.com/office/drawing/2014/main" id="{C999BBEE-1249-4215-AF91-824985742A41}"/>
                </a:ext>
              </a:extLst>
            </p:cNvPr>
            <p:cNvSpPr txBox="1"/>
            <p:nvPr/>
          </p:nvSpPr>
          <p:spPr>
            <a:xfrm>
              <a:off x="4491873" y="4521281"/>
              <a:ext cx="920580" cy="461665"/>
            </a:xfrm>
            <a:prstGeom prst="rect">
              <a:avLst/>
            </a:prstGeom>
            <a:noFill/>
          </p:spPr>
          <p:txBody>
            <a:bodyPr wrap="square" rtlCol="0">
              <a:spAutoFit/>
            </a:bodyPr>
            <a:lstStyle/>
            <a:p>
              <a:pPr algn="ctr"/>
              <a:r>
                <a:rPr lang="en-GB" sz="1200" dirty="0"/>
                <a:t>Four Humours</a:t>
              </a:r>
            </a:p>
          </p:txBody>
        </p:sp>
        <p:sp>
          <p:nvSpPr>
            <p:cNvPr id="65" name="TextBox 64">
              <a:extLst>
                <a:ext uri="{FF2B5EF4-FFF2-40B4-BE49-F238E27FC236}">
                  <a16:creationId xmlns:a16="http://schemas.microsoft.com/office/drawing/2014/main" id="{A7D3A2C6-7E64-4F93-9A3F-AC81845A2218}"/>
                </a:ext>
              </a:extLst>
            </p:cNvPr>
            <p:cNvSpPr txBox="1"/>
            <p:nvPr/>
          </p:nvSpPr>
          <p:spPr>
            <a:xfrm>
              <a:off x="4131913" y="5254631"/>
              <a:ext cx="920580" cy="276999"/>
            </a:xfrm>
            <a:prstGeom prst="rect">
              <a:avLst/>
            </a:prstGeom>
            <a:noFill/>
          </p:spPr>
          <p:txBody>
            <a:bodyPr wrap="square" rtlCol="0">
              <a:spAutoFit/>
            </a:bodyPr>
            <a:lstStyle/>
            <a:p>
              <a:pPr algn="ctr"/>
              <a:r>
                <a:rPr lang="en-GB" sz="1200" dirty="0"/>
                <a:t>Miasma</a:t>
              </a:r>
            </a:p>
          </p:txBody>
        </p:sp>
        <p:sp>
          <p:nvSpPr>
            <p:cNvPr id="74" name="TextBox 73">
              <a:extLst>
                <a:ext uri="{FF2B5EF4-FFF2-40B4-BE49-F238E27FC236}">
                  <a16:creationId xmlns:a16="http://schemas.microsoft.com/office/drawing/2014/main" id="{E935A946-7FFE-40FD-BF7A-8DC119CD0CC6}"/>
                </a:ext>
              </a:extLst>
            </p:cNvPr>
            <p:cNvSpPr txBox="1"/>
            <p:nvPr/>
          </p:nvSpPr>
          <p:spPr>
            <a:xfrm>
              <a:off x="6622595" y="3816730"/>
              <a:ext cx="1406288" cy="461665"/>
            </a:xfrm>
            <a:prstGeom prst="rect">
              <a:avLst/>
            </a:prstGeom>
            <a:noFill/>
          </p:spPr>
          <p:txBody>
            <a:bodyPr wrap="square" rtlCol="0">
              <a:spAutoFit/>
            </a:bodyPr>
            <a:lstStyle/>
            <a:p>
              <a:pPr algn="ctr"/>
              <a:r>
                <a:rPr lang="en-GB" sz="1200" dirty="0"/>
                <a:t>Continuing respect for Galen’s ideas</a:t>
              </a:r>
            </a:p>
          </p:txBody>
        </p:sp>
        <p:sp>
          <p:nvSpPr>
            <p:cNvPr id="75" name="TextBox 74">
              <a:extLst>
                <a:ext uri="{FF2B5EF4-FFF2-40B4-BE49-F238E27FC236}">
                  <a16:creationId xmlns:a16="http://schemas.microsoft.com/office/drawing/2014/main" id="{814D968C-2522-421D-931C-97B5B190869C}"/>
                </a:ext>
              </a:extLst>
            </p:cNvPr>
            <p:cNvSpPr txBox="1"/>
            <p:nvPr/>
          </p:nvSpPr>
          <p:spPr>
            <a:xfrm>
              <a:off x="6139490" y="5173326"/>
              <a:ext cx="1406288" cy="461665"/>
            </a:xfrm>
            <a:prstGeom prst="rect">
              <a:avLst/>
            </a:prstGeom>
            <a:noFill/>
          </p:spPr>
          <p:txBody>
            <a:bodyPr wrap="square" rtlCol="0">
              <a:spAutoFit/>
            </a:bodyPr>
            <a:lstStyle/>
            <a:p>
              <a:pPr algn="ctr"/>
              <a:r>
                <a:rPr lang="en-GB" sz="1200" dirty="0"/>
                <a:t>Influence of the Church</a:t>
              </a:r>
            </a:p>
          </p:txBody>
        </p:sp>
        <p:pic>
          <p:nvPicPr>
            <p:cNvPr id="76" name="Picture 8" descr="Image result for cross + clipart">
              <a:extLst>
                <a:ext uri="{FF2B5EF4-FFF2-40B4-BE49-F238E27FC236}">
                  <a16:creationId xmlns:a16="http://schemas.microsoft.com/office/drawing/2014/main" id="{06C9139D-5386-416B-914C-6744CCFB2573}"/>
                </a:ext>
              </a:extLst>
            </p:cNvPr>
            <p:cNvPicPr>
              <a:picLocks noChangeAspect="1" noChangeArrowheads="1"/>
            </p:cNvPicPr>
            <p:nvPr/>
          </p:nvPicPr>
          <p:blipFill>
            <a:blip r:embed="rId22" cstate="hqprint">
              <a:extLst>
                <a:ext uri="{28A0092B-C50C-407E-A947-70E740481C1C}">
                  <a14:useLocalDpi xmlns:a14="http://schemas.microsoft.com/office/drawing/2010/main" val="0"/>
                </a:ext>
              </a:extLst>
            </a:blip>
            <a:srcRect/>
            <a:stretch>
              <a:fillRect/>
            </a:stretch>
          </p:blipFill>
          <p:spPr bwMode="auto">
            <a:xfrm>
              <a:off x="5848837" y="4978778"/>
              <a:ext cx="407347" cy="598910"/>
            </a:xfrm>
            <a:prstGeom prst="rect">
              <a:avLst/>
            </a:prstGeom>
            <a:extLst>
              <a:ext uri="{909E8E84-426E-40DD-AFC4-6F175D3DCCD1}">
                <a14:hiddenFill xmlns:a14="http://schemas.microsoft.com/office/drawing/2010/main">
                  <a:solidFill>
                    <a:srgbClr val="FFFFFF"/>
                  </a:solidFill>
                </a14:hiddenFill>
              </a:ext>
            </a:extLst>
          </p:spPr>
        </p:pic>
        <p:cxnSp>
          <p:nvCxnSpPr>
            <p:cNvPr id="7" name="Straight Arrow Connector 6">
              <a:extLst>
                <a:ext uri="{FF2B5EF4-FFF2-40B4-BE49-F238E27FC236}">
                  <a16:creationId xmlns:a16="http://schemas.microsoft.com/office/drawing/2014/main" id="{4D3EE112-6CC5-425D-9E63-CEBAEFEB9128}"/>
                </a:ext>
              </a:extLst>
            </p:cNvPr>
            <p:cNvCxnSpPr>
              <a:cxnSpLocks/>
            </p:cNvCxnSpPr>
            <p:nvPr/>
          </p:nvCxnSpPr>
          <p:spPr>
            <a:xfrm flipV="1">
              <a:off x="2491670" y="3729913"/>
              <a:ext cx="932804" cy="1872642"/>
            </a:xfrm>
            <a:prstGeom prst="straightConnector1">
              <a:avLst/>
            </a:prstGeom>
            <a:ln w="76200">
              <a:tailEnd type="triangle"/>
            </a:ln>
          </p:spPr>
          <p:style>
            <a:lnRef idx="1">
              <a:schemeClr val="dk1"/>
            </a:lnRef>
            <a:fillRef idx="0">
              <a:schemeClr val="dk1"/>
            </a:fillRef>
            <a:effectRef idx="0">
              <a:schemeClr val="dk1"/>
            </a:effectRef>
            <a:fontRef idx="minor">
              <a:schemeClr val="tx1"/>
            </a:fontRef>
          </p:style>
        </p:cxnSp>
        <p:sp>
          <p:nvSpPr>
            <p:cNvPr id="10" name="Rectangle: Rounded Corners 9">
              <a:extLst>
                <a:ext uri="{FF2B5EF4-FFF2-40B4-BE49-F238E27FC236}">
                  <a16:creationId xmlns:a16="http://schemas.microsoft.com/office/drawing/2014/main" id="{7BBD32E4-1928-40A7-A506-84242DF69AF0}"/>
                </a:ext>
              </a:extLst>
            </p:cNvPr>
            <p:cNvSpPr/>
            <p:nvPr/>
          </p:nvSpPr>
          <p:spPr>
            <a:xfrm>
              <a:off x="1598942" y="5668609"/>
              <a:ext cx="1783347" cy="628043"/>
            </a:xfrm>
            <a:prstGeom prst="roundRect">
              <a:avLst/>
            </a:prstGeom>
            <a:ln w="28575"/>
          </p:spPr>
          <p:style>
            <a:lnRef idx="2">
              <a:schemeClr val="dk1"/>
            </a:lnRef>
            <a:fillRef idx="1">
              <a:schemeClr val="lt1"/>
            </a:fillRef>
            <a:effectRef idx="0">
              <a:schemeClr val="dk1"/>
            </a:effectRef>
            <a:fontRef idx="minor">
              <a:schemeClr val="dk1"/>
            </a:fontRef>
          </p:style>
          <p:txBody>
            <a:bodyPr rtlCol="0" anchor="ctr"/>
            <a:lstStyle/>
            <a:p>
              <a:r>
                <a:rPr lang="en-GB" sz="1200" b="1" dirty="0">
                  <a:solidFill>
                    <a:srgbClr val="FF0000"/>
                  </a:solidFill>
                </a:rPr>
                <a:t>Anatomical discoveries did not further understanding of causes</a:t>
              </a:r>
            </a:p>
          </p:txBody>
        </p:sp>
        <p:cxnSp>
          <p:nvCxnSpPr>
            <p:cNvPr id="87" name="Straight Arrow Connector 86">
              <a:extLst>
                <a:ext uri="{FF2B5EF4-FFF2-40B4-BE49-F238E27FC236}">
                  <a16:creationId xmlns:a16="http://schemas.microsoft.com/office/drawing/2014/main" id="{01787C7F-4B85-45F5-AAA9-1F46BB434635}"/>
                </a:ext>
              </a:extLst>
            </p:cNvPr>
            <p:cNvCxnSpPr>
              <a:cxnSpLocks/>
            </p:cNvCxnSpPr>
            <p:nvPr/>
          </p:nvCxnSpPr>
          <p:spPr>
            <a:xfrm>
              <a:off x="2216717" y="4324573"/>
              <a:ext cx="842991" cy="17948"/>
            </a:xfrm>
            <a:prstGeom prst="straightConnector1">
              <a:avLst/>
            </a:prstGeom>
            <a:ln w="76200">
              <a:tailEnd type="triangle"/>
            </a:ln>
          </p:spPr>
          <p:style>
            <a:lnRef idx="1">
              <a:schemeClr val="dk1"/>
            </a:lnRef>
            <a:fillRef idx="0">
              <a:schemeClr val="dk1"/>
            </a:fillRef>
            <a:effectRef idx="0">
              <a:schemeClr val="dk1"/>
            </a:effectRef>
            <a:fontRef idx="minor">
              <a:schemeClr val="tx1"/>
            </a:fontRef>
          </p:style>
        </p:cxnSp>
        <p:cxnSp>
          <p:nvCxnSpPr>
            <p:cNvPr id="89" name="Straight Arrow Connector 88">
              <a:extLst>
                <a:ext uri="{FF2B5EF4-FFF2-40B4-BE49-F238E27FC236}">
                  <a16:creationId xmlns:a16="http://schemas.microsoft.com/office/drawing/2014/main" id="{DEFA4876-C1D7-48E0-8EA1-416EEB0039BE}"/>
                </a:ext>
              </a:extLst>
            </p:cNvPr>
            <p:cNvCxnSpPr>
              <a:cxnSpLocks/>
            </p:cNvCxnSpPr>
            <p:nvPr/>
          </p:nvCxnSpPr>
          <p:spPr>
            <a:xfrm>
              <a:off x="2216717" y="4956290"/>
              <a:ext cx="542295" cy="0"/>
            </a:xfrm>
            <a:prstGeom prst="straightConnector1">
              <a:avLst/>
            </a:prstGeom>
            <a:ln w="76200">
              <a:tailEnd type="triangle"/>
            </a:ln>
          </p:spPr>
          <p:style>
            <a:lnRef idx="1">
              <a:schemeClr val="dk1"/>
            </a:lnRef>
            <a:fillRef idx="0">
              <a:schemeClr val="dk1"/>
            </a:fillRef>
            <a:effectRef idx="0">
              <a:schemeClr val="dk1"/>
            </a:effectRef>
            <a:fontRef idx="minor">
              <a:schemeClr val="tx1"/>
            </a:fontRef>
          </p:style>
        </p:cxnSp>
        <p:pic>
          <p:nvPicPr>
            <p:cNvPr id="9218" name="Picture 2" descr="Image result for human heart clipart">
              <a:extLst>
                <a:ext uri="{FF2B5EF4-FFF2-40B4-BE49-F238E27FC236}">
                  <a16:creationId xmlns:a16="http://schemas.microsoft.com/office/drawing/2014/main" id="{EDAF4CAC-1B4A-4E5E-B348-3262312A9DBD}"/>
                </a:ext>
              </a:extLst>
            </p:cNvPr>
            <p:cNvPicPr>
              <a:picLocks noChangeAspect="1" noChangeArrowheads="1"/>
            </p:cNvPicPr>
            <p:nvPr/>
          </p:nvPicPr>
          <p:blipFill>
            <a:blip r:embed="rId23" cstate="hqprint">
              <a:extLst>
                <a:ext uri="{28A0092B-C50C-407E-A947-70E740481C1C}">
                  <a14:useLocalDpi xmlns:a14="http://schemas.microsoft.com/office/drawing/2010/main" val="0"/>
                </a:ext>
              </a:extLst>
            </a:blip>
            <a:srcRect/>
            <a:stretch>
              <a:fillRect/>
            </a:stretch>
          </p:blipFill>
          <p:spPr bwMode="auto">
            <a:xfrm>
              <a:off x="1592859" y="4655150"/>
              <a:ext cx="565725" cy="565725"/>
            </a:xfrm>
            <a:prstGeom prst="rect">
              <a:avLst/>
            </a:prstGeom>
            <a:noFill/>
            <a:extLst>
              <a:ext uri="{909E8E84-426E-40DD-AFC4-6F175D3DCCD1}">
                <a14:hiddenFill xmlns:a14="http://schemas.microsoft.com/office/drawing/2010/main">
                  <a:solidFill>
                    <a:srgbClr val="FFFFFF"/>
                  </a:solidFill>
                </a14:hiddenFill>
              </a:ext>
            </a:extLst>
          </p:spPr>
        </p:pic>
        <p:pic>
          <p:nvPicPr>
            <p:cNvPr id="9222" name="Picture 6" descr="Image result for muscle men vesalius clipart">
              <a:extLst>
                <a:ext uri="{FF2B5EF4-FFF2-40B4-BE49-F238E27FC236}">
                  <a16:creationId xmlns:a16="http://schemas.microsoft.com/office/drawing/2014/main" id="{5E4BFCF8-C5A5-48D1-A48F-91626C9A7A5E}"/>
                </a:ext>
              </a:extLst>
            </p:cNvPr>
            <p:cNvPicPr>
              <a:picLocks noChangeAspect="1" noChangeArrowheads="1"/>
            </p:cNvPicPr>
            <p:nvPr/>
          </p:nvPicPr>
          <p:blipFill rotWithShape="1">
            <a:blip r:embed="rId24" cstate="hqprint">
              <a:extLst>
                <a:ext uri="{28A0092B-C50C-407E-A947-70E740481C1C}">
                  <a14:useLocalDpi xmlns:a14="http://schemas.microsoft.com/office/drawing/2010/main" val="0"/>
                </a:ext>
              </a:extLst>
            </a:blip>
            <a:srcRect b="7528"/>
            <a:stretch/>
          </p:blipFill>
          <p:spPr bwMode="auto">
            <a:xfrm>
              <a:off x="1635911" y="3767086"/>
              <a:ext cx="430336" cy="764046"/>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4158403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a:spLocks noChangeArrowheads="1"/>
          </p:cNvSpPr>
          <p:nvPr/>
        </p:nvSpPr>
        <p:spPr bwMode="auto">
          <a:xfrm>
            <a:off x="286327" y="5468750"/>
            <a:ext cx="2141073"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dirty="0" smtClean="0">
              <a:ln>
                <a:noFill/>
              </a:ln>
              <a:solidFill>
                <a:schemeClr val="tx1"/>
              </a:solidFill>
              <a:effectLst/>
              <a:latin typeface="+mj-lt"/>
            </a:endParaRPr>
          </a:p>
        </p:txBody>
      </p:sp>
      <p:sp>
        <p:nvSpPr>
          <p:cNvPr id="7" name="TextBox 6"/>
          <p:cNvSpPr txBox="1"/>
          <p:nvPr/>
        </p:nvSpPr>
        <p:spPr>
          <a:xfrm>
            <a:off x="6855349" y="1484173"/>
            <a:ext cx="5104597" cy="5262979"/>
          </a:xfrm>
          <a:prstGeom prst="rect">
            <a:avLst/>
          </a:prstGeom>
          <a:noFill/>
          <a:ln>
            <a:solidFill>
              <a:schemeClr val="tx1"/>
            </a:solidFill>
          </a:ln>
        </p:spPr>
        <p:txBody>
          <a:bodyPr wrap="square" rtlCol="0">
            <a:spAutoFit/>
          </a:bodyPr>
          <a:lstStyle/>
          <a:p>
            <a:pPr algn="just"/>
            <a:r>
              <a:rPr lang="en-GB" sz="1400" dirty="0" smtClean="0">
                <a:latin typeface="+mj-lt"/>
              </a:rPr>
              <a:t>‘Renaissance’ is a French word that means rebirth. The Medical Renaissance refers to a period when new ideas were beginning to influence medicine.</a:t>
            </a:r>
          </a:p>
          <a:p>
            <a:pPr algn="just"/>
            <a:endParaRPr lang="en-GB" sz="1400" dirty="0" smtClean="0">
              <a:latin typeface="+mj-lt"/>
            </a:endParaRPr>
          </a:p>
          <a:p>
            <a:pPr algn="just"/>
            <a:r>
              <a:rPr lang="en-GB" sz="1400" dirty="0" smtClean="0">
                <a:latin typeface="+mj-lt"/>
              </a:rPr>
              <a:t>These new ideas were slowly breaking down old beliefs and rethinking the way the world worked. At this time, Protestantism challenged the teachings of the Catholic Church – this made the Catholic Church much less able to promote its preferred beliefs about science and nature.</a:t>
            </a:r>
          </a:p>
          <a:p>
            <a:pPr algn="just"/>
            <a:endParaRPr lang="en-GB" sz="1400" dirty="0" smtClean="0">
              <a:latin typeface="+mj-lt"/>
            </a:endParaRPr>
          </a:p>
          <a:p>
            <a:pPr algn="just"/>
            <a:r>
              <a:rPr lang="en-GB" sz="1400" dirty="0" smtClean="0">
                <a:latin typeface="+mj-lt"/>
              </a:rPr>
              <a:t>Scientists provided evidence that the Greek teachings about how the world worked were incorrect. Vesalius, a doctor working in Padua, proved through dissection that Galen’s work on anatomy was wrong. Although these ideas took a long time to become widespread, the new printing presses meant that they could be published and spread even though they went against the teaching of the Church.</a:t>
            </a:r>
          </a:p>
          <a:p>
            <a:pPr algn="just"/>
            <a:endParaRPr lang="en-GB" sz="1400" dirty="0" smtClean="0">
              <a:latin typeface="+mj-lt"/>
            </a:endParaRPr>
          </a:p>
          <a:p>
            <a:pPr algn="just"/>
            <a:r>
              <a:rPr lang="en-GB" sz="1400" dirty="0" smtClean="0">
                <a:latin typeface="+mj-lt"/>
              </a:rPr>
              <a:t>Between the years 1500 and 1700, there were certainly a lot of new, exciting ideas. However, the impact that these ideas had on medical treatments during this period was minimal. It took a long time for people to let go of their old, trusted beliefs about the Theory of the Four Humours. Therefore, the period was more about laying the foundations for changes in medicine to come, rather than changes in medicine at the time. </a:t>
            </a:r>
          </a:p>
        </p:txBody>
      </p:sp>
      <p:sp>
        <p:nvSpPr>
          <p:cNvPr id="8" name="Google Shape;163;p14">
            <a:extLst>
              <a:ext uri="{FF2B5EF4-FFF2-40B4-BE49-F238E27FC236}">
                <a16:creationId xmlns:a16="http://schemas.microsoft.com/office/drawing/2014/main" id="{D79841D8-7547-4A3B-8779-46175259FBE5}"/>
              </a:ext>
            </a:extLst>
          </p:cNvPr>
          <p:cNvSpPr txBox="1"/>
          <p:nvPr/>
        </p:nvSpPr>
        <p:spPr>
          <a:xfrm>
            <a:off x="662810" y="108016"/>
            <a:ext cx="10956033" cy="1164193"/>
          </a:xfrm>
          <a:prstGeom prst="rect">
            <a:avLst/>
          </a:prstGeom>
          <a:solidFill>
            <a:schemeClr val="accent6"/>
          </a:solidFill>
          <a:ln>
            <a:noFill/>
          </a:ln>
        </p:spPr>
        <p:txBody>
          <a:bodyPr spcFirstLastPara="1" wrap="square" lIns="91425" tIns="45700" rIns="91425" bIns="45700" anchor="t" anchorCtr="0">
            <a:noAutofit/>
          </a:bodyPr>
          <a:lstStyle/>
          <a:p>
            <a:pPr algn="ctr"/>
            <a:r>
              <a:rPr lang="en-GB" sz="3200" b="1" u="sng" dirty="0" smtClean="0">
                <a:solidFill>
                  <a:schemeClr val="lt1"/>
                </a:solidFill>
                <a:latin typeface="Calibri"/>
                <a:ea typeface="Calibri"/>
                <a:cs typeface="Calibri"/>
                <a:sym typeface="Calibri"/>
              </a:rPr>
              <a:t>Big </a:t>
            </a:r>
            <a:r>
              <a:rPr lang="en-GB" sz="3200" b="1" u="sng" dirty="0" smtClean="0">
                <a:solidFill>
                  <a:schemeClr val="lt1"/>
                </a:solidFill>
                <a:latin typeface="Calibri"/>
                <a:ea typeface="Calibri"/>
                <a:cs typeface="Calibri"/>
                <a:sym typeface="Calibri"/>
              </a:rPr>
              <a:t>Questions</a:t>
            </a:r>
            <a:r>
              <a:rPr lang="en-GB" sz="3200" b="1" u="sng" dirty="0" smtClean="0">
                <a:solidFill>
                  <a:schemeClr val="lt1"/>
                </a:solidFill>
                <a:latin typeface="Calibri"/>
                <a:ea typeface="Calibri"/>
                <a:cs typeface="Calibri"/>
                <a:sym typeface="Calibri"/>
              </a:rPr>
              <a:t>: </a:t>
            </a:r>
            <a:r>
              <a:rPr lang="en-GB" sz="3200" b="1" u="sng" dirty="0" smtClean="0">
                <a:solidFill>
                  <a:schemeClr val="lt1"/>
                </a:solidFill>
                <a:latin typeface="Calibri"/>
                <a:ea typeface="Calibri"/>
                <a:cs typeface="Calibri"/>
                <a:sym typeface="Calibri"/>
              </a:rPr>
              <a:t>Key </a:t>
            </a:r>
            <a:r>
              <a:rPr lang="en-GB" sz="3200" b="1" u="sng" dirty="0">
                <a:solidFill>
                  <a:schemeClr val="lt1"/>
                </a:solidFill>
                <a:latin typeface="Calibri"/>
                <a:ea typeface="Calibri"/>
                <a:cs typeface="Calibri"/>
                <a:sym typeface="Calibri"/>
              </a:rPr>
              <a:t>T</a:t>
            </a:r>
            <a:r>
              <a:rPr lang="en-GB" sz="3200" b="1" u="sng" dirty="0" smtClean="0">
                <a:solidFill>
                  <a:schemeClr val="lt1"/>
                </a:solidFill>
                <a:latin typeface="Calibri"/>
                <a:ea typeface="Calibri"/>
                <a:cs typeface="Calibri"/>
                <a:sym typeface="Calibri"/>
              </a:rPr>
              <a:t>opic </a:t>
            </a:r>
            <a:r>
              <a:rPr lang="en-GB" sz="3200" b="1" u="sng" dirty="0" smtClean="0">
                <a:solidFill>
                  <a:schemeClr val="lt1"/>
                </a:solidFill>
                <a:latin typeface="Calibri"/>
                <a:ea typeface="Calibri"/>
                <a:cs typeface="Calibri"/>
                <a:sym typeface="Calibri"/>
              </a:rPr>
              <a:t>2 </a:t>
            </a:r>
          </a:p>
          <a:p>
            <a:pPr algn="ctr"/>
            <a:r>
              <a:rPr lang="en-GB" sz="3200" b="1" u="sng" dirty="0" smtClean="0">
                <a:solidFill>
                  <a:schemeClr val="lt1"/>
                </a:solidFill>
                <a:latin typeface="Calibri"/>
                <a:ea typeface="Calibri"/>
                <a:cs typeface="Calibri"/>
                <a:sym typeface="Calibri"/>
              </a:rPr>
              <a:t>C1500-c1700 - </a:t>
            </a:r>
            <a:r>
              <a:rPr lang="en-GB" sz="3200" b="1" u="sng" dirty="0" smtClean="0">
                <a:solidFill>
                  <a:schemeClr val="lt1"/>
                </a:solidFill>
                <a:latin typeface="Calibri"/>
                <a:ea typeface="Calibri"/>
                <a:cs typeface="Calibri"/>
                <a:sym typeface="Calibri"/>
              </a:rPr>
              <a:t>The Medical Renaissance in England.</a:t>
            </a:r>
            <a:endParaRPr sz="3200" b="1" dirty="0">
              <a:solidFill>
                <a:schemeClr val="lt1"/>
              </a:solidFill>
              <a:latin typeface="Calibri"/>
              <a:ea typeface="Calibri"/>
              <a:cs typeface="Calibri"/>
              <a:sym typeface="Calibri"/>
            </a:endParaRPr>
          </a:p>
        </p:txBody>
      </p:sp>
      <p:sp>
        <p:nvSpPr>
          <p:cNvPr id="2" name="Rectangle 1"/>
          <p:cNvSpPr>
            <a:spLocks noChangeArrowheads="1"/>
          </p:cNvSpPr>
          <p:nvPr/>
        </p:nvSpPr>
        <p:spPr bwMode="auto">
          <a:xfrm>
            <a:off x="425474" y="7320944"/>
            <a:ext cx="1155951" cy="307777"/>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dirty="0" smtClean="0">
              <a:ln>
                <a:noFill/>
              </a:ln>
              <a:solidFill>
                <a:schemeClr val="tx1"/>
              </a:solidFill>
              <a:effectLst/>
              <a:latin typeface="+mj-lt"/>
            </a:endParaRPr>
          </a:p>
        </p:txBody>
      </p:sp>
      <p:sp>
        <p:nvSpPr>
          <p:cNvPr id="3" name="Rectangle 4"/>
          <p:cNvSpPr>
            <a:spLocks noChangeArrowheads="1"/>
          </p:cNvSpPr>
          <p:nvPr/>
        </p:nvSpPr>
        <p:spPr bwMode="auto">
          <a:xfrm>
            <a:off x="168964" y="2106324"/>
            <a:ext cx="3776870" cy="3970318"/>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1"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BQ1: </a:t>
            </a:r>
            <a:r>
              <a:rPr kumimoji="0" lang="en-GB" altLang="en-US" sz="1400" b="0"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How did people in the Renaissance period explain the causes of disease and illness?</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dirty="0" smtClean="0">
              <a:ln>
                <a:noFill/>
              </a:ln>
              <a:solidFill>
                <a:schemeClr val="tx1"/>
              </a:solidFill>
              <a:effectLst/>
              <a:latin typeface="+mj-l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1"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BQ2: </a:t>
            </a:r>
            <a:r>
              <a:rPr kumimoji="0" lang="en-GB" altLang="en-US" sz="1400" b="0"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Why did ideas about the causes of disease change during the Renaissance period?</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dirty="0" smtClean="0">
              <a:ln>
                <a:noFill/>
              </a:ln>
              <a:solidFill>
                <a:schemeClr val="tx1"/>
              </a:solidFill>
              <a:effectLst/>
              <a:latin typeface="+mj-l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1"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BQ3: </a:t>
            </a:r>
            <a:r>
              <a:rPr kumimoji="0" lang="en-GB" altLang="en-US" sz="1400" b="0"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How did people during the Renaissance period treat and prevent disease and illness?</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dirty="0" smtClean="0">
              <a:ln>
                <a:noFill/>
              </a:ln>
              <a:solidFill>
                <a:schemeClr val="tx1"/>
              </a:solidFill>
              <a:effectLst/>
              <a:latin typeface="+mj-l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1"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BQ4: </a:t>
            </a:r>
            <a:r>
              <a:rPr kumimoji="0" lang="en-GB" altLang="en-US" sz="1400" b="0"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How did people during the Renaissance period care for sick people?</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dirty="0" smtClean="0">
              <a:ln>
                <a:noFill/>
              </a:ln>
              <a:solidFill>
                <a:schemeClr val="tx1"/>
              </a:solidFill>
              <a:effectLst/>
              <a:latin typeface="+mj-l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1"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BQ5: </a:t>
            </a:r>
            <a:r>
              <a:rPr kumimoji="0" lang="en-GB" altLang="en-US" sz="1400" b="0"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To what extent were Vesalius and Harvey influential in changing ideas about medicine during the Renaissance period?</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dirty="0" smtClean="0">
              <a:ln>
                <a:noFill/>
              </a:ln>
              <a:solidFill>
                <a:schemeClr val="tx1"/>
              </a:solidFill>
              <a:effectLst/>
              <a:latin typeface="+mj-l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1" i="0" u="none" strike="noStrike" cap="none" normalizeH="0" baseline="0" dirty="0" smtClean="0">
                <a:ln>
                  <a:noFill/>
                </a:ln>
                <a:solidFill>
                  <a:schemeClr val="tx1"/>
                </a:solidFill>
                <a:effectLst/>
                <a:latin typeface="+mj-lt"/>
                <a:ea typeface="Calibri" panose="020F0502020204030204" pitchFamily="34" charset="0"/>
                <a:cs typeface="Calibri Light" panose="020F0302020204030204" pitchFamily="34" charset="0"/>
              </a:rPr>
              <a:t>BQ6</a:t>
            </a:r>
            <a:r>
              <a:rPr kumimoji="0" lang="en-GB" altLang="en-US" sz="1400" b="0" i="0" u="none" strike="noStrike" cap="none" normalizeH="0" baseline="0" dirty="0" smtClean="0">
                <a:ln>
                  <a:noFill/>
                </a:ln>
                <a:solidFill>
                  <a:schemeClr val="tx1"/>
                </a:solidFill>
                <a:effectLst/>
                <a:latin typeface="+mj-lt"/>
                <a:ea typeface="Calibri" panose="020F0502020204030204" pitchFamily="34" charset="0"/>
                <a:cs typeface="Calibri Light" panose="020F0302020204030204" pitchFamily="34" charset="0"/>
              </a:rPr>
              <a:t>: How did people deal with the Great Plague in London, 1665 (case study).</a:t>
            </a:r>
            <a:endParaRPr kumimoji="0" lang="en-GB" altLang="en-US" sz="1400" b="0" i="0" u="none" strike="noStrike" cap="none" normalizeH="0" baseline="0" dirty="0" smtClean="0">
              <a:ln>
                <a:noFill/>
              </a:ln>
              <a:solidFill>
                <a:schemeClr val="tx1"/>
              </a:solidFill>
              <a:effectLst/>
              <a:latin typeface="+mj-lt"/>
            </a:endParaRPr>
          </a:p>
        </p:txBody>
      </p:sp>
      <p:pic>
        <p:nvPicPr>
          <p:cNvPr id="5128" name="Picture 8" descr="Great Plague of London - Wikiped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86937" y="2211826"/>
            <a:ext cx="2502433" cy="34806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50403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61"/>
        <p:cNvGrpSpPr/>
        <p:nvPr/>
      </p:nvGrpSpPr>
      <p:grpSpPr>
        <a:xfrm>
          <a:off x="0" y="0"/>
          <a:ext cx="0" cy="0"/>
          <a:chOff x="0" y="0"/>
          <a:chExt cx="0" cy="0"/>
        </a:xfrm>
      </p:grpSpPr>
      <p:grpSp>
        <p:nvGrpSpPr>
          <p:cNvPr id="6" name="Group 5">
            <a:extLst>
              <a:ext uri="{FF2B5EF4-FFF2-40B4-BE49-F238E27FC236}">
                <a16:creationId xmlns:a16="http://schemas.microsoft.com/office/drawing/2014/main" id="{87FABBF9-5EF0-4485-9D1D-578F92BCE44A}"/>
              </a:ext>
            </a:extLst>
          </p:cNvPr>
          <p:cNvGrpSpPr/>
          <p:nvPr/>
        </p:nvGrpSpPr>
        <p:grpSpPr>
          <a:xfrm>
            <a:off x="130339" y="116632"/>
            <a:ext cx="11854515" cy="6629516"/>
            <a:chOff x="130339" y="116632"/>
            <a:chExt cx="11854515" cy="6629516"/>
          </a:xfrm>
        </p:grpSpPr>
        <p:grpSp>
          <p:nvGrpSpPr>
            <p:cNvPr id="4" name="Group 3">
              <a:extLst>
                <a:ext uri="{FF2B5EF4-FFF2-40B4-BE49-F238E27FC236}">
                  <a16:creationId xmlns:a16="http://schemas.microsoft.com/office/drawing/2014/main" id="{0454682E-7C76-43CF-9C3C-68E13461F110}"/>
                </a:ext>
              </a:extLst>
            </p:cNvPr>
            <p:cNvGrpSpPr/>
            <p:nvPr/>
          </p:nvGrpSpPr>
          <p:grpSpPr>
            <a:xfrm>
              <a:off x="2077647" y="882180"/>
              <a:ext cx="9362110" cy="5521244"/>
              <a:chOff x="2077647" y="882180"/>
              <a:chExt cx="9362110" cy="5521244"/>
            </a:xfrm>
          </p:grpSpPr>
          <p:grpSp>
            <p:nvGrpSpPr>
              <p:cNvPr id="2" name="Group 1">
                <a:extLst>
                  <a:ext uri="{FF2B5EF4-FFF2-40B4-BE49-F238E27FC236}">
                    <a16:creationId xmlns:a16="http://schemas.microsoft.com/office/drawing/2014/main" id="{89B4BC7E-0C06-41AB-85F5-8F8856749E19}"/>
                  </a:ext>
                </a:extLst>
              </p:cNvPr>
              <p:cNvGrpSpPr/>
              <p:nvPr/>
            </p:nvGrpSpPr>
            <p:grpSpPr>
              <a:xfrm>
                <a:off x="2077647" y="882180"/>
                <a:ext cx="9362110" cy="5521244"/>
                <a:chOff x="2077647" y="882180"/>
                <a:chExt cx="9362110" cy="5521244"/>
              </a:xfrm>
            </p:grpSpPr>
            <p:pic>
              <p:nvPicPr>
                <p:cNvPr id="5122" name="Picture 2" descr="Image result for fishbone diagram blank">
                  <a:extLst>
                    <a:ext uri="{FF2B5EF4-FFF2-40B4-BE49-F238E27FC236}">
                      <a16:creationId xmlns:a16="http://schemas.microsoft.com/office/drawing/2014/main" id="{E1AAC804-44B7-4522-9AD5-6F59EDCFC43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77647" y="882180"/>
                  <a:ext cx="9362110" cy="5521244"/>
                </a:xfrm>
                <a:prstGeom prst="rect">
                  <a:avLst/>
                </a:prstGeom>
                <a:noFill/>
                <a:extLst>
                  <a:ext uri="{909E8E84-426E-40DD-AFC4-6F175D3DCCD1}">
                    <a14:hiddenFill xmlns:a14="http://schemas.microsoft.com/office/drawing/2010/main">
                      <a:solidFill>
                        <a:srgbClr val="FFFFFF"/>
                      </a:solidFill>
                    </a14:hiddenFill>
                  </a:ext>
                </a:extLst>
              </p:spPr>
            </p:pic>
            <p:sp>
              <p:nvSpPr>
                <p:cNvPr id="57" name="Google Shape;189;p14">
                  <a:extLst>
                    <a:ext uri="{FF2B5EF4-FFF2-40B4-BE49-F238E27FC236}">
                      <a16:creationId xmlns:a16="http://schemas.microsoft.com/office/drawing/2014/main" id="{03757F53-366C-49D9-8391-59A587B29FDA}"/>
                    </a:ext>
                  </a:extLst>
                </p:cNvPr>
                <p:cNvSpPr txBox="1"/>
                <p:nvPr/>
              </p:nvSpPr>
              <p:spPr>
                <a:xfrm>
                  <a:off x="2481085" y="1182557"/>
                  <a:ext cx="866963" cy="432254"/>
                </a:xfrm>
                <a:prstGeom prst="rect">
                  <a:avLst/>
                </a:prstGeom>
                <a:noFill/>
                <a:ln>
                  <a:noFill/>
                </a:ln>
              </p:spPr>
              <p:txBody>
                <a:bodyPr spcFirstLastPara="1" wrap="square" lIns="91425" tIns="45700" rIns="91425" bIns="45700" anchor="t" anchorCtr="0">
                  <a:noAutofit/>
                </a:bodyPr>
                <a:lstStyle/>
                <a:p>
                  <a:pPr algn="ctr"/>
                  <a:r>
                    <a:rPr lang="en-GB" sz="1100" b="1" dirty="0">
                      <a:solidFill>
                        <a:srgbClr val="00B050"/>
                      </a:solidFill>
                      <a:latin typeface="Calibri"/>
                      <a:ea typeface="Calibri"/>
                      <a:cs typeface="Calibri"/>
                      <a:sym typeface="Calibri"/>
                    </a:rPr>
                    <a:t>Individuals</a:t>
                  </a:r>
                  <a:endParaRPr sz="1400" b="1" dirty="0">
                    <a:solidFill>
                      <a:srgbClr val="00B050"/>
                    </a:solidFill>
                    <a:latin typeface="Calibri"/>
                    <a:ea typeface="Calibri"/>
                    <a:cs typeface="Calibri"/>
                    <a:sym typeface="Calibri"/>
                  </a:endParaRPr>
                </a:p>
              </p:txBody>
            </p:sp>
            <p:sp>
              <p:nvSpPr>
                <p:cNvPr id="60" name="Google Shape;189;p14">
                  <a:extLst>
                    <a:ext uri="{FF2B5EF4-FFF2-40B4-BE49-F238E27FC236}">
                      <a16:creationId xmlns:a16="http://schemas.microsoft.com/office/drawing/2014/main" id="{2DBC8092-788D-4DFC-8A65-A2AE6E05F867}"/>
                    </a:ext>
                  </a:extLst>
                </p:cNvPr>
                <p:cNvSpPr txBox="1"/>
                <p:nvPr/>
              </p:nvSpPr>
              <p:spPr>
                <a:xfrm>
                  <a:off x="9778563" y="3080808"/>
                  <a:ext cx="1428153" cy="1251579"/>
                </a:xfrm>
                <a:prstGeom prst="rect">
                  <a:avLst/>
                </a:prstGeom>
                <a:noFill/>
                <a:ln>
                  <a:noFill/>
                </a:ln>
              </p:spPr>
              <p:txBody>
                <a:bodyPr spcFirstLastPara="1" wrap="square" lIns="91425" tIns="45700" rIns="91425" bIns="45700" anchor="t" anchorCtr="0">
                  <a:noAutofit/>
                </a:bodyPr>
                <a:lstStyle/>
                <a:p>
                  <a:pPr algn="ctr"/>
                  <a:r>
                    <a:rPr lang="en-GB" sz="1100" b="1" dirty="0">
                      <a:solidFill>
                        <a:schemeClr val="dk1"/>
                      </a:solidFill>
                      <a:latin typeface="Calibri"/>
                      <a:ea typeface="Calibri"/>
                      <a:cs typeface="Calibri"/>
                      <a:sym typeface="Calibri"/>
                    </a:rPr>
                    <a:t>Why was there </a:t>
                  </a:r>
                  <a:r>
                    <a:rPr lang="en-GB" sz="1100" b="1" dirty="0">
                      <a:solidFill>
                        <a:srgbClr val="00B050"/>
                      </a:solidFill>
                      <a:latin typeface="Calibri"/>
                      <a:ea typeface="Calibri"/>
                      <a:cs typeface="Calibri"/>
                      <a:sym typeface="Calibri"/>
                    </a:rPr>
                    <a:t>progress in medical knowledge </a:t>
                  </a:r>
                  <a:r>
                    <a:rPr lang="en-GB" sz="1100" b="1" dirty="0">
                      <a:solidFill>
                        <a:schemeClr val="dk1"/>
                      </a:solidFill>
                      <a:latin typeface="Calibri"/>
                      <a:ea typeface="Calibri"/>
                      <a:cs typeface="Calibri"/>
                      <a:sym typeface="Calibri"/>
                    </a:rPr>
                    <a:t>BUT </a:t>
                  </a:r>
                  <a:r>
                    <a:rPr lang="en-GB" sz="1100" b="1" dirty="0">
                      <a:solidFill>
                        <a:srgbClr val="FF0000"/>
                      </a:solidFill>
                      <a:latin typeface="Calibri"/>
                      <a:ea typeface="Calibri"/>
                      <a:cs typeface="Calibri"/>
                      <a:sym typeface="Calibri"/>
                    </a:rPr>
                    <a:t>continuity in treatment and prevention?</a:t>
                  </a:r>
                  <a:endParaRPr sz="1400" b="1" dirty="0">
                    <a:solidFill>
                      <a:srgbClr val="FF0000"/>
                    </a:solidFill>
                    <a:latin typeface="Calibri"/>
                    <a:ea typeface="Calibri"/>
                    <a:cs typeface="Calibri"/>
                    <a:sym typeface="Calibri"/>
                  </a:endParaRPr>
                </a:p>
              </p:txBody>
            </p:sp>
            <p:sp>
              <p:nvSpPr>
                <p:cNvPr id="61" name="Google Shape;189;p14">
                  <a:extLst>
                    <a:ext uri="{FF2B5EF4-FFF2-40B4-BE49-F238E27FC236}">
                      <a16:creationId xmlns:a16="http://schemas.microsoft.com/office/drawing/2014/main" id="{50B44302-54A9-49AA-A984-BFBAB9D65C6F}"/>
                    </a:ext>
                  </a:extLst>
                </p:cNvPr>
                <p:cNvSpPr txBox="1"/>
                <p:nvPr/>
              </p:nvSpPr>
              <p:spPr>
                <a:xfrm>
                  <a:off x="4437321" y="1182557"/>
                  <a:ext cx="1587795" cy="432254"/>
                </a:xfrm>
                <a:prstGeom prst="rect">
                  <a:avLst/>
                </a:prstGeom>
                <a:noFill/>
                <a:ln>
                  <a:noFill/>
                </a:ln>
              </p:spPr>
              <p:txBody>
                <a:bodyPr spcFirstLastPara="1" wrap="square" lIns="91425" tIns="45700" rIns="91425" bIns="45700" anchor="t" anchorCtr="0">
                  <a:noAutofit/>
                </a:bodyPr>
                <a:lstStyle/>
                <a:p>
                  <a:pPr algn="ctr"/>
                  <a:r>
                    <a:rPr lang="en-GB" sz="1100" b="1" dirty="0">
                      <a:solidFill>
                        <a:srgbClr val="00B050"/>
                      </a:solidFill>
                      <a:latin typeface="Calibri"/>
                      <a:ea typeface="Calibri"/>
                      <a:cs typeface="Calibri"/>
                      <a:sym typeface="Calibri"/>
                    </a:rPr>
                    <a:t>Progressive Attitudes</a:t>
                  </a:r>
                  <a:endParaRPr sz="1400" b="1" dirty="0">
                    <a:solidFill>
                      <a:srgbClr val="00B050"/>
                    </a:solidFill>
                    <a:latin typeface="Calibri"/>
                    <a:ea typeface="Calibri"/>
                    <a:cs typeface="Calibri"/>
                    <a:sym typeface="Calibri"/>
                  </a:endParaRPr>
                </a:p>
              </p:txBody>
            </p:sp>
            <p:sp>
              <p:nvSpPr>
                <p:cNvPr id="62" name="Google Shape;189;p14">
                  <a:extLst>
                    <a:ext uri="{FF2B5EF4-FFF2-40B4-BE49-F238E27FC236}">
                      <a16:creationId xmlns:a16="http://schemas.microsoft.com/office/drawing/2014/main" id="{83A0ED45-2015-485D-9548-B8617C52710A}"/>
                    </a:ext>
                  </a:extLst>
                </p:cNvPr>
                <p:cNvSpPr txBox="1"/>
                <p:nvPr/>
              </p:nvSpPr>
              <p:spPr>
                <a:xfrm>
                  <a:off x="6968024" y="1159954"/>
                  <a:ext cx="866963" cy="432254"/>
                </a:xfrm>
                <a:prstGeom prst="rect">
                  <a:avLst/>
                </a:prstGeom>
                <a:noFill/>
                <a:ln>
                  <a:noFill/>
                </a:ln>
              </p:spPr>
              <p:txBody>
                <a:bodyPr spcFirstLastPara="1" wrap="square" lIns="91425" tIns="45700" rIns="91425" bIns="45700" anchor="t" anchorCtr="0">
                  <a:noAutofit/>
                </a:bodyPr>
                <a:lstStyle/>
                <a:p>
                  <a:pPr algn="ctr"/>
                  <a:r>
                    <a:rPr lang="en-GB" sz="1100" b="1" dirty="0">
                      <a:solidFill>
                        <a:srgbClr val="00B050"/>
                      </a:solidFill>
                      <a:latin typeface="Calibri"/>
                      <a:ea typeface="Calibri"/>
                      <a:cs typeface="Calibri"/>
                      <a:sym typeface="Calibri"/>
                    </a:rPr>
                    <a:t>Technology</a:t>
                  </a:r>
                  <a:endParaRPr sz="1400" b="1" dirty="0">
                    <a:solidFill>
                      <a:srgbClr val="00B050"/>
                    </a:solidFill>
                    <a:latin typeface="Calibri"/>
                    <a:ea typeface="Calibri"/>
                    <a:cs typeface="Calibri"/>
                    <a:sym typeface="Calibri"/>
                  </a:endParaRPr>
                </a:p>
              </p:txBody>
            </p:sp>
            <p:sp>
              <p:nvSpPr>
                <p:cNvPr id="63" name="Google Shape;189;p14">
                  <a:extLst>
                    <a:ext uri="{FF2B5EF4-FFF2-40B4-BE49-F238E27FC236}">
                      <a16:creationId xmlns:a16="http://schemas.microsoft.com/office/drawing/2014/main" id="{469DAC54-AF58-4CDC-982F-4EE3C654B20E}"/>
                    </a:ext>
                  </a:extLst>
                </p:cNvPr>
                <p:cNvSpPr txBox="1"/>
                <p:nvPr/>
              </p:nvSpPr>
              <p:spPr>
                <a:xfrm>
                  <a:off x="4470763" y="5768429"/>
                  <a:ext cx="1399208" cy="296303"/>
                </a:xfrm>
                <a:prstGeom prst="rect">
                  <a:avLst/>
                </a:prstGeom>
                <a:noFill/>
                <a:ln>
                  <a:noFill/>
                </a:ln>
              </p:spPr>
              <p:txBody>
                <a:bodyPr spcFirstLastPara="1" wrap="square" lIns="91425" tIns="45700" rIns="91425" bIns="45700" anchor="t" anchorCtr="0">
                  <a:noAutofit/>
                </a:bodyPr>
                <a:lstStyle/>
                <a:p>
                  <a:pPr algn="ctr"/>
                  <a:r>
                    <a:rPr lang="en-GB" sz="1100" b="1" dirty="0">
                      <a:solidFill>
                        <a:srgbClr val="FF0000"/>
                      </a:solidFill>
                      <a:latin typeface="Calibri"/>
                      <a:ea typeface="Calibri"/>
                      <a:cs typeface="Calibri"/>
                      <a:sym typeface="Calibri"/>
                    </a:rPr>
                    <a:t>Lack of Knowledge</a:t>
                  </a:r>
                  <a:endParaRPr sz="1400" b="1" dirty="0">
                    <a:solidFill>
                      <a:srgbClr val="FF0000"/>
                    </a:solidFill>
                    <a:latin typeface="Calibri"/>
                    <a:ea typeface="Calibri"/>
                    <a:cs typeface="Calibri"/>
                    <a:sym typeface="Calibri"/>
                  </a:endParaRPr>
                </a:p>
              </p:txBody>
            </p:sp>
            <p:sp>
              <p:nvSpPr>
                <p:cNvPr id="64" name="Google Shape;189;p14">
                  <a:extLst>
                    <a:ext uri="{FF2B5EF4-FFF2-40B4-BE49-F238E27FC236}">
                      <a16:creationId xmlns:a16="http://schemas.microsoft.com/office/drawing/2014/main" id="{055E071F-AC9B-46A9-B117-A78EDA5399CD}"/>
                    </a:ext>
                  </a:extLst>
                </p:cNvPr>
                <p:cNvSpPr txBox="1"/>
                <p:nvPr/>
              </p:nvSpPr>
              <p:spPr>
                <a:xfrm>
                  <a:off x="6484257" y="5759693"/>
                  <a:ext cx="1834495" cy="432254"/>
                </a:xfrm>
                <a:prstGeom prst="rect">
                  <a:avLst/>
                </a:prstGeom>
                <a:noFill/>
                <a:ln>
                  <a:noFill/>
                </a:ln>
              </p:spPr>
              <p:txBody>
                <a:bodyPr spcFirstLastPara="1" wrap="square" lIns="91425" tIns="45700" rIns="91425" bIns="45700" anchor="t" anchorCtr="0">
                  <a:noAutofit/>
                </a:bodyPr>
                <a:lstStyle/>
                <a:p>
                  <a:pPr algn="ctr"/>
                  <a:r>
                    <a:rPr lang="en-GB" sz="1100" b="1" dirty="0">
                      <a:solidFill>
                        <a:srgbClr val="FF0000"/>
                      </a:solidFill>
                      <a:latin typeface="Calibri"/>
                      <a:ea typeface="Calibri"/>
                      <a:cs typeface="Calibri"/>
                      <a:sym typeface="Calibri"/>
                    </a:rPr>
                    <a:t>Conservative Attitudes</a:t>
                  </a:r>
                  <a:endParaRPr sz="1400" b="1" dirty="0">
                    <a:solidFill>
                      <a:srgbClr val="FF0000"/>
                    </a:solidFill>
                    <a:latin typeface="Calibri"/>
                    <a:ea typeface="Calibri"/>
                    <a:cs typeface="Calibri"/>
                    <a:sym typeface="Calibri"/>
                  </a:endParaRPr>
                </a:p>
              </p:txBody>
            </p:sp>
          </p:grpSp>
          <p:sp>
            <p:nvSpPr>
              <p:cNvPr id="3" name="Rectangle 2">
                <a:extLst>
                  <a:ext uri="{FF2B5EF4-FFF2-40B4-BE49-F238E27FC236}">
                    <a16:creationId xmlns:a16="http://schemas.microsoft.com/office/drawing/2014/main" id="{72117B50-0C8B-45DF-B868-491E5C55C02F}"/>
                  </a:ext>
                </a:extLst>
              </p:cNvPr>
              <p:cNvSpPr/>
              <p:nvPr/>
            </p:nvSpPr>
            <p:spPr>
              <a:xfrm>
                <a:off x="2077647" y="3710804"/>
                <a:ext cx="2214874" cy="2630930"/>
              </a:xfrm>
              <a:prstGeom prst="rect">
                <a:avLst/>
              </a:prstGeom>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grpSp>
        <p:sp>
          <p:nvSpPr>
            <p:cNvPr id="162" name="Google Shape;162;p14"/>
            <p:cNvSpPr/>
            <p:nvPr/>
          </p:nvSpPr>
          <p:spPr>
            <a:xfrm>
              <a:off x="130339" y="116632"/>
              <a:ext cx="11854515" cy="6624736"/>
            </a:xfrm>
            <a:prstGeom prst="rect">
              <a:avLst/>
            </a:prstGeom>
            <a:noFill/>
            <a:ln w="25400" cap="flat" cmpd="sng">
              <a:solidFill>
                <a:srgbClr val="395E89"/>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sp>
          <p:nvSpPr>
            <p:cNvPr id="163" name="Google Shape;163;p14"/>
            <p:cNvSpPr txBox="1"/>
            <p:nvPr/>
          </p:nvSpPr>
          <p:spPr>
            <a:xfrm>
              <a:off x="1599753" y="238058"/>
              <a:ext cx="6134169" cy="314378"/>
            </a:xfrm>
            <a:prstGeom prst="rect">
              <a:avLst/>
            </a:prstGeom>
            <a:solidFill>
              <a:schemeClr val="accent6"/>
            </a:solidFill>
            <a:ln>
              <a:noFill/>
            </a:ln>
          </p:spPr>
          <p:txBody>
            <a:bodyPr spcFirstLastPara="1" wrap="square" lIns="91425" tIns="45700" rIns="91425" bIns="45700" anchor="t" anchorCtr="0">
              <a:noAutofit/>
            </a:bodyPr>
            <a:lstStyle/>
            <a:p>
              <a:r>
                <a:rPr lang="en-GB" sz="1600" b="1" dirty="0">
                  <a:solidFill>
                    <a:schemeClr val="lt1"/>
                  </a:solidFill>
                  <a:latin typeface="Calibri"/>
                  <a:ea typeface="Calibri"/>
                  <a:cs typeface="Calibri"/>
                  <a:sym typeface="Calibri"/>
                </a:rPr>
                <a:t>GCSE History Knowledge Organiser: Renaissance Medicine, 1500-1700 </a:t>
              </a:r>
              <a:endParaRPr sz="1600" b="1" dirty="0">
                <a:solidFill>
                  <a:schemeClr val="lt1"/>
                </a:solidFill>
                <a:latin typeface="Calibri"/>
                <a:ea typeface="Calibri"/>
                <a:cs typeface="Calibri"/>
                <a:sym typeface="Calibri"/>
              </a:endParaRPr>
            </a:p>
          </p:txBody>
        </p:sp>
        <p:sp>
          <p:nvSpPr>
            <p:cNvPr id="164" name="Google Shape;164;p14"/>
            <p:cNvSpPr/>
            <p:nvPr/>
          </p:nvSpPr>
          <p:spPr>
            <a:xfrm>
              <a:off x="130339" y="121412"/>
              <a:ext cx="1402212" cy="6624736"/>
            </a:xfrm>
            <a:prstGeom prst="rect">
              <a:avLst/>
            </a:prstGeom>
            <a:noFill/>
            <a:ln w="25400" cap="flat" cmpd="sng">
              <a:solidFill>
                <a:srgbClr val="395E89"/>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sp>
          <p:nvSpPr>
            <p:cNvPr id="165" name="Google Shape;165;p14"/>
            <p:cNvSpPr txBox="1"/>
            <p:nvPr/>
          </p:nvSpPr>
          <p:spPr>
            <a:xfrm>
              <a:off x="138179" y="174696"/>
              <a:ext cx="1318606" cy="6503828"/>
            </a:xfrm>
            <a:prstGeom prst="rect">
              <a:avLst/>
            </a:prstGeom>
            <a:noFill/>
            <a:ln>
              <a:noFill/>
            </a:ln>
          </p:spPr>
          <p:txBody>
            <a:bodyPr spcFirstLastPara="1" wrap="square" lIns="91425" tIns="45700" rIns="91425" bIns="45700" anchor="t" anchorCtr="0">
              <a:noAutofit/>
            </a:bodyPr>
            <a:lstStyle/>
            <a:p>
              <a:r>
                <a:rPr lang="en-GB" sz="1200" b="1" u="sng" dirty="0">
                  <a:solidFill>
                    <a:schemeClr val="dk1"/>
                  </a:solidFill>
                  <a:latin typeface="Calibri"/>
                  <a:ea typeface="Calibri"/>
                  <a:cs typeface="Calibri"/>
                  <a:sym typeface="Calibri"/>
                </a:rPr>
                <a:t>Key Dates:</a:t>
              </a:r>
            </a:p>
            <a:p>
              <a:r>
                <a:rPr lang="en-GB" sz="1200" dirty="0">
                  <a:solidFill>
                    <a:schemeClr val="dk1"/>
                  </a:solidFill>
                  <a:latin typeface="Calibri"/>
                  <a:cs typeface="Calibri"/>
                  <a:sym typeface="Calibri"/>
                </a:rPr>
                <a:t>1470s – The printing press arrives in Britain</a:t>
              </a:r>
            </a:p>
            <a:p>
              <a:endParaRPr lang="en-GB" sz="1200" dirty="0">
                <a:solidFill>
                  <a:schemeClr val="dk1"/>
                </a:solidFill>
                <a:latin typeface="Calibri"/>
                <a:cs typeface="Calibri"/>
                <a:sym typeface="Calibri"/>
              </a:endParaRPr>
            </a:p>
            <a:p>
              <a:r>
                <a:rPr lang="en-GB" sz="1200" dirty="0">
                  <a:solidFill>
                    <a:schemeClr val="dk1"/>
                  </a:solidFill>
                  <a:latin typeface="Calibri"/>
                  <a:cs typeface="Calibri"/>
                  <a:sym typeface="Calibri"/>
                </a:rPr>
                <a:t>1543 – Vesalius publishes </a:t>
              </a:r>
              <a:r>
                <a:rPr lang="en-GB" sz="1200" i="1" dirty="0">
                  <a:solidFill>
                    <a:schemeClr val="dk1"/>
                  </a:solidFill>
                  <a:latin typeface="Calibri"/>
                  <a:cs typeface="Calibri"/>
                  <a:sym typeface="Calibri"/>
                </a:rPr>
                <a:t>Fabric of the Human Body</a:t>
              </a:r>
            </a:p>
            <a:p>
              <a:endParaRPr lang="en-GB" sz="1200" i="1" dirty="0">
                <a:solidFill>
                  <a:schemeClr val="dk1"/>
                </a:solidFill>
                <a:latin typeface="Calibri"/>
                <a:cs typeface="Calibri"/>
                <a:sym typeface="Calibri"/>
              </a:endParaRPr>
            </a:p>
            <a:p>
              <a:r>
                <a:rPr lang="en-GB" sz="1200" dirty="0">
                  <a:solidFill>
                    <a:schemeClr val="dk1"/>
                  </a:solidFill>
                  <a:latin typeface="Calibri"/>
                  <a:cs typeface="Calibri"/>
                  <a:sym typeface="Calibri"/>
                </a:rPr>
                <a:t>1628 – William Harvey publishes his work on the circulatory system</a:t>
              </a:r>
            </a:p>
            <a:p>
              <a:endParaRPr lang="en-GB" sz="1200" dirty="0">
                <a:solidFill>
                  <a:schemeClr val="dk1"/>
                </a:solidFill>
                <a:latin typeface="Calibri"/>
                <a:cs typeface="Calibri"/>
                <a:sym typeface="Calibri"/>
              </a:endParaRPr>
            </a:p>
            <a:p>
              <a:r>
                <a:rPr lang="en-GB" sz="1200" dirty="0">
                  <a:solidFill>
                    <a:schemeClr val="dk1"/>
                  </a:solidFill>
                  <a:latin typeface="Calibri"/>
                  <a:cs typeface="Calibri"/>
                  <a:sym typeface="Calibri"/>
                </a:rPr>
                <a:t>1660 – The Royal Society is founded</a:t>
              </a:r>
            </a:p>
            <a:p>
              <a:endParaRPr lang="en-GB" sz="1200" dirty="0">
                <a:solidFill>
                  <a:schemeClr val="dk1"/>
                </a:solidFill>
                <a:latin typeface="Calibri"/>
                <a:cs typeface="Calibri"/>
                <a:sym typeface="Calibri"/>
              </a:endParaRPr>
            </a:p>
            <a:p>
              <a:r>
                <a:rPr lang="en-GB" sz="1200" dirty="0">
                  <a:solidFill>
                    <a:schemeClr val="dk1"/>
                  </a:solidFill>
                  <a:latin typeface="Calibri"/>
                  <a:cs typeface="Calibri"/>
                  <a:sym typeface="Calibri"/>
                </a:rPr>
                <a:t>1665 – The Great Plague in London</a:t>
              </a:r>
            </a:p>
            <a:p>
              <a:endParaRPr lang="en-GB" sz="1200" dirty="0">
                <a:solidFill>
                  <a:schemeClr val="dk1"/>
                </a:solidFill>
                <a:latin typeface="Calibri"/>
                <a:cs typeface="Calibri"/>
                <a:sym typeface="Calibri"/>
              </a:endParaRPr>
            </a:p>
            <a:p>
              <a:r>
                <a:rPr lang="en-GB" sz="1200" dirty="0">
                  <a:solidFill>
                    <a:schemeClr val="dk1"/>
                  </a:solidFill>
                  <a:cs typeface="Calibri"/>
                  <a:sym typeface="Calibri"/>
                </a:rPr>
                <a:t>1676 - Thomas Sydenham publishes </a:t>
              </a:r>
              <a:r>
                <a:rPr lang="en-GB" sz="1200" i="1" dirty="0" err="1">
                  <a:solidFill>
                    <a:schemeClr val="dk1"/>
                  </a:solidFill>
                  <a:cs typeface="Calibri"/>
                  <a:sym typeface="Calibri"/>
                </a:rPr>
                <a:t>Observationes</a:t>
              </a:r>
              <a:r>
                <a:rPr lang="en-GB" sz="1200" i="1" dirty="0">
                  <a:solidFill>
                    <a:schemeClr val="dk1"/>
                  </a:solidFill>
                  <a:cs typeface="Calibri"/>
                  <a:sym typeface="Calibri"/>
                </a:rPr>
                <a:t> </a:t>
              </a:r>
              <a:r>
                <a:rPr lang="en-GB" sz="1200" i="1" dirty="0" err="1">
                  <a:solidFill>
                    <a:schemeClr val="dk1"/>
                  </a:solidFill>
                  <a:cs typeface="Calibri"/>
                  <a:sym typeface="Calibri"/>
                </a:rPr>
                <a:t>Medicae</a:t>
              </a:r>
              <a:endParaRPr lang="en-GB" sz="1200" i="1" dirty="0">
                <a:solidFill>
                  <a:schemeClr val="dk1"/>
                </a:solidFill>
                <a:cs typeface="Calibri"/>
                <a:sym typeface="Calibri"/>
              </a:endParaRPr>
            </a:p>
            <a:p>
              <a:endParaRPr lang="en-GB" sz="1200" i="1" dirty="0">
                <a:solidFill>
                  <a:schemeClr val="dk1"/>
                </a:solidFill>
                <a:cs typeface="Calibri"/>
                <a:sym typeface="Calibri"/>
              </a:endParaRPr>
            </a:p>
            <a:p>
              <a:r>
                <a:rPr lang="en-GB" sz="1200" dirty="0">
                  <a:solidFill>
                    <a:schemeClr val="dk1"/>
                  </a:solidFill>
                  <a:cs typeface="Calibri"/>
                  <a:sym typeface="Calibri"/>
                </a:rPr>
                <a:t>1683 - Anton van Leeuwenhoek discovers bacteria but nobody realises their significance</a:t>
              </a:r>
            </a:p>
            <a:p>
              <a:endParaRPr lang="en-GB" sz="1200" i="1" dirty="0">
                <a:solidFill>
                  <a:schemeClr val="dk1"/>
                </a:solidFill>
                <a:cs typeface="Calibri"/>
                <a:sym typeface="Calibri"/>
              </a:endParaRPr>
            </a:p>
          </p:txBody>
        </p:sp>
        <p:pic>
          <p:nvPicPr>
            <p:cNvPr id="66" name="Picture 4" descr="Image result for vesalius">
              <a:extLst>
                <a:ext uri="{FF2B5EF4-FFF2-40B4-BE49-F238E27FC236}">
                  <a16:creationId xmlns:a16="http://schemas.microsoft.com/office/drawing/2014/main" id="{67BB018B-D485-44A3-92FF-FCDA8391D0DF}"/>
                </a:ext>
              </a:extLst>
            </p:cNvPr>
            <p:cNvPicPr>
              <a:picLocks noChangeAspect="1" noChangeArrowheads="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1578041" y="1667986"/>
              <a:ext cx="456707" cy="513929"/>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67" name="Picture 6" descr="Image result for thomas sydenham">
              <a:extLst>
                <a:ext uri="{FF2B5EF4-FFF2-40B4-BE49-F238E27FC236}">
                  <a16:creationId xmlns:a16="http://schemas.microsoft.com/office/drawing/2014/main" id="{20E6E481-5917-47B1-8760-5A8EC2CCA0B1}"/>
                </a:ext>
              </a:extLst>
            </p:cNvPr>
            <p:cNvPicPr>
              <a:picLocks noChangeAspect="1" noChangeArrowheads="1"/>
            </p:cNvPicPr>
            <p:nvPr/>
          </p:nvPicPr>
          <p:blipFill>
            <a:blip r:embed="rId5" cstate="hqprint">
              <a:extLst>
                <a:ext uri="{28A0092B-C50C-407E-A947-70E740481C1C}">
                  <a14:useLocalDpi xmlns:a14="http://schemas.microsoft.com/office/drawing/2010/main" val="0"/>
                </a:ext>
              </a:extLst>
            </a:blip>
            <a:srcRect/>
            <a:stretch>
              <a:fillRect/>
            </a:stretch>
          </p:blipFill>
          <p:spPr bwMode="auto">
            <a:xfrm>
              <a:off x="1608838" y="2912615"/>
              <a:ext cx="438861" cy="593947"/>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68" name="Picture 8" descr="Related image">
              <a:extLst>
                <a:ext uri="{FF2B5EF4-FFF2-40B4-BE49-F238E27FC236}">
                  <a16:creationId xmlns:a16="http://schemas.microsoft.com/office/drawing/2014/main" id="{FE8D9CC9-D961-41AC-9CD8-58ADFCB22458}"/>
                </a:ext>
              </a:extLst>
            </p:cNvPr>
            <p:cNvPicPr>
              <a:picLocks noChangeAspect="1" noChangeArrowheads="1"/>
            </p:cNvPicPr>
            <p:nvPr/>
          </p:nvPicPr>
          <p:blipFill>
            <a:blip r:embed="rId6" cstate="hqprint">
              <a:extLst>
                <a:ext uri="{28A0092B-C50C-407E-A947-70E740481C1C}">
                  <a14:useLocalDpi xmlns:a14="http://schemas.microsoft.com/office/drawing/2010/main" val="0"/>
                </a:ext>
              </a:extLst>
            </a:blip>
            <a:srcRect/>
            <a:stretch>
              <a:fillRect/>
            </a:stretch>
          </p:blipFill>
          <p:spPr bwMode="auto">
            <a:xfrm>
              <a:off x="1565089" y="2262368"/>
              <a:ext cx="482610" cy="569794"/>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69" name="Picture 16" descr="Image result for surgery knife clipart">
              <a:extLst>
                <a:ext uri="{FF2B5EF4-FFF2-40B4-BE49-F238E27FC236}">
                  <a16:creationId xmlns:a16="http://schemas.microsoft.com/office/drawing/2014/main" id="{BD2AF7FE-20FA-46AA-8E9F-117BA6C158B0}"/>
                </a:ext>
              </a:extLst>
            </p:cNvPr>
            <p:cNvPicPr>
              <a:picLocks noChangeAspect="1" noChangeArrowheads="1"/>
            </p:cNvPicPr>
            <p:nvPr/>
          </p:nvPicPr>
          <p:blipFill rotWithShape="1">
            <a:blip r:embed="rId7" cstate="hqprint">
              <a:extLst>
                <a:ext uri="{28A0092B-C50C-407E-A947-70E740481C1C}">
                  <a14:useLocalDpi xmlns:a14="http://schemas.microsoft.com/office/drawing/2010/main" val="0"/>
                </a:ext>
              </a:extLst>
            </a:blip>
            <a:srcRect b="13718"/>
            <a:stretch/>
          </p:blipFill>
          <p:spPr bwMode="auto">
            <a:xfrm>
              <a:off x="3834359" y="1614811"/>
              <a:ext cx="476756" cy="434273"/>
            </a:xfrm>
            <a:prstGeom prst="rect">
              <a:avLst/>
            </a:prstGeom>
            <a:noFill/>
            <a:extLst>
              <a:ext uri="{909E8E84-426E-40DD-AFC4-6F175D3DCCD1}">
                <a14:hiddenFill xmlns:a14="http://schemas.microsoft.com/office/drawing/2010/main">
                  <a:solidFill>
                    <a:srgbClr val="FFFFFF"/>
                  </a:solidFill>
                </a14:hiddenFill>
              </a:ext>
            </a:extLst>
          </p:spPr>
        </p:pic>
        <p:pic>
          <p:nvPicPr>
            <p:cNvPr id="70" name="Picture 20" descr="Image result for crown clipart">
              <a:extLst>
                <a:ext uri="{FF2B5EF4-FFF2-40B4-BE49-F238E27FC236}">
                  <a16:creationId xmlns:a16="http://schemas.microsoft.com/office/drawing/2014/main" id="{17D7A16C-2F6B-4949-9462-F785CB6A6678}"/>
                </a:ext>
              </a:extLst>
            </p:cNvPr>
            <p:cNvPicPr>
              <a:picLocks noChangeAspect="1" noChangeArrowheads="1"/>
            </p:cNvPicPr>
            <p:nvPr/>
          </p:nvPicPr>
          <p:blipFill>
            <a:blip r:embed="rId8" cstate="hqprint">
              <a:extLst>
                <a:ext uri="{28A0092B-C50C-407E-A947-70E740481C1C}">
                  <a14:useLocalDpi xmlns:a14="http://schemas.microsoft.com/office/drawing/2010/main" val="0"/>
                </a:ext>
              </a:extLst>
            </a:blip>
            <a:srcRect/>
            <a:stretch>
              <a:fillRect/>
            </a:stretch>
          </p:blipFill>
          <p:spPr bwMode="auto">
            <a:xfrm>
              <a:off x="4197428" y="2298630"/>
              <a:ext cx="483085" cy="483085"/>
            </a:xfrm>
            <a:prstGeom prst="rect">
              <a:avLst/>
            </a:prstGeom>
            <a:noFill/>
            <a:extLst>
              <a:ext uri="{909E8E84-426E-40DD-AFC4-6F175D3DCCD1}">
                <a14:hiddenFill xmlns:a14="http://schemas.microsoft.com/office/drawing/2010/main">
                  <a:solidFill>
                    <a:srgbClr val="FFFFFF"/>
                  </a:solidFill>
                </a14:hiddenFill>
              </a:ext>
            </a:extLst>
          </p:spPr>
        </p:pic>
        <p:pic>
          <p:nvPicPr>
            <p:cNvPr id="71" name="Picture 24" descr="Image result for atomic clipart">
              <a:extLst>
                <a:ext uri="{FF2B5EF4-FFF2-40B4-BE49-F238E27FC236}">
                  <a16:creationId xmlns:a16="http://schemas.microsoft.com/office/drawing/2014/main" id="{2173CAEE-3B67-478B-800E-222E9DA74BBB}"/>
                </a:ext>
              </a:extLst>
            </p:cNvPr>
            <p:cNvPicPr>
              <a:picLocks noChangeAspect="1" noChangeArrowheads="1"/>
            </p:cNvPicPr>
            <p:nvPr/>
          </p:nvPicPr>
          <p:blipFill>
            <a:blip r:embed="rId9" cstate="hqprint">
              <a:extLst>
                <a:ext uri="{28A0092B-C50C-407E-A947-70E740481C1C}">
                  <a14:useLocalDpi xmlns:a14="http://schemas.microsoft.com/office/drawing/2010/main" val="0"/>
                </a:ext>
              </a:extLst>
            </a:blip>
            <a:srcRect/>
            <a:stretch>
              <a:fillRect/>
            </a:stretch>
          </p:blipFill>
          <p:spPr bwMode="auto">
            <a:xfrm>
              <a:off x="4564912" y="3001526"/>
              <a:ext cx="458031" cy="432254"/>
            </a:xfrm>
            <a:prstGeom prst="rect">
              <a:avLst/>
            </a:prstGeom>
            <a:noFill/>
            <a:extLst>
              <a:ext uri="{909E8E84-426E-40DD-AFC4-6F175D3DCCD1}">
                <a14:hiddenFill xmlns:a14="http://schemas.microsoft.com/office/drawing/2010/main">
                  <a:solidFill>
                    <a:srgbClr val="FFFFFF"/>
                  </a:solidFill>
                </a14:hiddenFill>
              </a:ext>
            </a:extLst>
          </p:spPr>
        </p:pic>
        <p:pic>
          <p:nvPicPr>
            <p:cNvPr id="72" name="Picture 10" descr="Image result for printing press clipart">
              <a:extLst>
                <a:ext uri="{FF2B5EF4-FFF2-40B4-BE49-F238E27FC236}">
                  <a16:creationId xmlns:a16="http://schemas.microsoft.com/office/drawing/2014/main" id="{86ABEE05-2EA7-46C0-B1A8-E91D64FDC152}"/>
                </a:ext>
              </a:extLst>
            </p:cNvPr>
            <p:cNvPicPr>
              <a:picLocks noChangeAspect="1" noChangeArrowheads="1"/>
            </p:cNvPicPr>
            <p:nvPr/>
          </p:nvPicPr>
          <p:blipFill>
            <a:blip r:embed="rId10" cstate="hqprint">
              <a:extLst>
                <a:ext uri="{28A0092B-C50C-407E-A947-70E740481C1C}">
                  <a14:useLocalDpi xmlns:a14="http://schemas.microsoft.com/office/drawing/2010/main" val="0"/>
                </a:ext>
              </a:extLst>
            </a:blip>
            <a:srcRect/>
            <a:stretch>
              <a:fillRect/>
            </a:stretch>
          </p:blipFill>
          <p:spPr bwMode="auto">
            <a:xfrm>
              <a:off x="5913229" y="1737787"/>
              <a:ext cx="563649" cy="622593"/>
            </a:xfrm>
            <a:prstGeom prst="rect">
              <a:avLst/>
            </a:prstGeom>
            <a:noFill/>
            <a:extLst>
              <a:ext uri="{909E8E84-426E-40DD-AFC4-6F175D3DCCD1}">
                <a14:hiddenFill xmlns:a14="http://schemas.microsoft.com/office/drawing/2010/main">
                  <a:solidFill>
                    <a:srgbClr val="FFFFFF"/>
                  </a:solidFill>
                </a14:hiddenFill>
              </a:ext>
            </a:extLst>
          </p:spPr>
        </p:pic>
        <p:pic>
          <p:nvPicPr>
            <p:cNvPr id="73" name="Picture 12" descr="Image result for water pumps clipart">
              <a:extLst>
                <a:ext uri="{FF2B5EF4-FFF2-40B4-BE49-F238E27FC236}">
                  <a16:creationId xmlns:a16="http://schemas.microsoft.com/office/drawing/2014/main" id="{DBBBD698-0A81-4F4D-B860-E6C295778E7F}"/>
                </a:ext>
              </a:extLst>
            </p:cNvPr>
            <p:cNvPicPr>
              <a:picLocks noChangeAspect="1" noChangeArrowheads="1"/>
            </p:cNvPicPr>
            <p:nvPr/>
          </p:nvPicPr>
          <p:blipFill>
            <a:blip r:embed="rId11" cstate="hqprint">
              <a:extLst>
                <a:ext uri="{28A0092B-C50C-407E-A947-70E740481C1C}">
                  <a14:useLocalDpi xmlns:a14="http://schemas.microsoft.com/office/drawing/2010/main" val="0"/>
                </a:ext>
              </a:extLst>
            </a:blip>
            <a:srcRect/>
            <a:stretch>
              <a:fillRect/>
            </a:stretch>
          </p:blipFill>
          <p:spPr bwMode="auto">
            <a:xfrm>
              <a:off x="6382264" y="2532569"/>
              <a:ext cx="622594" cy="622594"/>
            </a:xfrm>
            <a:prstGeom prst="rect">
              <a:avLst/>
            </a:prstGeom>
            <a:noFill/>
            <a:extLst>
              <a:ext uri="{909E8E84-426E-40DD-AFC4-6F175D3DCCD1}">
                <a14:hiddenFill xmlns:a14="http://schemas.microsoft.com/office/drawing/2010/main">
                  <a:solidFill>
                    <a:srgbClr val="FFFFFF"/>
                  </a:solidFill>
                </a14:hiddenFill>
              </a:ext>
            </a:extLst>
          </p:spPr>
        </p:pic>
        <p:pic>
          <p:nvPicPr>
            <p:cNvPr id="78" name="Google Shape;201;p14">
              <a:extLst>
                <a:ext uri="{FF2B5EF4-FFF2-40B4-BE49-F238E27FC236}">
                  <a16:creationId xmlns:a16="http://schemas.microsoft.com/office/drawing/2014/main" id="{9F6C156B-F9F0-4EED-9693-731C3CC504BA}"/>
                </a:ext>
              </a:extLst>
            </p:cNvPr>
            <p:cNvPicPr preferRelativeResize="0"/>
            <p:nvPr/>
          </p:nvPicPr>
          <p:blipFill rotWithShape="1">
            <a:blip r:embed="rId12">
              <a:alphaModFix/>
            </a:blip>
            <a:srcRect/>
            <a:stretch/>
          </p:blipFill>
          <p:spPr>
            <a:xfrm>
              <a:off x="2698438" y="766723"/>
              <a:ext cx="432255" cy="343487"/>
            </a:xfrm>
            <a:prstGeom prst="rect">
              <a:avLst/>
            </a:prstGeom>
            <a:noFill/>
            <a:ln>
              <a:noFill/>
            </a:ln>
          </p:spPr>
        </p:pic>
        <p:pic>
          <p:nvPicPr>
            <p:cNvPr id="79" name="Picture 2" descr="Image result for technology clipart">
              <a:extLst>
                <a:ext uri="{FF2B5EF4-FFF2-40B4-BE49-F238E27FC236}">
                  <a16:creationId xmlns:a16="http://schemas.microsoft.com/office/drawing/2014/main" id="{F8E6DA33-73BF-4AAA-963A-C6CEF7515B62}"/>
                </a:ext>
              </a:extLst>
            </p:cNvPr>
            <p:cNvPicPr>
              <a:picLocks noChangeAspect="1" noChangeArrowheads="1"/>
            </p:cNvPicPr>
            <p:nvPr/>
          </p:nvPicPr>
          <p:blipFill>
            <a:blip r:embed="rId13" cstate="hqprint">
              <a:extLst>
                <a:ext uri="{28A0092B-C50C-407E-A947-70E740481C1C}">
                  <a14:useLocalDpi xmlns:a14="http://schemas.microsoft.com/office/drawing/2010/main" val="0"/>
                </a:ext>
              </a:extLst>
            </a:blip>
            <a:srcRect/>
            <a:stretch>
              <a:fillRect/>
            </a:stretch>
          </p:blipFill>
          <p:spPr bwMode="auto">
            <a:xfrm>
              <a:off x="7213139" y="663728"/>
              <a:ext cx="376732" cy="401847"/>
            </a:xfrm>
            <a:prstGeom prst="rect">
              <a:avLst/>
            </a:prstGeom>
            <a:noFill/>
            <a:extLst>
              <a:ext uri="{909E8E84-426E-40DD-AFC4-6F175D3DCCD1}">
                <a14:hiddenFill xmlns:a14="http://schemas.microsoft.com/office/drawing/2010/main">
                  <a:solidFill>
                    <a:srgbClr val="FFFFFF"/>
                  </a:solidFill>
                </a14:hiddenFill>
              </a:ext>
            </a:extLst>
          </p:spPr>
        </p:pic>
        <p:pic>
          <p:nvPicPr>
            <p:cNvPr id="80" name="Picture 10" descr="Image result for thinking bubble clipart">
              <a:extLst>
                <a:ext uri="{FF2B5EF4-FFF2-40B4-BE49-F238E27FC236}">
                  <a16:creationId xmlns:a16="http://schemas.microsoft.com/office/drawing/2014/main" id="{082E424F-7862-4C60-8992-213569559E70}"/>
                </a:ext>
              </a:extLst>
            </p:cNvPr>
            <p:cNvPicPr>
              <a:picLocks noChangeAspect="1" noChangeArrowheads="1"/>
            </p:cNvPicPr>
            <p:nvPr/>
          </p:nvPicPr>
          <p:blipFill>
            <a:blip r:embed="rId14" cstate="hqprint">
              <a:extLst>
                <a:ext uri="{28A0092B-C50C-407E-A947-70E740481C1C}">
                  <a14:useLocalDpi xmlns:a14="http://schemas.microsoft.com/office/drawing/2010/main" val="0"/>
                </a:ext>
              </a:extLst>
            </a:blip>
            <a:srcRect/>
            <a:stretch>
              <a:fillRect/>
            </a:stretch>
          </p:blipFill>
          <p:spPr bwMode="auto">
            <a:xfrm>
              <a:off x="5022943" y="693422"/>
              <a:ext cx="389510" cy="401847"/>
            </a:xfrm>
            <a:prstGeom prst="rect">
              <a:avLst/>
            </a:prstGeom>
            <a:extLst>
              <a:ext uri="{909E8E84-426E-40DD-AFC4-6F175D3DCCD1}">
                <a14:hiddenFill xmlns:a14="http://schemas.microsoft.com/office/drawing/2010/main">
                  <a:solidFill>
                    <a:srgbClr val="FFFFFF"/>
                  </a:solidFill>
                </a14:hiddenFill>
              </a:ext>
            </a:extLst>
          </p:spPr>
        </p:pic>
        <p:pic>
          <p:nvPicPr>
            <p:cNvPr id="81" name="Picture 18" descr="Related image">
              <a:extLst>
                <a:ext uri="{FF2B5EF4-FFF2-40B4-BE49-F238E27FC236}">
                  <a16:creationId xmlns:a16="http://schemas.microsoft.com/office/drawing/2014/main" id="{B55542B3-FD68-47CA-8AF9-F644D2ABF71D}"/>
                </a:ext>
              </a:extLst>
            </p:cNvPr>
            <p:cNvPicPr>
              <a:picLocks noChangeAspect="1" noChangeArrowheads="1"/>
            </p:cNvPicPr>
            <p:nvPr/>
          </p:nvPicPr>
          <p:blipFill>
            <a:blip r:embed="rId15" cstate="hqprint">
              <a:extLst>
                <a:ext uri="{28A0092B-C50C-407E-A947-70E740481C1C}">
                  <a14:useLocalDpi xmlns:a14="http://schemas.microsoft.com/office/drawing/2010/main" val="0"/>
                </a:ext>
              </a:extLst>
            </a:blip>
            <a:srcRect/>
            <a:stretch>
              <a:fillRect/>
            </a:stretch>
          </p:blipFill>
          <p:spPr bwMode="auto">
            <a:xfrm>
              <a:off x="7197582" y="6194272"/>
              <a:ext cx="391165" cy="391165"/>
            </a:xfrm>
            <a:prstGeom prst="rect">
              <a:avLst/>
            </a:prstGeom>
            <a:noFill/>
            <a:extLst>
              <a:ext uri="{909E8E84-426E-40DD-AFC4-6F175D3DCCD1}">
                <a14:hiddenFill xmlns:a14="http://schemas.microsoft.com/office/drawing/2010/main">
                  <a:solidFill>
                    <a:srgbClr val="FFFFFF"/>
                  </a:solidFill>
                </a14:hiddenFill>
              </a:ext>
            </a:extLst>
          </p:spPr>
        </p:pic>
        <p:pic>
          <p:nvPicPr>
            <p:cNvPr id="82" name="Picture 10" descr="Image result for thinking bubble clipart">
              <a:extLst>
                <a:ext uri="{FF2B5EF4-FFF2-40B4-BE49-F238E27FC236}">
                  <a16:creationId xmlns:a16="http://schemas.microsoft.com/office/drawing/2014/main" id="{31DFBE95-C0E4-4D9F-BB38-0A00CDCCDA33}"/>
                </a:ext>
              </a:extLst>
            </p:cNvPr>
            <p:cNvPicPr>
              <a:picLocks noChangeAspect="1" noChangeArrowheads="1"/>
            </p:cNvPicPr>
            <p:nvPr/>
          </p:nvPicPr>
          <p:blipFill>
            <a:blip r:embed="rId14" cstate="hqprint">
              <a:extLst>
                <a:ext uri="{28A0092B-C50C-407E-A947-70E740481C1C}">
                  <a14:useLocalDpi xmlns:a14="http://schemas.microsoft.com/office/drawing/2010/main" val="0"/>
                </a:ext>
              </a:extLst>
            </a:blip>
            <a:srcRect/>
            <a:stretch>
              <a:fillRect/>
            </a:stretch>
          </p:blipFill>
          <p:spPr bwMode="auto">
            <a:xfrm>
              <a:off x="4993665" y="6229604"/>
              <a:ext cx="389510" cy="401847"/>
            </a:xfrm>
            <a:prstGeom prst="rect">
              <a:avLst/>
            </a:prstGeom>
            <a:extLst>
              <a:ext uri="{909E8E84-426E-40DD-AFC4-6F175D3DCCD1}">
                <a14:hiddenFill xmlns:a14="http://schemas.microsoft.com/office/drawing/2010/main">
                  <a:solidFill>
                    <a:srgbClr val="FFFFFF"/>
                  </a:solidFill>
                </a14:hiddenFill>
              </a:ext>
            </a:extLst>
          </p:spPr>
        </p:pic>
        <p:grpSp>
          <p:nvGrpSpPr>
            <p:cNvPr id="103" name="Group 102">
              <a:extLst>
                <a:ext uri="{FF2B5EF4-FFF2-40B4-BE49-F238E27FC236}">
                  <a16:creationId xmlns:a16="http://schemas.microsoft.com/office/drawing/2014/main" id="{01169BE8-EA3D-4E76-A4FA-FD2D277C2AE7}"/>
                </a:ext>
              </a:extLst>
            </p:cNvPr>
            <p:cNvGrpSpPr/>
            <p:nvPr/>
          </p:nvGrpSpPr>
          <p:grpSpPr>
            <a:xfrm>
              <a:off x="6174846" y="4280927"/>
              <a:ext cx="732764" cy="704497"/>
              <a:chOff x="8976229" y="3602448"/>
              <a:chExt cx="822444" cy="833356"/>
            </a:xfrm>
          </p:grpSpPr>
          <p:pic>
            <p:nvPicPr>
              <p:cNvPr id="104" name="Picture 4" descr="Image result for galen">
                <a:extLst>
                  <a:ext uri="{FF2B5EF4-FFF2-40B4-BE49-F238E27FC236}">
                    <a16:creationId xmlns:a16="http://schemas.microsoft.com/office/drawing/2014/main" id="{48DB268F-CA44-4535-82DF-9B2853514F5C}"/>
                  </a:ext>
                </a:extLst>
              </p:cNvPr>
              <p:cNvPicPr>
                <a:picLocks noChangeAspect="1" noChangeArrowheads="1"/>
              </p:cNvPicPr>
              <p:nvPr/>
            </p:nvPicPr>
            <p:blipFill>
              <a:blip r:embed="rId16" cstate="hqprint">
                <a:extLst>
                  <a:ext uri="{28A0092B-C50C-407E-A947-70E740481C1C}">
                    <a14:useLocalDpi xmlns:a14="http://schemas.microsoft.com/office/drawing/2010/main" val="0"/>
                  </a:ext>
                </a:extLst>
              </a:blip>
              <a:srcRect/>
              <a:stretch>
                <a:fillRect/>
              </a:stretch>
            </p:blipFill>
            <p:spPr bwMode="auto">
              <a:xfrm>
                <a:off x="9277599" y="3703044"/>
                <a:ext cx="521074" cy="732760"/>
              </a:xfrm>
              <a:prstGeom prst="rect">
                <a:avLst/>
              </a:prstGeom>
              <a:noFill/>
              <a:extLst>
                <a:ext uri="{909E8E84-426E-40DD-AFC4-6F175D3DCCD1}">
                  <a14:hiddenFill xmlns:a14="http://schemas.microsoft.com/office/drawing/2010/main">
                    <a:solidFill>
                      <a:srgbClr val="FFFFFF"/>
                    </a:solidFill>
                  </a14:hiddenFill>
                </a:ext>
              </a:extLst>
            </p:spPr>
          </p:pic>
          <p:pic>
            <p:nvPicPr>
              <p:cNvPr id="107" name="Picture 26" descr="Image result for heart clipart">
                <a:extLst>
                  <a:ext uri="{FF2B5EF4-FFF2-40B4-BE49-F238E27FC236}">
                    <a16:creationId xmlns:a16="http://schemas.microsoft.com/office/drawing/2014/main" id="{F799551E-0B26-4366-8897-B870383F6AA7}"/>
                  </a:ext>
                </a:extLst>
              </p:cNvPr>
              <p:cNvPicPr>
                <a:picLocks noChangeAspect="1" noChangeArrowheads="1"/>
              </p:cNvPicPr>
              <p:nvPr/>
            </p:nvPicPr>
            <p:blipFill>
              <a:blip r:embed="rId17" cstate="hqprint">
                <a:extLst>
                  <a:ext uri="{28A0092B-C50C-407E-A947-70E740481C1C}">
                    <a14:useLocalDpi xmlns:a14="http://schemas.microsoft.com/office/drawing/2010/main" val="0"/>
                  </a:ext>
                </a:extLst>
              </a:blip>
              <a:srcRect/>
              <a:stretch>
                <a:fillRect/>
              </a:stretch>
            </p:blipFill>
            <p:spPr bwMode="auto">
              <a:xfrm>
                <a:off x="8976229" y="3602448"/>
                <a:ext cx="457200" cy="457200"/>
              </a:xfrm>
              <a:prstGeom prst="rect">
                <a:avLst/>
              </a:prstGeom>
              <a:noFill/>
              <a:extLst>
                <a:ext uri="{909E8E84-426E-40DD-AFC4-6F175D3DCCD1}">
                  <a14:hiddenFill xmlns:a14="http://schemas.microsoft.com/office/drawing/2010/main">
                    <a:solidFill>
                      <a:srgbClr val="FFFFFF"/>
                    </a:solidFill>
                  </a14:hiddenFill>
                </a:ext>
              </a:extLst>
            </p:spPr>
          </p:pic>
        </p:grpSp>
        <p:pic>
          <p:nvPicPr>
            <p:cNvPr id="83" name="Picture 2" descr="Image result for smelly clipart">
              <a:extLst>
                <a:ext uri="{FF2B5EF4-FFF2-40B4-BE49-F238E27FC236}">
                  <a16:creationId xmlns:a16="http://schemas.microsoft.com/office/drawing/2014/main" id="{EA20B94C-52A1-4F25-BEE2-C53BE25CF60D}"/>
                </a:ext>
              </a:extLst>
            </p:cNvPr>
            <p:cNvPicPr>
              <a:picLocks noChangeAspect="1" noChangeArrowheads="1"/>
            </p:cNvPicPr>
            <p:nvPr/>
          </p:nvPicPr>
          <p:blipFill rotWithShape="1">
            <a:blip r:embed="rId18" cstate="hqprint">
              <a:extLst>
                <a:ext uri="{28A0092B-C50C-407E-A947-70E740481C1C}">
                  <a14:useLocalDpi xmlns:a14="http://schemas.microsoft.com/office/drawing/2010/main" val="0"/>
                </a:ext>
              </a:extLst>
            </a:blip>
            <a:srcRect l="28579" t="7201" r="28357" b="5220"/>
            <a:stretch/>
          </p:blipFill>
          <p:spPr bwMode="auto">
            <a:xfrm>
              <a:off x="3550723" y="5141487"/>
              <a:ext cx="392637" cy="798489"/>
            </a:xfrm>
            <a:prstGeom prst="rect">
              <a:avLst/>
            </a:prstGeom>
            <a:noFill/>
            <a:extLst>
              <a:ext uri="{909E8E84-426E-40DD-AFC4-6F175D3DCCD1}">
                <a14:hiddenFill xmlns:a14="http://schemas.microsoft.com/office/drawing/2010/main">
                  <a:solidFill>
                    <a:srgbClr val="FFFFFF"/>
                  </a:solidFill>
                </a14:hiddenFill>
              </a:ext>
            </a:extLst>
          </p:spPr>
        </p:pic>
        <p:grpSp>
          <p:nvGrpSpPr>
            <p:cNvPr id="84" name="Group 83">
              <a:extLst>
                <a:ext uri="{FF2B5EF4-FFF2-40B4-BE49-F238E27FC236}">
                  <a16:creationId xmlns:a16="http://schemas.microsoft.com/office/drawing/2014/main" id="{5AE3E9E0-36D6-49F3-9558-AA8D1E80D49F}"/>
                </a:ext>
              </a:extLst>
            </p:cNvPr>
            <p:cNvGrpSpPr/>
            <p:nvPr/>
          </p:nvGrpSpPr>
          <p:grpSpPr>
            <a:xfrm>
              <a:off x="3288136" y="3814100"/>
              <a:ext cx="1236189" cy="704496"/>
              <a:chOff x="2060040" y="834701"/>
              <a:chExt cx="1634543" cy="946695"/>
            </a:xfrm>
          </p:grpSpPr>
          <p:pic>
            <p:nvPicPr>
              <p:cNvPr id="85" name="Picture 32" descr="Image result for God clipart">
                <a:extLst>
                  <a:ext uri="{FF2B5EF4-FFF2-40B4-BE49-F238E27FC236}">
                    <a16:creationId xmlns:a16="http://schemas.microsoft.com/office/drawing/2014/main" id="{10218841-D13E-4E4D-A9CE-F439B5E23669}"/>
                  </a:ext>
                </a:extLst>
              </p:cNvPr>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2060040" y="911966"/>
                <a:ext cx="904320" cy="830893"/>
              </a:xfrm>
              <a:prstGeom prst="rect">
                <a:avLst/>
              </a:prstGeom>
              <a:noFill/>
              <a:extLst>
                <a:ext uri="{909E8E84-426E-40DD-AFC4-6F175D3DCCD1}">
                  <a14:hiddenFill xmlns:a14="http://schemas.microsoft.com/office/drawing/2010/main">
                    <a:solidFill>
                      <a:srgbClr val="FFFFFF"/>
                    </a:solidFill>
                  </a14:hiddenFill>
                </a:ext>
              </a:extLst>
            </p:spPr>
          </p:pic>
          <p:pic>
            <p:nvPicPr>
              <p:cNvPr id="88" name="Picture 34" descr="Image result for sickness clipart">
                <a:extLst>
                  <a:ext uri="{FF2B5EF4-FFF2-40B4-BE49-F238E27FC236}">
                    <a16:creationId xmlns:a16="http://schemas.microsoft.com/office/drawing/2014/main" id="{159FF86F-13A2-4C5F-8EA8-28D78AA5EA53}"/>
                  </a:ext>
                </a:extLst>
              </p:cNvPr>
              <p:cNvPicPr>
                <a:picLocks noChangeAspect="1" noChangeArrowheads="1"/>
              </p:cNvPicPr>
              <p:nvPr/>
            </p:nvPicPr>
            <p:blipFill rotWithShape="1">
              <a:blip r:embed="rId20">
                <a:extLst>
                  <a:ext uri="{28A0092B-C50C-407E-A947-70E740481C1C}">
                    <a14:useLocalDpi xmlns:a14="http://schemas.microsoft.com/office/drawing/2010/main" val="0"/>
                  </a:ext>
                </a:extLst>
              </a:blip>
              <a:srcRect l="49999" t="3354" r="36203" b="75499"/>
              <a:stretch/>
            </p:blipFill>
            <p:spPr bwMode="auto">
              <a:xfrm>
                <a:off x="3103190" y="834701"/>
                <a:ext cx="591393" cy="946695"/>
              </a:xfrm>
              <a:prstGeom prst="rect">
                <a:avLst/>
              </a:prstGeom>
              <a:noFill/>
              <a:extLst>
                <a:ext uri="{909E8E84-426E-40DD-AFC4-6F175D3DCCD1}">
                  <a14:hiddenFill xmlns:a14="http://schemas.microsoft.com/office/drawing/2010/main">
                    <a:solidFill>
                      <a:srgbClr val="FFFFFF"/>
                    </a:solidFill>
                  </a14:hiddenFill>
                </a:ext>
              </a:extLst>
            </p:spPr>
          </p:pic>
          <p:sp>
            <p:nvSpPr>
              <p:cNvPr id="91" name="Rectangle 90">
                <a:extLst>
                  <a:ext uri="{FF2B5EF4-FFF2-40B4-BE49-F238E27FC236}">
                    <a16:creationId xmlns:a16="http://schemas.microsoft.com/office/drawing/2014/main" id="{C350E000-1699-469D-819D-C8FB89655CE5}"/>
                  </a:ext>
                </a:extLst>
              </p:cNvPr>
              <p:cNvSpPr/>
              <p:nvPr/>
            </p:nvSpPr>
            <p:spPr>
              <a:xfrm>
                <a:off x="2837165" y="1054051"/>
                <a:ext cx="338554" cy="461665"/>
              </a:xfrm>
              <a:prstGeom prst="rect">
                <a:avLst/>
              </a:prstGeom>
              <a:noFill/>
            </p:spPr>
            <p:txBody>
              <a:bodyPr wrap="none" lIns="91440" tIns="45720" rIns="91440" bIns="45720">
                <a:spAutoFit/>
              </a:bodyPr>
              <a:lstStyle/>
              <a:p>
                <a:pPr algn="ctr"/>
                <a:r>
                  <a:rPr lang="en-US" sz="2400" b="0" cap="none" spc="0" dirty="0">
                    <a:ln w="0"/>
                    <a:solidFill>
                      <a:schemeClr val="tx1"/>
                    </a:solidFill>
                    <a:effectLst>
                      <a:outerShdw blurRad="38100" dist="19050" dir="2700000" algn="tl" rotWithShape="0">
                        <a:schemeClr val="dk1">
                          <a:alpha val="40000"/>
                        </a:schemeClr>
                      </a:outerShdw>
                    </a:effectLst>
                  </a:rPr>
                  <a:t>=</a:t>
                </a:r>
              </a:p>
            </p:txBody>
          </p:sp>
        </p:grpSp>
        <p:pic>
          <p:nvPicPr>
            <p:cNvPr id="98" name="Picture 4" descr="Image result for four humours clipart">
              <a:extLst>
                <a:ext uri="{FF2B5EF4-FFF2-40B4-BE49-F238E27FC236}">
                  <a16:creationId xmlns:a16="http://schemas.microsoft.com/office/drawing/2014/main" id="{CFDBE34D-A819-4F4A-8B35-5F520DED6DA9}"/>
                </a:ext>
              </a:extLst>
            </p:cNvPr>
            <p:cNvPicPr>
              <a:picLocks noChangeAspect="1" noChangeArrowheads="1"/>
            </p:cNvPicPr>
            <p:nvPr/>
          </p:nvPicPr>
          <p:blipFill>
            <a:blip r:embed="rId21" cstate="hqprint">
              <a:extLst>
                <a:ext uri="{28A0092B-C50C-407E-A947-70E740481C1C}">
                  <a14:useLocalDpi xmlns:a14="http://schemas.microsoft.com/office/drawing/2010/main" val="0"/>
                </a:ext>
              </a:extLst>
            </a:blip>
            <a:srcRect/>
            <a:stretch>
              <a:fillRect/>
            </a:stretch>
          </p:blipFill>
          <p:spPr bwMode="auto">
            <a:xfrm>
              <a:off x="3651675" y="4531132"/>
              <a:ext cx="652175" cy="65384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B93A5A8B-0E50-4A9E-A27F-1A135265804B}"/>
                </a:ext>
              </a:extLst>
            </p:cNvPr>
            <p:cNvSpPr txBox="1"/>
            <p:nvPr/>
          </p:nvSpPr>
          <p:spPr>
            <a:xfrm>
              <a:off x="2077647" y="1628964"/>
              <a:ext cx="755374" cy="461665"/>
            </a:xfrm>
            <a:prstGeom prst="rect">
              <a:avLst/>
            </a:prstGeom>
            <a:noFill/>
          </p:spPr>
          <p:txBody>
            <a:bodyPr wrap="square" rtlCol="0">
              <a:spAutoFit/>
            </a:bodyPr>
            <a:lstStyle/>
            <a:p>
              <a:pPr algn="ctr"/>
              <a:r>
                <a:rPr lang="en-GB" sz="1200" dirty="0"/>
                <a:t>Andreas Vesalius</a:t>
              </a:r>
            </a:p>
          </p:txBody>
        </p:sp>
        <p:sp>
          <p:nvSpPr>
            <p:cNvPr id="50" name="TextBox 49">
              <a:extLst>
                <a:ext uri="{FF2B5EF4-FFF2-40B4-BE49-F238E27FC236}">
                  <a16:creationId xmlns:a16="http://schemas.microsoft.com/office/drawing/2014/main" id="{595E11C6-267C-4AA6-8CA0-D64991A60396}"/>
                </a:ext>
              </a:extLst>
            </p:cNvPr>
            <p:cNvSpPr txBox="1"/>
            <p:nvPr/>
          </p:nvSpPr>
          <p:spPr>
            <a:xfrm>
              <a:off x="2103398" y="2401672"/>
              <a:ext cx="755374" cy="461665"/>
            </a:xfrm>
            <a:prstGeom prst="rect">
              <a:avLst/>
            </a:prstGeom>
            <a:noFill/>
          </p:spPr>
          <p:txBody>
            <a:bodyPr wrap="square" rtlCol="0">
              <a:spAutoFit/>
            </a:bodyPr>
            <a:lstStyle/>
            <a:p>
              <a:pPr algn="ctr"/>
              <a:r>
                <a:rPr lang="en-GB" sz="1200" dirty="0"/>
                <a:t>William Harvey</a:t>
              </a:r>
            </a:p>
          </p:txBody>
        </p:sp>
        <p:sp>
          <p:nvSpPr>
            <p:cNvPr id="51" name="TextBox 50">
              <a:extLst>
                <a:ext uri="{FF2B5EF4-FFF2-40B4-BE49-F238E27FC236}">
                  <a16:creationId xmlns:a16="http://schemas.microsoft.com/office/drawing/2014/main" id="{BB41A6C9-06FC-4B11-87C1-BF4967E89499}"/>
                </a:ext>
              </a:extLst>
            </p:cNvPr>
            <p:cNvSpPr txBox="1"/>
            <p:nvPr/>
          </p:nvSpPr>
          <p:spPr>
            <a:xfrm>
              <a:off x="2130047" y="3033029"/>
              <a:ext cx="1048530" cy="461665"/>
            </a:xfrm>
            <a:prstGeom prst="rect">
              <a:avLst/>
            </a:prstGeom>
            <a:noFill/>
          </p:spPr>
          <p:txBody>
            <a:bodyPr wrap="square" rtlCol="0">
              <a:spAutoFit/>
            </a:bodyPr>
            <a:lstStyle/>
            <a:p>
              <a:pPr algn="ctr"/>
              <a:r>
                <a:rPr lang="en-GB" sz="1200" dirty="0"/>
                <a:t>Thomas Sydenham</a:t>
              </a:r>
            </a:p>
          </p:txBody>
        </p:sp>
        <p:sp>
          <p:nvSpPr>
            <p:cNvPr id="52" name="TextBox 51">
              <a:extLst>
                <a:ext uri="{FF2B5EF4-FFF2-40B4-BE49-F238E27FC236}">
                  <a16:creationId xmlns:a16="http://schemas.microsoft.com/office/drawing/2014/main" id="{2C7CA679-0735-4C75-9532-9E0EDBD39BF8}"/>
                </a:ext>
              </a:extLst>
            </p:cNvPr>
            <p:cNvSpPr txBox="1"/>
            <p:nvPr/>
          </p:nvSpPr>
          <p:spPr>
            <a:xfrm>
              <a:off x="4322279" y="1603369"/>
              <a:ext cx="920580" cy="461665"/>
            </a:xfrm>
            <a:prstGeom prst="rect">
              <a:avLst/>
            </a:prstGeom>
            <a:noFill/>
          </p:spPr>
          <p:txBody>
            <a:bodyPr wrap="square" rtlCol="0">
              <a:spAutoFit/>
            </a:bodyPr>
            <a:lstStyle/>
            <a:p>
              <a:pPr algn="ctr"/>
              <a:r>
                <a:rPr lang="en-GB" sz="1200" dirty="0"/>
                <a:t>Public dissections</a:t>
              </a:r>
            </a:p>
          </p:txBody>
        </p:sp>
        <p:sp>
          <p:nvSpPr>
            <p:cNvPr id="53" name="TextBox 52">
              <a:extLst>
                <a:ext uri="{FF2B5EF4-FFF2-40B4-BE49-F238E27FC236}">
                  <a16:creationId xmlns:a16="http://schemas.microsoft.com/office/drawing/2014/main" id="{0E63D14E-71A2-4FEA-A570-2E972EC6CEE9}"/>
                </a:ext>
              </a:extLst>
            </p:cNvPr>
            <p:cNvSpPr txBox="1"/>
            <p:nvPr/>
          </p:nvSpPr>
          <p:spPr>
            <a:xfrm>
              <a:off x="4680513" y="2262368"/>
              <a:ext cx="920580" cy="461665"/>
            </a:xfrm>
            <a:prstGeom prst="rect">
              <a:avLst/>
            </a:prstGeom>
            <a:noFill/>
          </p:spPr>
          <p:txBody>
            <a:bodyPr wrap="square" rtlCol="0">
              <a:spAutoFit/>
            </a:bodyPr>
            <a:lstStyle/>
            <a:p>
              <a:pPr algn="ctr"/>
              <a:r>
                <a:rPr lang="en-GB" sz="1200" dirty="0"/>
                <a:t>Royal Society</a:t>
              </a:r>
            </a:p>
          </p:txBody>
        </p:sp>
        <p:sp>
          <p:nvSpPr>
            <p:cNvPr id="54" name="TextBox 53">
              <a:extLst>
                <a:ext uri="{FF2B5EF4-FFF2-40B4-BE49-F238E27FC236}">
                  <a16:creationId xmlns:a16="http://schemas.microsoft.com/office/drawing/2014/main" id="{98C95579-A58A-48FE-B60A-A8466B2E9FB1}"/>
                </a:ext>
              </a:extLst>
            </p:cNvPr>
            <p:cNvSpPr txBox="1"/>
            <p:nvPr/>
          </p:nvSpPr>
          <p:spPr>
            <a:xfrm>
              <a:off x="5034270" y="2994018"/>
              <a:ext cx="920580" cy="461665"/>
            </a:xfrm>
            <a:prstGeom prst="rect">
              <a:avLst/>
            </a:prstGeom>
            <a:noFill/>
          </p:spPr>
          <p:txBody>
            <a:bodyPr wrap="square" rtlCol="0">
              <a:spAutoFit/>
            </a:bodyPr>
            <a:lstStyle/>
            <a:p>
              <a:pPr algn="ctr"/>
              <a:r>
                <a:rPr lang="en-GB" sz="1200" dirty="0"/>
                <a:t>Scientific Method</a:t>
              </a:r>
            </a:p>
          </p:txBody>
        </p:sp>
        <p:sp>
          <p:nvSpPr>
            <p:cNvPr id="55" name="TextBox 54">
              <a:extLst>
                <a:ext uri="{FF2B5EF4-FFF2-40B4-BE49-F238E27FC236}">
                  <a16:creationId xmlns:a16="http://schemas.microsoft.com/office/drawing/2014/main" id="{E0DF99E3-A2C1-4F1C-9C2F-142E2F1F559F}"/>
                </a:ext>
              </a:extLst>
            </p:cNvPr>
            <p:cNvSpPr txBox="1"/>
            <p:nvPr/>
          </p:nvSpPr>
          <p:spPr>
            <a:xfrm>
              <a:off x="6865449" y="2262368"/>
              <a:ext cx="920580" cy="461665"/>
            </a:xfrm>
            <a:prstGeom prst="rect">
              <a:avLst/>
            </a:prstGeom>
            <a:noFill/>
          </p:spPr>
          <p:txBody>
            <a:bodyPr wrap="square" rtlCol="0">
              <a:spAutoFit/>
            </a:bodyPr>
            <a:lstStyle/>
            <a:p>
              <a:pPr algn="ctr"/>
              <a:r>
                <a:rPr lang="en-GB" sz="1200" dirty="0"/>
                <a:t>Mechanical Pumps</a:t>
              </a:r>
            </a:p>
          </p:txBody>
        </p:sp>
        <p:sp>
          <p:nvSpPr>
            <p:cNvPr id="56" name="TextBox 55">
              <a:extLst>
                <a:ext uri="{FF2B5EF4-FFF2-40B4-BE49-F238E27FC236}">
                  <a16:creationId xmlns:a16="http://schemas.microsoft.com/office/drawing/2014/main" id="{55E38109-EE2A-4184-88F5-086CD76C78EC}"/>
                </a:ext>
              </a:extLst>
            </p:cNvPr>
            <p:cNvSpPr txBox="1"/>
            <p:nvPr/>
          </p:nvSpPr>
          <p:spPr>
            <a:xfrm>
              <a:off x="6476878" y="1561295"/>
              <a:ext cx="920580" cy="461665"/>
            </a:xfrm>
            <a:prstGeom prst="rect">
              <a:avLst/>
            </a:prstGeom>
            <a:noFill/>
          </p:spPr>
          <p:txBody>
            <a:bodyPr wrap="square" rtlCol="0">
              <a:spAutoFit/>
            </a:bodyPr>
            <a:lstStyle/>
            <a:p>
              <a:pPr algn="ctr"/>
              <a:r>
                <a:rPr lang="en-GB" sz="1200" dirty="0"/>
                <a:t>Printing Press</a:t>
              </a:r>
            </a:p>
          </p:txBody>
        </p:sp>
        <p:sp>
          <p:nvSpPr>
            <p:cNvPr id="58" name="TextBox 57">
              <a:extLst>
                <a:ext uri="{FF2B5EF4-FFF2-40B4-BE49-F238E27FC236}">
                  <a16:creationId xmlns:a16="http://schemas.microsoft.com/office/drawing/2014/main" id="{A93A19AE-6801-4597-A40F-E05AD9F32397}"/>
                </a:ext>
              </a:extLst>
            </p:cNvPr>
            <p:cNvSpPr txBox="1"/>
            <p:nvPr/>
          </p:nvSpPr>
          <p:spPr>
            <a:xfrm>
              <a:off x="4745657" y="3802884"/>
              <a:ext cx="1167571" cy="461665"/>
            </a:xfrm>
            <a:prstGeom prst="rect">
              <a:avLst/>
            </a:prstGeom>
            <a:noFill/>
          </p:spPr>
          <p:txBody>
            <a:bodyPr wrap="square" rtlCol="0">
              <a:spAutoFit/>
            </a:bodyPr>
            <a:lstStyle/>
            <a:p>
              <a:pPr algn="ctr"/>
              <a:r>
                <a:rPr lang="en-GB" sz="1200" dirty="0"/>
                <a:t>God’s Punishment</a:t>
              </a:r>
            </a:p>
          </p:txBody>
        </p:sp>
        <p:sp>
          <p:nvSpPr>
            <p:cNvPr id="59" name="TextBox 58">
              <a:extLst>
                <a:ext uri="{FF2B5EF4-FFF2-40B4-BE49-F238E27FC236}">
                  <a16:creationId xmlns:a16="http://schemas.microsoft.com/office/drawing/2014/main" id="{C999BBEE-1249-4215-AF91-824985742A41}"/>
                </a:ext>
              </a:extLst>
            </p:cNvPr>
            <p:cNvSpPr txBox="1"/>
            <p:nvPr/>
          </p:nvSpPr>
          <p:spPr>
            <a:xfrm>
              <a:off x="4491873" y="4521281"/>
              <a:ext cx="920580" cy="461665"/>
            </a:xfrm>
            <a:prstGeom prst="rect">
              <a:avLst/>
            </a:prstGeom>
            <a:noFill/>
          </p:spPr>
          <p:txBody>
            <a:bodyPr wrap="square" rtlCol="0">
              <a:spAutoFit/>
            </a:bodyPr>
            <a:lstStyle/>
            <a:p>
              <a:pPr algn="ctr"/>
              <a:r>
                <a:rPr lang="en-GB" sz="1200" dirty="0"/>
                <a:t>Four Humours</a:t>
              </a:r>
            </a:p>
          </p:txBody>
        </p:sp>
        <p:sp>
          <p:nvSpPr>
            <p:cNvPr id="65" name="TextBox 64">
              <a:extLst>
                <a:ext uri="{FF2B5EF4-FFF2-40B4-BE49-F238E27FC236}">
                  <a16:creationId xmlns:a16="http://schemas.microsoft.com/office/drawing/2014/main" id="{A7D3A2C6-7E64-4F93-9A3F-AC81845A2218}"/>
                </a:ext>
              </a:extLst>
            </p:cNvPr>
            <p:cNvSpPr txBox="1"/>
            <p:nvPr/>
          </p:nvSpPr>
          <p:spPr>
            <a:xfrm>
              <a:off x="4131913" y="5254631"/>
              <a:ext cx="920580" cy="276999"/>
            </a:xfrm>
            <a:prstGeom prst="rect">
              <a:avLst/>
            </a:prstGeom>
            <a:noFill/>
          </p:spPr>
          <p:txBody>
            <a:bodyPr wrap="square" rtlCol="0">
              <a:spAutoFit/>
            </a:bodyPr>
            <a:lstStyle/>
            <a:p>
              <a:pPr algn="ctr"/>
              <a:r>
                <a:rPr lang="en-GB" sz="1200" dirty="0"/>
                <a:t>Miasma</a:t>
              </a:r>
            </a:p>
          </p:txBody>
        </p:sp>
        <p:sp>
          <p:nvSpPr>
            <p:cNvPr id="74" name="TextBox 73">
              <a:extLst>
                <a:ext uri="{FF2B5EF4-FFF2-40B4-BE49-F238E27FC236}">
                  <a16:creationId xmlns:a16="http://schemas.microsoft.com/office/drawing/2014/main" id="{E935A946-7FFE-40FD-BF7A-8DC119CD0CC6}"/>
                </a:ext>
              </a:extLst>
            </p:cNvPr>
            <p:cNvSpPr txBox="1"/>
            <p:nvPr/>
          </p:nvSpPr>
          <p:spPr>
            <a:xfrm>
              <a:off x="6622595" y="3816730"/>
              <a:ext cx="1406288" cy="461665"/>
            </a:xfrm>
            <a:prstGeom prst="rect">
              <a:avLst/>
            </a:prstGeom>
            <a:noFill/>
          </p:spPr>
          <p:txBody>
            <a:bodyPr wrap="square" rtlCol="0">
              <a:spAutoFit/>
            </a:bodyPr>
            <a:lstStyle/>
            <a:p>
              <a:pPr algn="ctr"/>
              <a:r>
                <a:rPr lang="en-GB" sz="1200" dirty="0"/>
                <a:t>Continuing respect for Galen’s ideas</a:t>
              </a:r>
            </a:p>
          </p:txBody>
        </p:sp>
        <p:sp>
          <p:nvSpPr>
            <p:cNvPr id="75" name="TextBox 74">
              <a:extLst>
                <a:ext uri="{FF2B5EF4-FFF2-40B4-BE49-F238E27FC236}">
                  <a16:creationId xmlns:a16="http://schemas.microsoft.com/office/drawing/2014/main" id="{814D968C-2522-421D-931C-97B5B190869C}"/>
                </a:ext>
              </a:extLst>
            </p:cNvPr>
            <p:cNvSpPr txBox="1"/>
            <p:nvPr/>
          </p:nvSpPr>
          <p:spPr>
            <a:xfrm>
              <a:off x="6139490" y="5173326"/>
              <a:ext cx="1406288" cy="461665"/>
            </a:xfrm>
            <a:prstGeom prst="rect">
              <a:avLst/>
            </a:prstGeom>
            <a:noFill/>
          </p:spPr>
          <p:txBody>
            <a:bodyPr wrap="square" rtlCol="0">
              <a:spAutoFit/>
            </a:bodyPr>
            <a:lstStyle/>
            <a:p>
              <a:pPr algn="ctr"/>
              <a:r>
                <a:rPr lang="en-GB" sz="1200" dirty="0"/>
                <a:t>Influence of the Church</a:t>
              </a:r>
            </a:p>
          </p:txBody>
        </p:sp>
        <p:pic>
          <p:nvPicPr>
            <p:cNvPr id="76" name="Picture 8" descr="Image result for cross + clipart">
              <a:extLst>
                <a:ext uri="{FF2B5EF4-FFF2-40B4-BE49-F238E27FC236}">
                  <a16:creationId xmlns:a16="http://schemas.microsoft.com/office/drawing/2014/main" id="{06C9139D-5386-416B-914C-6744CCFB2573}"/>
                </a:ext>
              </a:extLst>
            </p:cNvPr>
            <p:cNvPicPr>
              <a:picLocks noChangeAspect="1" noChangeArrowheads="1"/>
            </p:cNvPicPr>
            <p:nvPr/>
          </p:nvPicPr>
          <p:blipFill>
            <a:blip r:embed="rId22" cstate="hqprint">
              <a:extLst>
                <a:ext uri="{28A0092B-C50C-407E-A947-70E740481C1C}">
                  <a14:useLocalDpi xmlns:a14="http://schemas.microsoft.com/office/drawing/2010/main" val="0"/>
                </a:ext>
              </a:extLst>
            </a:blip>
            <a:srcRect/>
            <a:stretch>
              <a:fillRect/>
            </a:stretch>
          </p:blipFill>
          <p:spPr bwMode="auto">
            <a:xfrm>
              <a:off x="5848837" y="4978778"/>
              <a:ext cx="407347" cy="598910"/>
            </a:xfrm>
            <a:prstGeom prst="rect">
              <a:avLst/>
            </a:prstGeom>
            <a:extLst>
              <a:ext uri="{909E8E84-426E-40DD-AFC4-6F175D3DCCD1}">
                <a14:hiddenFill xmlns:a14="http://schemas.microsoft.com/office/drawing/2010/main">
                  <a:solidFill>
                    <a:srgbClr val="FFFFFF"/>
                  </a:solidFill>
                </a14:hiddenFill>
              </a:ext>
            </a:extLst>
          </p:spPr>
        </p:pic>
        <p:cxnSp>
          <p:nvCxnSpPr>
            <p:cNvPr id="7" name="Straight Arrow Connector 6">
              <a:extLst>
                <a:ext uri="{FF2B5EF4-FFF2-40B4-BE49-F238E27FC236}">
                  <a16:creationId xmlns:a16="http://schemas.microsoft.com/office/drawing/2014/main" id="{4D3EE112-6CC5-425D-9E63-CEBAEFEB9128}"/>
                </a:ext>
              </a:extLst>
            </p:cNvPr>
            <p:cNvCxnSpPr>
              <a:cxnSpLocks/>
            </p:cNvCxnSpPr>
            <p:nvPr/>
          </p:nvCxnSpPr>
          <p:spPr>
            <a:xfrm flipV="1">
              <a:off x="2491670" y="3729913"/>
              <a:ext cx="932804" cy="1872642"/>
            </a:xfrm>
            <a:prstGeom prst="straightConnector1">
              <a:avLst/>
            </a:prstGeom>
            <a:ln w="76200">
              <a:tailEnd type="triangle"/>
            </a:ln>
          </p:spPr>
          <p:style>
            <a:lnRef idx="1">
              <a:schemeClr val="dk1"/>
            </a:lnRef>
            <a:fillRef idx="0">
              <a:schemeClr val="dk1"/>
            </a:fillRef>
            <a:effectRef idx="0">
              <a:schemeClr val="dk1"/>
            </a:effectRef>
            <a:fontRef idx="minor">
              <a:schemeClr val="tx1"/>
            </a:fontRef>
          </p:style>
        </p:cxnSp>
        <p:sp>
          <p:nvSpPr>
            <p:cNvPr id="10" name="Rectangle: Rounded Corners 9">
              <a:extLst>
                <a:ext uri="{FF2B5EF4-FFF2-40B4-BE49-F238E27FC236}">
                  <a16:creationId xmlns:a16="http://schemas.microsoft.com/office/drawing/2014/main" id="{7BBD32E4-1928-40A7-A506-84242DF69AF0}"/>
                </a:ext>
              </a:extLst>
            </p:cNvPr>
            <p:cNvSpPr/>
            <p:nvPr/>
          </p:nvSpPr>
          <p:spPr>
            <a:xfrm>
              <a:off x="1598942" y="5668609"/>
              <a:ext cx="1783347" cy="628043"/>
            </a:xfrm>
            <a:prstGeom prst="roundRect">
              <a:avLst/>
            </a:prstGeom>
            <a:ln w="28575"/>
          </p:spPr>
          <p:style>
            <a:lnRef idx="2">
              <a:schemeClr val="dk1"/>
            </a:lnRef>
            <a:fillRef idx="1">
              <a:schemeClr val="lt1"/>
            </a:fillRef>
            <a:effectRef idx="0">
              <a:schemeClr val="dk1"/>
            </a:effectRef>
            <a:fontRef idx="minor">
              <a:schemeClr val="dk1"/>
            </a:fontRef>
          </p:style>
          <p:txBody>
            <a:bodyPr rtlCol="0" anchor="ctr"/>
            <a:lstStyle/>
            <a:p>
              <a:r>
                <a:rPr lang="en-GB" sz="1200" b="1" dirty="0">
                  <a:solidFill>
                    <a:srgbClr val="FF0000"/>
                  </a:solidFill>
                </a:rPr>
                <a:t>Anatomical discoveries did not further understanding of causes</a:t>
              </a:r>
            </a:p>
          </p:txBody>
        </p:sp>
        <p:cxnSp>
          <p:nvCxnSpPr>
            <p:cNvPr id="87" name="Straight Arrow Connector 86">
              <a:extLst>
                <a:ext uri="{FF2B5EF4-FFF2-40B4-BE49-F238E27FC236}">
                  <a16:creationId xmlns:a16="http://schemas.microsoft.com/office/drawing/2014/main" id="{01787C7F-4B85-45F5-AAA9-1F46BB434635}"/>
                </a:ext>
              </a:extLst>
            </p:cNvPr>
            <p:cNvCxnSpPr>
              <a:cxnSpLocks/>
            </p:cNvCxnSpPr>
            <p:nvPr/>
          </p:nvCxnSpPr>
          <p:spPr>
            <a:xfrm>
              <a:off x="2216717" y="4324573"/>
              <a:ext cx="842991" cy="17948"/>
            </a:xfrm>
            <a:prstGeom prst="straightConnector1">
              <a:avLst/>
            </a:prstGeom>
            <a:ln w="76200">
              <a:tailEnd type="triangle"/>
            </a:ln>
          </p:spPr>
          <p:style>
            <a:lnRef idx="1">
              <a:schemeClr val="dk1"/>
            </a:lnRef>
            <a:fillRef idx="0">
              <a:schemeClr val="dk1"/>
            </a:fillRef>
            <a:effectRef idx="0">
              <a:schemeClr val="dk1"/>
            </a:effectRef>
            <a:fontRef idx="minor">
              <a:schemeClr val="tx1"/>
            </a:fontRef>
          </p:style>
        </p:cxnSp>
        <p:cxnSp>
          <p:nvCxnSpPr>
            <p:cNvPr id="89" name="Straight Arrow Connector 88">
              <a:extLst>
                <a:ext uri="{FF2B5EF4-FFF2-40B4-BE49-F238E27FC236}">
                  <a16:creationId xmlns:a16="http://schemas.microsoft.com/office/drawing/2014/main" id="{DEFA4876-C1D7-48E0-8EA1-416EEB0039BE}"/>
                </a:ext>
              </a:extLst>
            </p:cNvPr>
            <p:cNvCxnSpPr>
              <a:cxnSpLocks/>
            </p:cNvCxnSpPr>
            <p:nvPr/>
          </p:nvCxnSpPr>
          <p:spPr>
            <a:xfrm>
              <a:off x="2216717" y="4956290"/>
              <a:ext cx="542295" cy="0"/>
            </a:xfrm>
            <a:prstGeom prst="straightConnector1">
              <a:avLst/>
            </a:prstGeom>
            <a:ln w="76200">
              <a:tailEnd type="triangle"/>
            </a:ln>
          </p:spPr>
          <p:style>
            <a:lnRef idx="1">
              <a:schemeClr val="dk1"/>
            </a:lnRef>
            <a:fillRef idx="0">
              <a:schemeClr val="dk1"/>
            </a:fillRef>
            <a:effectRef idx="0">
              <a:schemeClr val="dk1"/>
            </a:effectRef>
            <a:fontRef idx="minor">
              <a:schemeClr val="tx1"/>
            </a:fontRef>
          </p:style>
        </p:cxnSp>
        <p:pic>
          <p:nvPicPr>
            <p:cNvPr id="9218" name="Picture 2" descr="Image result for human heart clipart">
              <a:extLst>
                <a:ext uri="{FF2B5EF4-FFF2-40B4-BE49-F238E27FC236}">
                  <a16:creationId xmlns:a16="http://schemas.microsoft.com/office/drawing/2014/main" id="{EDAF4CAC-1B4A-4E5E-B348-3262312A9DBD}"/>
                </a:ext>
              </a:extLst>
            </p:cNvPr>
            <p:cNvPicPr>
              <a:picLocks noChangeAspect="1" noChangeArrowheads="1"/>
            </p:cNvPicPr>
            <p:nvPr/>
          </p:nvPicPr>
          <p:blipFill>
            <a:blip r:embed="rId23" cstate="hqprint">
              <a:extLst>
                <a:ext uri="{28A0092B-C50C-407E-A947-70E740481C1C}">
                  <a14:useLocalDpi xmlns:a14="http://schemas.microsoft.com/office/drawing/2010/main" val="0"/>
                </a:ext>
              </a:extLst>
            </a:blip>
            <a:srcRect/>
            <a:stretch>
              <a:fillRect/>
            </a:stretch>
          </p:blipFill>
          <p:spPr bwMode="auto">
            <a:xfrm>
              <a:off x="1592859" y="4655150"/>
              <a:ext cx="565725" cy="565725"/>
            </a:xfrm>
            <a:prstGeom prst="rect">
              <a:avLst/>
            </a:prstGeom>
            <a:noFill/>
            <a:extLst>
              <a:ext uri="{909E8E84-426E-40DD-AFC4-6F175D3DCCD1}">
                <a14:hiddenFill xmlns:a14="http://schemas.microsoft.com/office/drawing/2010/main">
                  <a:solidFill>
                    <a:srgbClr val="FFFFFF"/>
                  </a:solidFill>
                </a14:hiddenFill>
              </a:ext>
            </a:extLst>
          </p:spPr>
        </p:pic>
        <p:pic>
          <p:nvPicPr>
            <p:cNvPr id="9222" name="Picture 6" descr="Image result for muscle men vesalius clipart">
              <a:extLst>
                <a:ext uri="{FF2B5EF4-FFF2-40B4-BE49-F238E27FC236}">
                  <a16:creationId xmlns:a16="http://schemas.microsoft.com/office/drawing/2014/main" id="{5E4BFCF8-C5A5-48D1-A48F-91626C9A7A5E}"/>
                </a:ext>
              </a:extLst>
            </p:cNvPr>
            <p:cNvPicPr>
              <a:picLocks noChangeAspect="1" noChangeArrowheads="1"/>
            </p:cNvPicPr>
            <p:nvPr/>
          </p:nvPicPr>
          <p:blipFill rotWithShape="1">
            <a:blip r:embed="rId24" cstate="hqprint">
              <a:extLst>
                <a:ext uri="{28A0092B-C50C-407E-A947-70E740481C1C}">
                  <a14:useLocalDpi xmlns:a14="http://schemas.microsoft.com/office/drawing/2010/main" val="0"/>
                </a:ext>
              </a:extLst>
            </a:blip>
            <a:srcRect b="7528"/>
            <a:stretch/>
          </p:blipFill>
          <p:spPr bwMode="auto">
            <a:xfrm>
              <a:off x="1635911" y="3767086"/>
              <a:ext cx="430336" cy="764046"/>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8964714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61"/>
        <p:cNvGrpSpPr/>
        <p:nvPr/>
      </p:nvGrpSpPr>
      <p:grpSpPr>
        <a:xfrm>
          <a:off x="0" y="0"/>
          <a:ext cx="0" cy="0"/>
          <a:chOff x="0" y="0"/>
          <a:chExt cx="0" cy="0"/>
        </a:xfrm>
      </p:grpSpPr>
      <p:grpSp>
        <p:nvGrpSpPr>
          <p:cNvPr id="2" name="Group 1">
            <a:extLst>
              <a:ext uri="{FF2B5EF4-FFF2-40B4-BE49-F238E27FC236}">
                <a16:creationId xmlns:a16="http://schemas.microsoft.com/office/drawing/2014/main" id="{71878C4C-22E6-43F9-BC61-1A473C6A2DCB}"/>
              </a:ext>
            </a:extLst>
          </p:cNvPr>
          <p:cNvGrpSpPr/>
          <p:nvPr/>
        </p:nvGrpSpPr>
        <p:grpSpPr>
          <a:xfrm>
            <a:off x="116217" y="116632"/>
            <a:ext cx="11873547" cy="6687579"/>
            <a:chOff x="116217" y="116632"/>
            <a:chExt cx="11873547" cy="6687579"/>
          </a:xfrm>
        </p:grpSpPr>
        <p:sp>
          <p:nvSpPr>
            <p:cNvPr id="162" name="Google Shape;162;p14"/>
            <p:cNvSpPr/>
            <p:nvPr/>
          </p:nvSpPr>
          <p:spPr>
            <a:xfrm>
              <a:off x="130339" y="116632"/>
              <a:ext cx="11854515" cy="6624736"/>
            </a:xfrm>
            <a:prstGeom prst="rect">
              <a:avLst/>
            </a:prstGeom>
            <a:noFill/>
            <a:ln w="25400" cap="flat" cmpd="sng">
              <a:solidFill>
                <a:srgbClr val="395E89"/>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sp>
          <p:nvSpPr>
            <p:cNvPr id="164" name="Google Shape;164;p14"/>
            <p:cNvSpPr/>
            <p:nvPr/>
          </p:nvSpPr>
          <p:spPr>
            <a:xfrm>
              <a:off x="130339" y="121412"/>
              <a:ext cx="1312312" cy="6624736"/>
            </a:xfrm>
            <a:prstGeom prst="rect">
              <a:avLst/>
            </a:prstGeom>
            <a:noFill/>
            <a:ln w="25400" cap="flat" cmpd="sng">
              <a:solidFill>
                <a:srgbClr val="395E89"/>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sp>
          <p:nvSpPr>
            <p:cNvPr id="165" name="Google Shape;165;p14"/>
            <p:cNvSpPr txBox="1"/>
            <p:nvPr/>
          </p:nvSpPr>
          <p:spPr>
            <a:xfrm>
              <a:off x="116217" y="179476"/>
              <a:ext cx="1372771" cy="6624735"/>
            </a:xfrm>
            <a:prstGeom prst="rect">
              <a:avLst/>
            </a:prstGeom>
            <a:noFill/>
            <a:ln>
              <a:noFill/>
            </a:ln>
          </p:spPr>
          <p:txBody>
            <a:bodyPr spcFirstLastPara="1" wrap="square" lIns="91425" tIns="45700" rIns="91425" bIns="45700" anchor="t" anchorCtr="0">
              <a:noAutofit/>
            </a:bodyPr>
            <a:lstStyle/>
            <a:p>
              <a:r>
                <a:rPr lang="en-GB" sz="1100" b="1" u="sng" dirty="0">
                  <a:solidFill>
                    <a:schemeClr val="dk1"/>
                  </a:solidFill>
                  <a:latin typeface="Calibri"/>
                  <a:ea typeface="Calibri"/>
                  <a:cs typeface="Calibri"/>
                  <a:sym typeface="Calibri"/>
                </a:rPr>
                <a:t>Keywords:</a:t>
              </a:r>
              <a:endParaRPr sz="1100" b="1" dirty="0">
                <a:solidFill>
                  <a:schemeClr val="dk1"/>
                </a:solidFill>
                <a:latin typeface="Calibri"/>
                <a:ea typeface="Calibri"/>
                <a:cs typeface="Calibri"/>
                <a:sym typeface="Calibri"/>
              </a:endParaRPr>
            </a:p>
            <a:p>
              <a:r>
                <a:rPr lang="en-GB" sz="1100" b="1" dirty="0">
                  <a:solidFill>
                    <a:schemeClr val="dk1"/>
                  </a:solidFill>
                  <a:ea typeface="Calibri"/>
                  <a:cs typeface="Calibri"/>
                  <a:sym typeface="Calibri"/>
                </a:rPr>
                <a:t>Miasma:</a:t>
              </a:r>
            </a:p>
            <a:p>
              <a:r>
                <a:rPr lang="en-GB" sz="1100" dirty="0">
                  <a:solidFill>
                    <a:schemeClr val="dk1"/>
                  </a:solidFill>
                  <a:ea typeface="Calibri"/>
                  <a:cs typeface="Calibri"/>
                  <a:sym typeface="Calibri"/>
                </a:rPr>
                <a:t>Bad air that was believed to cause sickness</a:t>
              </a:r>
            </a:p>
            <a:p>
              <a:endParaRPr lang="en-GB" sz="1100" b="1" dirty="0">
                <a:solidFill>
                  <a:schemeClr val="dk1"/>
                </a:solidFill>
                <a:cs typeface="Calibri"/>
                <a:sym typeface="Calibri"/>
              </a:endParaRPr>
            </a:p>
            <a:p>
              <a:r>
                <a:rPr lang="en-GB" sz="1100" b="1" dirty="0">
                  <a:solidFill>
                    <a:schemeClr val="dk1"/>
                  </a:solidFill>
                  <a:cs typeface="Calibri"/>
                  <a:sym typeface="Calibri"/>
                </a:rPr>
                <a:t>Four Humours:</a:t>
              </a:r>
            </a:p>
            <a:p>
              <a:r>
                <a:rPr lang="en-GB" sz="1100" dirty="0">
                  <a:solidFill>
                    <a:schemeClr val="dk1"/>
                  </a:solidFill>
                  <a:cs typeface="Calibri"/>
                  <a:sym typeface="Calibri"/>
                </a:rPr>
                <a:t>The theory that imbalanced humours caused sickness</a:t>
              </a:r>
            </a:p>
            <a:p>
              <a:endParaRPr lang="en-GB" sz="1100" b="1" dirty="0">
                <a:solidFill>
                  <a:schemeClr val="dk1"/>
                </a:solidFill>
                <a:cs typeface="Calibri"/>
                <a:sym typeface="Calibri"/>
              </a:endParaRPr>
            </a:p>
            <a:p>
              <a:r>
                <a:rPr lang="en-GB" sz="1100" b="1" dirty="0">
                  <a:solidFill>
                    <a:schemeClr val="dk1"/>
                  </a:solidFill>
                  <a:cs typeface="Calibri"/>
                  <a:sym typeface="Calibri"/>
                </a:rPr>
                <a:t>God’s Punishment:</a:t>
              </a:r>
            </a:p>
            <a:p>
              <a:r>
                <a:rPr lang="en-GB" sz="1100" dirty="0">
                  <a:solidFill>
                    <a:schemeClr val="dk1"/>
                  </a:solidFill>
                  <a:cs typeface="Calibri"/>
                  <a:sym typeface="Calibri"/>
                </a:rPr>
                <a:t>The belief that people became sick because God punished them for their sins</a:t>
              </a:r>
            </a:p>
            <a:p>
              <a:endParaRPr lang="en-GB" sz="1100" dirty="0">
                <a:solidFill>
                  <a:schemeClr val="dk1"/>
                </a:solidFill>
                <a:cs typeface="Calibri"/>
                <a:sym typeface="Calibri"/>
              </a:endParaRPr>
            </a:p>
            <a:p>
              <a:r>
                <a:rPr lang="en-GB" sz="1100" b="1" dirty="0">
                  <a:solidFill>
                    <a:schemeClr val="dk1"/>
                  </a:solidFill>
                  <a:cs typeface="Calibri"/>
                  <a:sym typeface="Calibri"/>
                </a:rPr>
                <a:t>Phlebotomy: </a:t>
              </a:r>
              <a:r>
                <a:rPr lang="en-GB" sz="1100" dirty="0">
                  <a:solidFill>
                    <a:schemeClr val="dk1"/>
                  </a:solidFill>
                  <a:cs typeface="Calibri"/>
                  <a:sym typeface="Calibri"/>
                </a:rPr>
                <a:t/>
              </a:r>
              <a:br>
                <a:rPr lang="en-GB" sz="1100" dirty="0">
                  <a:solidFill>
                    <a:schemeClr val="dk1"/>
                  </a:solidFill>
                  <a:cs typeface="Calibri"/>
                  <a:sym typeface="Calibri"/>
                </a:rPr>
              </a:br>
              <a:r>
                <a:rPr lang="en-GB" sz="1100" dirty="0">
                  <a:solidFill>
                    <a:schemeClr val="dk1"/>
                  </a:solidFill>
                  <a:cs typeface="Calibri"/>
                  <a:sym typeface="Calibri"/>
                </a:rPr>
                <a:t>Bleeding a patient whose humours are unbalanced</a:t>
              </a:r>
            </a:p>
            <a:p>
              <a:endParaRPr lang="en-GB" sz="1100" b="1" dirty="0">
                <a:solidFill>
                  <a:schemeClr val="dk1"/>
                </a:solidFill>
                <a:cs typeface="Calibri"/>
                <a:sym typeface="Calibri"/>
              </a:endParaRPr>
            </a:p>
            <a:p>
              <a:r>
                <a:rPr lang="en-GB" sz="1100" b="1" dirty="0" err="1">
                  <a:solidFill>
                    <a:schemeClr val="dk1"/>
                  </a:solidFill>
                  <a:cs typeface="Calibri"/>
                  <a:sym typeface="Calibri"/>
                </a:rPr>
                <a:t>Rakers</a:t>
              </a:r>
              <a:r>
                <a:rPr lang="en-GB" sz="1100" b="1" dirty="0">
                  <a:solidFill>
                    <a:schemeClr val="dk1"/>
                  </a:solidFill>
                  <a:cs typeface="Calibri"/>
                  <a:sym typeface="Calibri"/>
                </a:rPr>
                <a:t>:</a:t>
              </a:r>
            </a:p>
            <a:p>
              <a:r>
                <a:rPr lang="en-GB" sz="1100" dirty="0">
                  <a:solidFill>
                    <a:schemeClr val="dk1"/>
                  </a:solidFill>
                  <a:cs typeface="Calibri"/>
                  <a:sym typeface="Calibri"/>
                </a:rPr>
                <a:t>People paid to sweep towns’ streets</a:t>
              </a:r>
            </a:p>
            <a:p>
              <a:endParaRPr lang="en-GB" sz="1100" dirty="0">
                <a:solidFill>
                  <a:schemeClr val="dk1"/>
                </a:solidFill>
                <a:cs typeface="Calibri"/>
                <a:sym typeface="Calibri"/>
              </a:endParaRPr>
            </a:p>
            <a:p>
              <a:r>
                <a:rPr lang="en-GB" sz="1100" b="1" dirty="0">
                  <a:solidFill>
                    <a:schemeClr val="dk1"/>
                  </a:solidFill>
                  <a:cs typeface="Calibri"/>
                  <a:sym typeface="Calibri"/>
                </a:rPr>
                <a:t>Plague Doctor</a:t>
              </a:r>
              <a:br>
                <a:rPr lang="en-GB" sz="1100" b="1" dirty="0">
                  <a:solidFill>
                    <a:schemeClr val="dk1"/>
                  </a:solidFill>
                  <a:cs typeface="Calibri"/>
                  <a:sym typeface="Calibri"/>
                </a:rPr>
              </a:br>
              <a:r>
                <a:rPr lang="en-GB" sz="1100" dirty="0">
                  <a:solidFill>
                    <a:schemeClr val="dk1"/>
                  </a:solidFill>
                  <a:cs typeface="Calibri"/>
                  <a:sym typeface="Calibri"/>
                </a:rPr>
                <a:t>Doctors who specialised in the plague. Their ‘beaks’ were stuffed with lavender</a:t>
              </a:r>
              <a:endParaRPr lang="en-GB" sz="1100" b="1" dirty="0">
                <a:solidFill>
                  <a:schemeClr val="dk1"/>
                </a:solidFill>
                <a:cs typeface="Calibri"/>
                <a:sym typeface="Calibri"/>
              </a:endParaRPr>
            </a:p>
            <a:p>
              <a:endParaRPr lang="en-GB" sz="1100" b="1" dirty="0">
                <a:solidFill>
                  <a:schemeClr val="dk1"/>
                </a:solidFill>
                <a:latin typeface="Calibri"/>
                <a:cs typeface="Calibri"/>
                <a:sym typeface="Calibri"/>
              </a:endParaRPr>
            </a:p>
            <a:p>
              <a:endParaRPr lang="en-GB" sz="1200" dirty="0"/>
            </a:p>
          </p:txBody>
        </p:sp>
        <p:sp>
          <p:nvSpPr>
            <p:cNvPr id="166" name="Google Shape;166;p14"/>
            <p:cNvSpPr txBox="1"/>
            <p:nvPr/>
          </p:nvSpPr>
          <p:spPr>
            <a:xfrm>
              <a:off x="5447434" y="808798"/>
              <a:ext cx="1800200" cy="912355"/>
            </a:xfrm>
            <a:prstGeom prst="rect">
              <a:avLst/>
            </a:prstGeom>
            <a:noFill/>
            <a:ln w="25400" cap="flat" cmpd="sng">
              <a:solidFill>
                <a:schemeClr val="dk1"/>
              </a:solidFill>
              <a:prstDash val="solid"/>
              <a:round/>
              <a:headEnd type="none" w="sm" len="sm"/>
              <a:tailEnd type="none" w="sm" len="sm"/>
            </a:ln>
          </p:spPr>
          <p:txBody>
            <a:bodyPr spcFirstLastPara="1" wrap="square" lIns="91425" tIns="45700" rIns="91425" bIns="45700" anchor="t" anchorCtr="0">
              <a:noAutofit/>
            </a:bodyPr>
            <a:lstStyle/>
            <a:p>
              <a:pPr algn="ctr"/>
              <a:r>
                <a:rPr lang="en-GB" sz="1600" dirty="0">
                  <a:solidFill>
                    <a:schemeClr val="dk1"/>
                  </a:solidFill>
                  <a:latin typeface="Calibri"/>
                  <a:ea typeface="Calibri"/>
                  <a:cs typeface="Calibri"/>
                  <a:sym typeface="Calibri"/>
                </a:rPr>
                <a:t>FEATURES OF RENAISSANCE MEDICINE</a:t>
              </a:r>
              <a:endParaRPr sz="1600" dirty="0">
                <a:solidFill>
                  <a:schemeClr val="dk1"/>
                </a:solidFill>
                <a:latin typeface="Calibri"/>
                <a:ea typeface="Calibri"/>
                <a:cs typeface="Calibri"/>
                <a:sym typeface="Calibri"/>
              </a:endParaRPr>
            </a:p>
          </p:txBody>
        </p:sp>
        <p:sp>
          <p:nvSpPr>
            <p:cNvPr id="171" name="Google Shape;171;p14"/>
            <p:cNvSpPr/>
            <p:nvPr/>
          </p:nvSpPr>
          <p:spPr>
            <a:xfrm>
              <a:off x="10837499" y="2539248"/>
              <a:ext cx="189021" cy="180020"/>
            </a:xfrm>
            <a:prstGeom prst="ellipse">
              <a:avLst/>
            </a:prstGeom>
            <a:no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sp>
          <p:nvSpPr>
            <p:cNvPr id="183" name="Google Shape;183;p14"/>
            <p:cNvSpPr/>
            <p:nvPr/>
          </p:nvSpPr>
          <p:spPr>
            <a:xfrm>
              <a:off x="10796024" y="3841957"/>
              <a:ext cx="189021" cy="180020"/>
            </a:xfrm>
            <a:prstGeom prst="ellipse">
              <a:avLst/>
            </a:prstGeom>
            <a:no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cxnSp>
          <p:nvCxnSpPr>
            <p:cNvPr id="190" name="Google Shape;190;p14"/>
            <p:cNvCxnSpPr>
              <a:cxnSpLocks/>
              <a:stCxn id="191" idx="0"/>
              <a:endCxn id="183" idx="3"/>
            </p:cNvCxnSpPr>
            <p:nvPr/>
          </p:nvCxnSpPr>
          <p:spPr>
            <a:xfrm flipV="1">
              <a:off x="10113666" y="3995614"/>
              <a:ext cx="710039" cy="739720"/>
            </a:xfrm>
            <a:prstGeom prst="straightConnector1">
              <a:avLst/>
            </a:prstGeom>
            <a:noFill/>
            <a:ln w="25400" cap="flat" cmpd="sng">
              <a:solidFill>
                <a:schemeClr val="dk1"/>
              </a:solidFill>
              <a:prstDash val="solid"/>
              <a:round/>
              <a:headEnd type="none" w="sm" len="sm"/>
              <a:tailEnd type="none" w="sm" len="sm"/>
            </a:ln>
          </p:spPr>
        </p:cxnSp>
        <p:sp>
          <p:nvSpPr>
            <p:cNvPr id="191" name="Google Shape;191;p14"/>
            <p:cNvSpPr/>
            <p:nvPr/>
          </p:nvSpPr>
          <p:spPr>
            <a:xfrm>
              <a:off x="10019155" y="4735334"/>
              <a:ext cx="189021" cy="180020"/>
            </a:xfrm>
            <a:prstGeom prst="ellipse">
              <a:avLst/>
            </a:prstGeom>
            <a:no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cxnSp>
          <p:nvCxnSpPr>
            <p:cNvPr id="196" name="Google Shape;196;p14"/>
            <p:cNvCxnSpPr>
              <a:cxnSpLocks/>
              <a:stCxn id="197" idx="1"/>
              <a:endCxn id="183" idx="5"/>
            </p:cNvCxnSpPr>
            <p:nvPr/>
          </p:nvCxnSpPr>
          <p:spPr>
            <a:xfrm flipH="1" flipV="1">
              <a:off x="10957364" y="3995614"/>
              <a:ext cx="547336" cy="766083"/>
            </a:xfrm>
            <a:prstGeom prst="straightConnector1">
              <a:avLst/>
            </a:prstGeom>
            <a:noFill/>
            <a:ln w="25400" cap="flat" cmpd="sng">
              <a:solidFill>
                <a:schemeClr val="dk1"/>
              </a:solidFill>
              <a:prstDash val="solid"/>
              <a:round/>
              <a:headEnd type="none" w="sm" len="sm"/>
              <a:tailEnd type="none" w="sm" len="sm"/>
            </a:ln>
          </p:spPr>
        </p:cxnSp>
        <p:sp>
          <p:nvSpPr>
            <p:cNvPr id="197" name="Google Shape;197;p14"/>
            <p:cNvSpPr/>
            <p:nvPr/>
          </p:nvSpPr>
          <p:spPr>
            <a:xfrm>
              <a:off x="11477019" y="4735334"/>
              <a:ext cx="189021" cy="180020"/>
            </a:xfrm>
            <a:prstGeom prst="ellipse">
              <a:avLst/>
            </a:prstGeom>
            <a:no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cxnSp>
          <p:nvCxnSpPr>
            <p:cNvPr id="199" name="Google Shape;199;p14"/>
            <p:cNvCxnSpPr>
              <a:cxnSpLocks/>
              <a:endCxn id="166" idx="2"/>
            </p:cNvCxnSpPr>
            <p:nvPr/>
          </p:nvCxnSpPr>
          <p:spPr>
            <a:xfrm flipH="1" flipV="1">
              <a:off x="6347534" y="1721153"/>
              <a:ext cx="8375" cy="548740"/>
            </a:xfrm>
            <a:prstGeom prst="straightConnector1">
              <a:avLst/>
            </a:prstGeom>
            <a:noFill/>
            <a:ln w="25400" cap="flat" cmpd="sng">
              <a:solidFill>
                <a:schemeClr val="dk1"/>
              </a:solidFill>
              <a:prstDash val="solid"/>
              <a:round/>
              <a:headEnd type="none" w="sm" len="sm"/>
              <a:tailEnd type="none" w="sm" len="sm"/>
            </a:ln>
          </p:spPr>
        </p:cxnSp>
        <p:sp>
          <p:nvSpPr>
            <p:cNvPr id="200" name="Google Shape;200;p14"/>
            <p:cNvSpPr/>
            <p:nvPr/>
          </p:nvSpPr>
          <p:spPr>
            <a:xfrm>
              <a:off x="6261398" y="2561481"/>
              <a:ext cx="189021" cy="180020"/>
            </a:xfrm>
            <a:prstGeom prst="ellipse">
              <a:avLst/>
            </a:prstGeom>
            <a:no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grpSp>
          <p:nvGrpSpPr>
            <p:cNvPr id="5" name="Group 4">
              <a:extLst>
                <a:ext uri="{FF2B5EF4-FFF2-40B4-BE49-F238E27FC236}">
                  <a16:creationId xmlns:a16="http://schemas.microsoft.com/office/drawing/2014/main" id="{9C3818BA-18D5-4624-8FBF-9FA778EF2951}"/>
                </a:ext>
              </a:extLst>
            </p:cNvPr>
            <p:cNvGrpSpPr/>
            <p:nvPr/>
          </p:nvGrpSpPr>
          <p:grpSpPr>
            <a:xfrm>
              <a:off x="2789650" y="2245806"/>
              <a:ext cx="8161888" cy="385975"/>
              <a:chOff x="4871554" y="5049341"/>
              <a:chExt cx="5503413" cy="440406"/>
            </a:xfrm>
          </p:grpSpPr>
          <p:cxnSp>
            <p:nvCxnSpPr>
              <p:cNvPr id="202" name="Google Shape;202;p14"/>
              <p:cNvCxnSpPr>
                <a:cxnSpLocks/>
              </p:cNvCxnSpPr>
              <p:nvPr/>
            </p:nvCxnSpPr>
            <p:spPr>
              <a:xfrm>
                <a:off x="4871554" y="5076825"/>
                <a:ext cx="5503413" cy="0"/>
              </a:xfrm>
              <a:prstGeom prst="straightConnector1">
                <a:avLst/>
              </a:prstGeom>
              <a:noFill/>
              <a:ln w="25400" cap="flat" cmpd="sng">
                <a:solidFill>
                  <a:schemeClr val="dk1"/>
                </a:solidFill>
                <a:prstDash val="solid"/>
                <a:round/>
                <a:headEnd type="none" w="sm" len="sm"/>
                <a:tailEnd type="none" w="sm" len="sm"/>
              </a:ln>
            </p:spPr>
          </p:cxnSp>
          <p:cxnSp>
            <p:nvCxnSpPr>
              <p:cNvPr id="203" name="Google Shape;203;p14"/>
              <p:cNvCxnSpPr/>
              <p:nvPr/>
            </p:nvCxnSpPr>
            <p:spPr>
              <a:xfrm rot="10800000">
                <a:off x="4871555" y="5049341"/>
                <a:ext cx="0" cy="440406"/>
              </a:xfrm>
              <a:prstGeom prst="straightConnector1">
                <a:avLst/>
              </a:prstGeom>
              <a:noFill/>
              <a:ln w="25400" cap="flat" cmpd="sng">
                <a:solidFill>
                  <a:schemeClr val="dk1"/>
                </a:solidFill>
                <a:prstDash val="solid"/>
                <a:round/>
                <a:headEnd type="none" w="sm" len="sm"/>
                <a:tailEnd type="none" w="sm" len="sm"/>
              </a:ln>
            </p:spPr>
          </p:cxnSp>
          <p:cxnSp>
            <p:nvCxnSpPr>
              <p:cNvPr id="206" name="Google Shape;206;p14"/>
              <p:cNvCxnSpPr>
                <a:cxnSpLocks/>
              </p:cNvCxnSpPr>
              <p:nvPr/>
            </p:nvCxnSpPr>
            <p:spPr>
              <a:xfrm flipV="1">
                <a:off x="7276219" y="5076825"/>
                <a:ext cx="0" cy="314862"/>
              </a:xfrm>
              <a:prstGeom prst="straightConnector1">
                <a:avLst/>
              </a:prstGeom>
              <a:noFill/>
              <a:ln w="25400" cap="flat" cmpd="sng">
                <a:solidFill>
                  <a:schemeClr val="dk1"/>
                </a:solidFill>
                <a:prstDash val="solid"/>
                <a:round/>
                <a:headEnd type="none" w="sm" len="sm"/>
                <a:tailEnd type="none" w="sm" len="sm"/>
              </a:ln>
            </p:spPr>
          </p:cxnSp>
          <p:cxnSp>
            <p:nvCxnSpPr>
              <p:cNvPr id="209" name="Google Shape;209;p14"/>
              <p:cNvCxnSpPr/>
              <p:nvPr/>
            </p:nvCxnSpPr>
            <p:spPr>
              <a:xfrm rot="10800000">
                <a:off x="10361801" y="5076825"/>
                <a:ext cx="8778" cy="296391"/>
              </a:xfrm>
              <a:prstGeom prst="straightConnector1">
                <a:avLst/>
              </a:prstGeom>
              <a:noFill/>
              <a:ln w="25400" cap="flat" cmpd="sng">
                <a:solidFill>
                  <a:schemeClr val="dk1"/>
                </a:solidFill>
                <a:prstDash val="solid"/>
                <a:round/>
                <a:headEnd type="none" w="sm" len="sm"/>
                <a:tailEnd type="none" w="sm" len="sm"/>
              </a:ln>
            </p:spPr>
          </p:cxnSp>
        </p:grpSp>
        <p:sp>
          <p:nvSpPr>
            <p:cNvPr id="181" name="Google Shape;181;p14"/>
            <p:cNvSpPr txBox="1"/>
            <p:nvPr/>
          </p:nvSpPr>
          <p:spPr>
            <a:xfrm>
              <a:off x="5481069" y="1913201"/>
              <a:ext cx="1046412" cy="307777"/>
            </a:xfrm>
            <a:prstGeom prst="rect">
              <a:avLst/>
            </a:prstGeom>
            <a:noFill/>
            <a:ln>
              <a:noFill/>
            </a:ln>
          </p:spPr>
          <p:txBody>
            <a:bodyPr spcFirstLastPara="1" wrap="square" lIns="91425" tIns="45700" rIns="91425" bIns="45700" anchor="t" anchorCtr="0">
              <a:noAutofit/>
            </a:bodyPr>
            <a:lstStyle/>
            <a:p>
              <a:pPr algn="ctr"/>
              <a:r>
                <a:rPr lang="en-GB" sz="1200" b="1" dirty="0">
                  <a:solidFill>
                    <a:schemeClr val="dk1"/>
                  </a:solidFill>
                  <a:latin typeface="Calibri"/>
                  <a:ea typeface="Calibri"/>
                  <a:cs typeface="Calibri"/>
                  <a:sym typeface="Calibri"/>
                </a:rPr>
                <a:t>CAUSES</a:t>
              </a:r>
              <a:endParaRPr sz="1400" b="1" dirty="0">
                <a:solidFill>
                  <a:schemeClr val="dk1"/>
                </a:solidFill>
                <a:latin typeface="Calibri"/>
                <a:ea typeface="Calibri"/>
                <a:cs typeface="Calibri"/>
                <a:sym typeface="Calibri"/>
              </a:endParaRPr>
            </a:p>
          </p:txBody>
        </p:sp>
        <p:sp>
          <p:nvSpPr>
            <p:cNvPr id="189" name="Google Shape;189;p14"/>
            <p:cNvSpPr txBox="1"/>
            <p:nvPr/>
          </p:nvSpPr>
          <p:spPr>
            <a:xfrm>
              <a:off x="7863845" y="4149117"/>
              <a:ext cx="1682216" cy="432254"/>
            </a:xfrm>
            <a:prstGeom prst="rect">
              <a:avLst/>
            </a:prstGeom>
            <a:noFill/>
            <a:ln>
              <a:noFill/>
            </a:ln>
          </p:spPr>
          <p:txBody>
            <a:bodyPr spcFirstLastPara="1" wrap="square" lIns="91425" tIns="45700" rIns="91425" bIns="45700" anchor="t" anchorCtr="0">
              <a:noAutofit/>
            </a:bodyPr>
            <a:lstStyle/>
            <a:p>
              <a:pPr algn="ctr"/>
              <a:r>
                <a:rPr lang="en-GB" sz="1200" b="1" dirty="0">
                  <a:solidFill>
                    <a:schemeClr val="dk1"/>
                  </a:solidFill>
                  <a:latin typeface="Calibri"/>
                  <a:ea typeface="Calibri"/>
                  <a:cs typeface="Calibri"/>
                  <a:sym typeface="Calibri"/>
                </a:rPr>
                <a:t>TREATMENT AND PREVENTION</a:t>
              </a:r>
              <a:endParaRPr sz="1400" b="1" dirty="0">
                <a:solidFill>
                  <a:schemeClr val="dk1"/>
                </a:solidFill>
                <a:latin typeface="Calibri"/>
                <a:ea typeface="Calibri"/>
                <a:cs typeface="Calibri"/>
                <a:sym typeface="Calibri"/>
              </a:endParaRPr>
            </a:p>
          </p:txBody>
        </p:sp>
        <p:pic>
          <p:nvPicPr>
            <p:cNvPr id="2050" name="Picture 2" descr="Image result for smelly clipart">
              <a:extLst>
                <a:ext uri="{FF2B5EF4-FFF2-40B4-BE49-F238E27FC236}">
                  <a16:creationId xmlns:a16="http://schemas.microsoft.com/office/drawing/2014/main" id="{8A408E9A-AFD9-4B36-836B-7E6A2690D847}"/>
                </a:ext>
              </a:extLst>
            </p:cNvPr>
            <p:cNvPicPr>
              <a:picLocks noChangeAspect="1" noChangeArrowheads="1"/>
            </p:cNvPicPr>
            <p:nvPr/>
          </p:nvPicPr>
          <p:blipFill rotWithShape="1">
            <a:blip r:embed="rId3" cstate="hqprint">
              <a:extLst>
                <a:ext uri="{28A0092B-C50C-407E-A947-70E740481C1C}">
                  <a14:useLocalDpi xmlns:a14="http://schemas.microsoft.com/office/drawing/2010/main" val="0"/>
                </a:ext>
              </a:extLst>
            </a:blip>
            <a:srcRect l="28579" t="7201" r="28357" b="5220"/>
            <a:stretch/>
          </p:blipFill>
          <p:spPr bwMode="auto">
            <a:xfrm>
              <a:off x="2560934" y="2967359"/>
              <a:ext cx="457431" cy="930258"/>
            </a:xfrm>
            <a:prstGeom prst="rect">
              <a:avLst/>
            </a:prstGeom>
            <a:noFill/>
            <a:extLst>
              <a:ext uri="{909E8E84-426E-40DD-AFC4-6F175D3DCCD1}">
                <a14:hiddenFill xmlns:a14="http://schemas.microsoft.com/office/drawing/2010/main">
                  <a:solidFill>
                    <a:srgbClr val="FFFFFF"/>
                  </a:solidFill>
                </a14:hiddenFill>
              </a:ext>
            </a:extLst>
          </p:spPr>
        </p:pic>
        <p:grpSp>
          <p:nvGrpSpPr>
            <p:cNvPr id="72" name="Group 71">
              <a:extLst>
                <a:ext uri="{FF2B5EF4-FFF2-40B4-BE49-F238E27FC236}">
                  <a16:creationId xmlns:a16="http://schemas.microsoft.com/office/drawing/2014/main" id="{0452BFBB-4934-4802-9A50-F975314D4120}"/>
                </a:ext>
              </a:extLst>
            </p:cNvPr>
            <p:cNvGrpSpPr/>
            <p:nvPr/>
          </p:nvGrpSpPr>
          <p:grpSpPr>
            <a:xfrm>
              <a:off x="5635814" y="2787713"/>
              <a:ext cx="1440188" cy="841323"/>
              <a:chOff x="2060040" y="834701"/>
              <a:chExt cx="1634543" cy="946695"/>
            </a:xfrm>
          </p:grpSpPr>
          <p:pic>
            <p:nvPicPr>
              <p:cNvPr id="73" name="Picture 32" descr="Image result for God clipart">
                <a:extLst>
                  <a:ext uri="{FF2B5EF4-FFF2-40B4-BE49-F238E27FC236}">
                    <a16:creationId xmlns:a16="http://schemas.microsoft.com/office/drawing/2014/main" id="{7B16F15D-266B-47BA-954B-FD4E3DC28D8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60040" y="911966"/>
                <a:ext cx="904320" cy="830893"/>
              </a:xfrm>
              <a:prstGeom prst="rect">
                <a:avLst/>
              </a:prstGeom>
              <a:noFill/>
              <a:extLst>
                <a:ext uri="{909E8E84-426E-40DD-AFC4-6F175D3DCCD1}">
                  <a14:hiddenFill xmlns:a14="http://schemas.microsoft.com/office/drawing/2010/main">
                    <a:solidFill>
                      <a:srgbClr val="FFFFFF"/>
                    </a:solidFill>
                  </a14:hiddenFill>
                </a:ext>
              </a:extLst>
            </p:spPr>
          </p:pic>
          <p:pic>
            <p:nvPicPr>
              <p:cNvPr id="74" name="Picture 34" descr="Image result for sickness clipart">
                <a:extLst>
                  <a:ext uri="{FF2B5EF4-FFF2-40B4-BE49-F238E27FC236}">
                    <a16:creationId xmlns:a16="http://schemas.microsoft.com/office/drawing/2014/main" id="{C18BE41B-D7B1-494B-8582-967768C7CF84}"/>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49999" t="3354" r="36203" b="75499"/>
              <a:stretch/>
            </p:blipFill>
            <p:spPr bwMode="auto">
              <a:xfrm>
                <a:off x="3103190" y="834701"/>
                <a:ext cx="591393" cy="946695"/>
              </a:xfrm>
              <a:prstGeom prst="rect">
                <a:avLst/>
              </a:prstGeom>
              <a:noFill/>
              <a:extLst>
                <a:ext uri="{909E8E84-426E-40DD-AFC4-6F175D3DCCD1}">
                  <a14:hiddenFill xmlns:a14="http://schemas.microsoft.com/office/drawing/2010/main">
                    <a:solidFill>
                      <a:srgbClr val="FFFFFF"/>
                    </a:solidFill>
                  </a14:hiddenFill>
                </a:ext>
              </a:extLst>
            </p:spPr>
          </p:pic>
          <p:sp>
            <p:nvSpPr>
              <p:cNvPr id="75" name="Rectangle 74">
                <a:extLst>
                  <a:ext uri="{FF2B5EF4-FFF2-40B4-BE49-F238E27FC236}">
                    <a16:creationId xmlns:a16="http://schemas.microsoft.com/office/drawing/2014/main" id="{7EEF9949-2197-4AB0-BB92-79BA7DDF6A0D}"/>
                  </a:ext>
                </a:extLst>
              </p:cNvPr>
              <p:cNvSpPr/>
              <p:nvPr/>
            </p:nvSpPr>
            <p:spPr>
              <a:xfrm>
                <a:off x="2837165" y="1054051"/>
                <a:ext cx="338554" cy="461665"/>
              </a:xfrm>
              <a:prstGeom prst="rect">
                <a:avLst/>
              </a:prstGeom>
              <a:noFill/>
            </p:spPr>
            <p:txBody>
              <a:bodyPr wrap="none" lIns="91440" tIns="45720" rIns="91440" bIns="45720">
                <a:spAutoFit/>
              </a:bodyPr>
              <a:lstStyle/>
              <a:p>
                <a:pPr algn="ctr"/>
                <a:r>
                  <a:rPr lang="en-US" sz="2400" b="0" cap="none" spc="0" dirty="0">
                    <a:ln w="0"/>
                    <a:solidFill>
                      <a:schemeClr val="tx1"/>
                    </a:solidFill>
                    <a:effectLst>
                      <a:outerShdw blurRad="38100" dist="19050" dir="2700000" algn="tl" rotWithShape="0">
                        <a:schemeClr val="dk1">
                          <a:alpha val="40000"/>
                        </a:schemeClr>
                      </a:outerShdw>
                    </a:effectLst>
                  </a:rPr>
                  <a:t>=</a:t>
                </a:r>
              </a:p>
            </p:txBody>
          </p:sp>
        </p:grpSp>
        <p:pic>
          <p:nvPicPr>
            <p:cNvPr id="2052" name="Picture 4" descr="Image result for four humours clipart">
              <a:extLst>
                <a:ext uri="{FF2B5EF4-FFF2-40B4-BE49-F238E27FC236}">
                  <a16:creationId xmlns:a16="http://schemas.microsoft.com/office/drawing/2014/main" id="{4A1331AA-83FE-476D-B47F-B644A91F147B}"/>
                </a:ext>
              </a:extLst>
            </p:cNvPr>
            <p:cNvPicPr>
              <a:picLocks noChangeAspect="1" noChangeArrowheads="1"/>
            </p:cNvPicPr>
            <p:nvPr/>
          </p:nvPicPr>
          <p:blipFill>
            <a:blip r:embed="rId6" cstate="hqprint">
              <a:extLst>
                <a:ext uri="{28A0092B-C50C-407E-A947-70E740481C1C}">
                  <a14:useLocalDpi xmlns:a14="http://schemas.microsoft.com/office/drawing/2010/main" val="0"/>
                </a:ext>
              </a:extLst>
            </a:blip>
            <a:srcRect/>
            <a:stretch>
              <a:fillRect/>
            </a:stretch>
          </p:blipFill>
          <p:spPr bwMode="auto">
            <a:xfrm>
              <a:off x="10510636" y="2942781"/>
              <a:ext cx="759798" cy="761738"/>
            </a:xfrm>
            <a:prstGeom prst="rect">
              <a:avLst/>
            </a:prstGeom>
            <a:noFill/>
            <a:extLst>
              <a:ext uri="{909E8E84-426E-40DD-AFC4-6F175D3DCCD1}">
                <a14:hiddenFill xmlns:a14="http://schemas.microsoft.com/office/drawing/2010/main">
                  <a:solidFill>
                    <a:srgbClr val="FFFFFF"/>
                  </a:solidFill>
                </a14:hiddenFill>
              </a:ext>
            </a:extLst>
          </p:spPr>
        </p:pic>
        <p:sp>
          <p:nvSpPr>
            <p:cNvPr id="97" name="Google Shape;200;p14">
              <a:extLst>
                <a:ext uri="{FF2B5EF4-FFF2-40B4-BE49-F238E27FC236}">
                  <a16:creationId xmlns:a16="http://schemas.microsoft.com/office/drawing/2014/main" id="{A613FEEC-D7BE-43B7-AE44-D14853B61B9B}"/>
                </a:ext>
              </a:extLst>
            </p:cNvPr>
            <p:cNvSpPr/>
            <p:nvPr/>
          </p:nvSpPr>
          <p:spPr>
            <a:xfrm>
              <a:off x="2711494" y="2607693"/>
              <a:ext cx="189021" cy="180020"/>
            </a:xfrm>
            <a:prstGeom prst="ellipse">
              <a:avLst/>
            </a:prstGeom>
            <a:no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sp>
          <p:nvSpPr>
            <p:cNvPr id="104" name="Google Shape;183;p14">
              <a:extLst>
                <a:ext uri="{FF2B5EF4-FFF2-40B4-BE49-F238E27FC236}">
                  <a16:creationId xmlns:a16="http://schemas.microsoft.com/office/drawing/2014/main" id="{4C384896-97C0-490D-B443-331B50B478E0}"/>
                </a:ext>
              </a:extLst>
            </p:cNvPr>
            <p:cNvSpPr/>
            <p:nvPr/>
          </p:nvSpPr>
          <p:spPr>
            <a:xfrm>
              <a:off x="6266873" y="3751947"/>
              <a:ext cx="189021" cy="180020"/>
            </a:xfrm>
            <a:prstGeom prst="ellipse">
              <a:avLst/>
            </a:prstGeom>
            <a:no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cxnSp>
          <p:nvCxnSpPr>
            <p:cNvPr id="105" name="Google Shape;190;p14">
              <a:extLst>
                <a:ext uri="{FF2B5EF4-FFF2-40B4-BE49-F238E27FC236}">
                  <a16:creationId xmlns:a16="http://schemas.microsoft.com/office/drawing/2014/main" id="{EB5DE6F4-32A9-453C-BC72-414E01229E2C}"/>
                </a:ext>
              </a:extLst>
            </p:cNvPr>
            <p:cNvCxnSpPr>
              <a:cxnSpLocks/>
              <a:stCxn id="106" idx="7"/>
              <a:endCxn id="104" idx="3"/>
            </p:cNvCxnSpPr>
            <p:nvPr/>
          </p:nvCxnSpPr>
          <p:spPr>
            <a:xfrm flipV="1">
              <a:off x="5198604" y="3905604"/>
              <a:ext cx="1095950" cy="903736"/>
            </a:xfrm>
            <a:prstGeom prst="straightConnector1">
              <a:avLst/>
            </a:prstGeom>
            <a:noFill/>
            <a:ln w="25400" cap="flat" cmpd="sng">
              <a:solidFill>
                <a:schemeClr val="dk1"/>
              </a:solidFill>
              <a:prstDash val="solid"/>
              <a:round/>
              <a:headEnd type="none" w="sm" len="sm"/>
              <a:tailEnd type="none" w="sm" len="sm"/>
            </a:ln>
          </p:spPr>
        </p:cxnSp>
        <p:sp>
          <p:nvSpPr>
            <p:cNvPr id="106" name="Google Shape;191;p14">
              <a:extLst>
                <a:ext uri="{FF2B5EF4-FFF2-40B4-BE49-F238E27FC236}">
                  <a16:creationId xmlns:a16="http://schemas.microsoft.com/office/drawing/2014/main" id="{C1474525-2C11-4E3C-84F0-18F14070C6CE}"/>
                </a:ext>
              </a:extLst>
            </p:cNvPr>
            <p:cNvSpPr/>
            <p:nvPr/>
          </p:nvSpPr>
          <p:spPr>
            <a:xfrm>
              <a:off x="5037264" y="4782977"/>
              <a:ext cx="189021" cy="180020"/>
            </a:xfrm>
            <a:prstGeom prst="ellipse">
              <a:avLst/>
            </a:prstGeom>
            <a:no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cxnSp>
          <p:nvCxnSpPr>
            <p:cNvPr id="107" name="Google Shape;196;p14">
              <a:extLst>
                <a:ext uri="{FF2B5EF4-FFF2-40B4-BE49-F238E27FC236}">
                  <a16:creationId xmlns:a16="http://schemas.microsoft.com/office/drawing/2014/main" id="{2641FA31-FF89-4667-9764-754BFFF422D9}"/>
                </a:ext>
              </a:extLst>
            </p:cNvPr>
            <p:cNvCxnSpPr>
              <a:cxnSpLocks/>
              <a:stCxn id="108" idx="1"/>
              <a:endCxn id="104" idx="5"/>
            </p:cNvCxnSpPr>
            <p:nvPr/>
          </p:nvCxnSpPr>
          <p:spPr>
            <a:xfrm flipH="1" flipV="1">
              <a:off x="6428213" y="3905604"/>
              <a:ext cx="980294" cy="946103"/>
            </a:xfrm>
            <a:prstGeom prst="straightConnector1">
              <a:avLst/>
            </a:prstGeom>
            <a:noFill/>
            <a:ln w="25400" cap="flat" cmpd="sng">
              <a:solidFill>
                <a:schemeClr val="dk1"/>
              </a:solidFill>
              <a:prstDash val="solid"/>
              <a:round/>
              <a:headEnd type="none" w="sm" len="sm"/>
              <a:tailEnd type="none" w="sm" len="sm"/>
            </a:ln>
          </p:spPr>
        </p:cxnSp>
        <p:sp>
          <p:nvSpPr>
            <p:cNvPr id="108" name="Google Shape;197;p14">
              <a:extLst>
                <a:ext uri="{FF2B5EF4-FFF2-40B4-BE49-F238E27FC236}">
                  <a16:creationId xmlns:a16="http://schemas.microsoft.com/office/drawing/2014/main" id="{0428E527-2601-4B3F-8B91-86263973CC55}"/>
                </a:ext>
              </a:extLst>
            </p:cNvPr>
            <p:cNvSpPr/>
            <p:nvPr/>
          </p:nvSpPr>
          <p:spPr>
            <a:xfrm>
              <a:off x="7380826" y="4825344"/>
              <a:ext cx="189021" cy="180020"/>
            </a:xfrm>
            <a:prstGeom prst="ellipse">
              <a:avLst/>
            </a:prstGeom>
            <a:no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sp>
          <p:nvSpPr>
            <p:cNvPr id="109" name="Google Shape;183;p14">
              <a:extLst>
                <a:ext uri="{FF2B5EF4-FFF2-40B4-BE49-F238E27FC236}">
                  <a16:creationId xmlns:a16="http://schemas.microsoft.com/office/drawing/2014/main" id="{8E75B3C7-25A9-49A4-BB90-87DA690871C7}"/>
                </a:ext>
              </a:extLst>
            </p:cNvPr>
            <p:cNvSpPr/>
            <p:nvPr/>
          </p:nvSpPr>
          <p:spPr>
            <a:xfrm>
              <a:off x="2711494" y="3995614"/>
              <a:ext cx="189021" cy="180020"/>
            </a:xfrm>
            <a:prstGeom prst="ellipse">
              <a:avLst/>
            </a:prstGeom>
            <a:no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cxnSp>
          <p:nvCxnSpPr>
            <p:cNvPr id="110" name="Google Shape;190;p14">
              <a:extLst>
                <a:ext uri="{FF2B5EF4-FFF2-40B4-BE49-F238E27FC236}">
                  <a16:creationId xmlns:a16="http://schemas.microsoft.com/office/drawing/2014/main" id="{8785EED2-109A-4E8E-9A73-A7E3C7DE2C9C}"/>
                </a:ext>
              </a:extLst>
            </p:cNvPr>
            <p:cNvCxnSpPr>
              <a:cxnSpLocks/>
              <a:stCxn id="111" idx="0"/>
              <a:endCxn id="109" idx="2"/>
            </p:cNvCxnSpPr>
            <p:nvPr/>
          </p:nvCxnSpPr>
          <p:spPr>
            <a:xfrm flipV="1">
              <a:off x="1787578" y="4085624"/>
              <a:ext cx="923916" cy="692478"/>
            </a:xfrm>
            <a:prstGeom prst="straightConnector1">
              <a:avLst/>
            </a:prstGeom>
            <a:noFill/>
            <a:ln w="25400" cap="flat" cmpd="sng">
              <a:solidFill>
                <a:schemeClr val="dk1"/>
              </a:solidFill>
              <a:prstDash val="solid"/>
              <a:round/>
              <a:headEnd type="none" w="sm" len="sm"/>
              <a:tailEnd type="none" w="sm" len="sm"/>
            </a:ln>
          </p:spPr>
        </p:cxnSp>
        <p:sp>
          <p:nvSpPr>
            <p:cNvPr id="111" name="Google Shape;191;p14">
              <a:extLst>
                <a:ext uri="{FF2B5EF4-FFF2-40B4-BE49-F238E27FC236}">
                  <a16:creationId xmlns:a16="http://schemas.microsoft.com/office/drawing/2014/main" id="{BE6BCDCE-5A46-437B-84F4-7BC5765F4795}"/>
                </a:ext>
              </a:extLst>
            </p:cNvPr>
            <p:cNvSpPr/>
            <p:nvPr/>
          </p:nvSpPr>
          <p:spPr>
            <a:xfrm>
              <a:off x="1693067" y="4778102"/>
              <a:ext cx="189021" cy="180020"/>
            </a:xfrm>
            <a:prstGeom prst="ellipse">
              <a:avLst/>
            </a:prstGeom>
            <a:no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cxnSp>
          <p:nvCxnSpPr>
            <p:cNvPr id="112" name="Google Shape;196;p14">
              <a:extLst>
                <a:ext uri="{FF2B5EF4-FFF2-40B4-BE49-F238E27FC236}">
                  <a16:creationId xmlns:a16="http://schemas.microsoft.com/office/drawing/2014/main" id="{0770447B-65FE-457D-9F02-7898C3F8690D}"/>
                </a:ext>
              </a:extLst>
            </p:cNvPr>
            <p:cNvCxnSpPr>
              <a:cxnSpLocks/>
              <a:stCxn id="113" idx="1"/>
              <a:endCxn id="109" idx="6"/>
            </p:cNvCxnSpPr>
            <p:nvPr/>
          </p:nvCxnSpPr>
          <p:spPr>
            <a:xfrm flipH="1" flipV="1">
              <a:off x="2900515" y="4085624"/>
              <a:ext cx="836045" cy="719923"/>
            </a:xfrm>
            <a:prstGeom prst="straightConnector1">
              <a:avLst/>
            </a:prstGeom>
            <a:noFill/>
            <a:ln w="25400" cap="flat" cmpd="sng">
              <a:solidFill>
                <a:schemeClr val="dk1"/>
              </a:solidFill>
              <a:prstDash val="solid"/>
              <a:round/>
              <a:headEnd type="none" w="sm" len="sm"/>
              <a:tailEnd type="none" w="sm" len="sm"/>
            </a:ln>
          </p:spPr>
        </p:cxnSp>
        <p:sp>
          <p:nvSpPr>
            <p:cNvPr id="113" name="Google Shape;197;p14">
              <a:extLst>
                <a:ext uri="{FF2B5EF4-FFF2-40B4-BE49-F238E27FC236}">
                  <a16:creationId xmlns:a16="http://schemas.microsoft.com/office/drawing/2014/main" id="{72E0574B-F288-4531-9289-D93382FE3DE4}"/>
                </a:ext>
              </a:extLst>
            </p:cNvPr>
            <p:cNvSpPr/>
            <p:nvPr/>
          </p:nvSpPr>
          <p:spPr>
            <a:xfrm>
              <a:off x="3708879" y="4779184"/>
              <a:ext cx="189021" cy="180020"/>
            </a:xfrm>
            <a:prstGeom prst="ellipse">
              <a:avLst/>
            </a:prstGeom>
            <a:no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pic>
          <p:nvPicPr>
            <p:cNvPr id="116" name="Picture 34" descr="Image result for sickness clipart">
              <a:extLst>
                <a:ext uri="{FF2B5EF4-FFF2-40B4-BE49-F238E27FC236}">
                  <a16:creationId xmlns:a16="http://schemas.microsoft.com/office/drawing/2014/main" id="{86229FAE-31C1-480B-BE56-EBD82C53E5E4}"/>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49999" t="3354" r="36203" b="75499"/>
            <a:stretch/>
          </p:blipFill>
          <p:spPr bwMode="auto">
            <a:xfrm>
              <a:off x="11323965" y="4968424"/>
              <a:ext cx="521074" cy="841323"/>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Image result for bleeding clipart black and white">
              <a:extLst>
                <a:ext uri="{FF2B5EF4-FFF2-40B4-BE49-F238E27FC236}">
                  <a16:creationId xmlns:a16="http://schemas.microsoft.com/office/drawing/2014/main" id="{77A58AAE-96D8-46F4-A482-168A0A1AB2EB}"/>
                </a:ext>
              </a:extLst>
            </p:cNvPr>
            <p:cNvPicPr>
              <a:picLocks noChangeAspect="1" noChangeArrowheads="1"/>
            </p:cNvPicPr>
            <p:nvPr/>
          </p:nvPicPr>
          <p:blipFill>
            <a:blip r:embed="rId7" cstate="hqprint">
              <a:extLst>
                <a:ext uri="{28A0092B-C50C-407E-A947-70E740481C1C}">
                  <a14:useLocalDpi xmlns:a14="http://schemas.microsoft.com/office/drawing/2010/main" val="0"/>
                </a:ext>
              </a:extLst>
            </a:blip>
            <a:srcRect/>
            <a:stretch>
              <a:fillRect/>
            </a:stretch>
          </p:blipFill>
          <p:spPr bwMode="auto">
            <a:xfrm>
              <a:off x="9699598" y="5090510"/>
              <a:ext cx="769087" cy="769087"/>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Image result for prayer clipart">
              <a:extLst>
                <a:ext uri="{FF2B5EF4-FFF2-40B4-BE49-F238E27FC236}">
                  <a16:creationId xmlns:a16="http://schemas.microsoft.com/office/drawing/2014/main" id="{D3AE6711-D4CA-4AB2-85BF-F7B8C6B0819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971502" y="5107516"/>
              <a:ext cx="509567" cy="792659"/>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descr="Related image">
              <a:extLst>
                <a:ext uri="{FF2B5EF4-FFF2-40B4-BE49-F238E27FC236}">
                  <a16:creationId xmlns:a16="http://schemas.microsoft.com/office/drawing/2014/main" id="{4EDFD9EC-0AC0-41F0-B059-C20908FF2584}"/>
                </a:ext>
              </a:extLst>
            </p:cNvPr>
            <p:cNvPicPr>
              <a:picLocks noChangeAspect="1" noChangeArrowheads="1"/>
            </p:cNvPicPr>
            <p:nvPr/>
          </p:nvPicPr>
          <p:blipFill>
            <a:blip r:embed="rId9" cstate="hqprint">
              <a:extLst>
                <a:ext uri="{28A0092B-C50C-407E-A947-70E740481C1C}">
                  <a14:useLocalDpi xmlns:a14="http://schemas.microsoft.com/office/drawing/2010/main" val="0"/>
                </a:ext>
              </a:extLst>
            </a:blip>
            <a:srcRect/>
            <a:stretch>
              <a:fillRect/>
            </a:stretch>
          </p:blipFill>
          <p:spPr bwMode="auto">
            <a:xfrm>
              <a:off x="5765536" y="5118647"/>
              <a:ext cx="1049929" cy="841970"/>
            </a:xfrm>
            <a:prstGeom prst="rect">
              <a:avLst/>
            </a:prstGeom>
            <a:noFill/>
            <a:extLst>
              <a:ext uri="{909E8E84-426E-40DD-AFC4-6F175D3DCCD1}">
                <a14:hiddenFill xmlns:a14="http://schemas.microsoft.com/office/drawing/2010/main">
                  <a:solidFill>
                    <a:srgbClr val="FFFFFF"/>
                  </a:solidFill>
                </a14:hiddenFill>
              </a:ext>
            </a:extLst>
          </p:spPr>
        </p:pic>
        <p:cxnSp>
          <p:nvCxnSpPr>
            <p:cNvPr id="126" name="Google Shape;196;p14">
              <a:extLst>
                <a:ext uri="{FF2B5EF4-FFF2-40B4-BE49-F238E27FC236}">
                  <a16:creationId xmlns:a16="http://schemas.microsoft.com/office/drawing/2014/main" id="{4FF33828-B419-4085-AE3F-720D03A8498C}"/>
                </a:ext>
              </a:extLst>
            </p:cNvPr>
            <p:cNvCxnSpPr>
              <a:cxnSpLocks/>
              <a:endCxn id="104" idx="4"/>
            </p:cNvCxnSpPr>
            <p:nvPr/>
          </p:nvCxnSpPr>
          <p:spPr>
            <a:xfrm flipH="1" flipV="1">
              <a:off x="6361384" y="3931967"/>
              <a:ext cx="11794" cy="829730"/>
            </a:xfrm>
            <a:prstGeom prst="straightConnector1">
              <a:avLst/>
            </a:prstGeom>
            <a:noFill/>
            <a:ln w="25400" cap="flat" cmpd="sng">
              <a:solidFill>
                <a:schemeClr val="dk1"/>
              </a:solidFill>
              <a:prstDash val="solid"/>
              <a:round/>
              <a:headEnd type="none" w="sm" len="sm"/>
              <a:tailEnd type="none" w="sm" len="sm"/>
            </a:ln>
          </p:spPr>
        </p:cxnSp>
        <p:sp>
          <p:nvSpPr>
            <p:cNvPr id="129" name="Google Shape;197;p14">
              <a:extLst>
                <a:ext uri="{FF2B5EF4-FFF2-40B4-BE49-F238E27FC236}">
                  <a16:creationId xmlns:a16="http://schemas.microsoft.com/office/drawing/2014/main" id="{316F7FE3-C767-478D-95A8-ECB0B928B418}"/>
                </a:ext>
              </a:extLst>
            </p:cNvPr>
            <p:cNvSpPr/>
            <p:nvPr/>
          </p:nvSpPr>
          <p:spPr>
            <a:xfrm>
              <a:off x="6290500" y="4755778"/>
              <a:ext cx="189021" cy="180020"/>
            </a:xfrm>
            <a:prstGeom prst="ellipse">
              <a:avLst/>
            </a:prstGeom>
            <a:no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cxnSp>
          <p:nvCxnSpPr>
            <p:cNvPr id="148" name="Google Shape;196;p14">
              <a:extLst>
                <a:ext uri="{FF2B5EF4-FFF2-40B4-BE49-F238E27FC236}">
                  <a16:creationId xmlns:a16="http://schemas.microsoft.com/office/drawing/2014/main" id="{2C34D783-FD3D-49F1-98B7-7988D34D386E}"/>
                </a:ext>
              </a:extLst>
            </p:cNvPr>
            <p:cNvCxnSpPr>
              <a:cxnSpLocks/>
              <a:stCxn id="151" idx="0"/>
              <a:endCxn id="109" idx="4"/>
            </p:cNvCxnSpPr>
            <p:nvPr/>
          </p:nvCxnSpPr>
          <p:spPr>
            <a:xfrm flipH="1" flipV="1">
              <a:off x="2806005" y="4175634"/>
              <a:ext cx="8459" cy="600275"/>
            </a:xfrm>
            <a:prstGeom prst="straightConnector1">
              <a:avLst/>
            </a:prstGeom>
            <a:noFill/>
            <a:ln w="25400" cap="flat" cmpd="sng">
              <a:solidFill>
                <a:schemeClr val="dk1"/>
              </a:solidFill>
              <a:prstDash val="solid"/>
              <a:round/>
              <a:headEnd type="none" w="sm" len="sm"/>
              <a:tailEnd type="none" w="sm" len="sm"/>
            </a:ln>
          </p:spPr>
        </p:cxnSp>
        <p:sp>
          <p:nvSpPr>
            <p:cNvPr id="151" name="Google Shape;197;p14">
              <a:extLst>
                <a:ext uri="{FF2B5EF4-FFF2-40B4-BE49-F238E27FC236}">
                  <a16:creationId xmlns:a16="http://schemas.microsoft.com/office/drawing/2014/main" id="{C66D0AB5-33C9-43DD-895D-AF0D09ACCBBA}"/>
                </a:ext>
              </a:extLst>
            </p:cNvPr>
            <p:cNvSpPr/>
            <p:nvPr/>
          </p:nvSpPr>
          <p:spPr>
            <a:xfrm>
              <a:off x="2719953" y="4775909"/>
              <a:ext cx="189021" cy="180020"/>
            </a:xfrm>
            <a:prstGeom prst="ellipse">
              <a:avLst/>
            </a:prstGeom>
            <a:no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sp>
          <p:nvSpPr>
            <p:cNvPr id="51" name="Google Shape;163;p14">
              <a:extLst>
                <a:ext uri="{FF2B5EF4-FFF2-40B4-BE49-F238E27FC236}">
                  <a16:creationId xmlns:a16="http://schemas.microsoft.com/office/drawing/2014/main" id="{81B27A5F-392B-46E1-A902-9F40368C3979}"/>
                </a:ext>
              </a:extLst>
            </p:cNvPr>
            <p:cNvSpPr txBox="1"/>
            <p:nvPr/>
          </p:nvSpPr>
          <p:spPr>
            <a:xfrm>
              <a:off x="1450345" y="179476"/>
              <a:ext cx="6073165" cy="297906"/>
            </a:xfrm>
            <a:prstGeom prst="rect">
              <a:avLst/>
            </a:prstGeom>
            <a:solidFill>
              <a:schemeClr val="accent6"/>
            </a:solidFill>
            <a:ln>
              <a:noFill/>
            </a:ln>
          </p:spPr>
          <p:txBody>
            <a:bodyPr spcFirstLastPara="1" wrap="square" lIns="91425" tIns="45700" rIns="91425" bIns="45700" anchor="t" anchorCtr="0">
              <a:noAutofit/>
            </a:bodyPr>
            <a:lstStyle/>
            <a:p>
              <a:r>
                <a:rPr lang="en-GB" sz="1600" b="1" dirty="0">
                  <a:solidFill>
                    <a:schemeClr val="lt1"/>
                  </a:solidFill>
                  <a:latin typeface="Calibri"/>
                  <a:ea typeface="Calibri"/>
                  <a:cs typeface="Calibri"/>
                  <a:sym typeface="Calibri"/>
                </a:rPr>
                <a:t>GCSE History Knowledge Organiser: Renaissance Medicine, 1500-1700 </a:t>
              </a:r>
              <a:endParaRPr sz="1600" b="1" dirty="0">
                <a:solidFill>
                  <a:schemeClr val="lt1"/>
                </a:solidFill>
                <a:latin typeface="Calibri"/>
                <a:ea typeface="Calibri"/>
                <a:cs typeface="Calibri"/>
                <a:sym typeface="Calibri"/>
              </a:endParaRPr>
            </a:p>
          </p:txBody>
        </p:sp>
        <p:pic>
          <p:nvPicPr>
            <p:cNvPr id="4098" name="Picture 2" descr="Image result for fire clipart">
              <a:extLst>
                <a:ext uri="{FF2B5EF4-FFF2-40B4-BE49-F238E27FC236}">
                  <a16:creationId xmlns:a16="http://schemas.microsoft.com/office/drawing/2014/main" id="{BD73B10D-25B1-41D6-AF2B-23FD2FBBD015}"/>
                </a:ext>
              </a:extLst>
            </p:cNvPr>
            <p:cNvPicPr>
              <a:picLocks noChangeAspect="1" noChangeArrowheads="1"/>
            </p:cNvPicPr>
            <p:nvPr/>
          </p:nvPicPr>
          <p:blipFill rotWithShape="1">
            <a:blip r:embed="rId10">
              <a:extLst>
                <a:ext uri="{28A0092B-C50C-407E-A947-70E740481C1C}">
                  <a14:useLocalDpi xmlns:a14="http://schemas.microsoft.com/office/drawing/2010/main" val="0"/>
                </a:ext>
              </a:extLst>
            </a:blip>
            <a:srcRect b="11850"/>
            <a:stretch/>
          </p:blipFill>
          <p:spPr bwMode="auto">
            <a:xfrm>
              <a:off x="2474492" y="5274097"/>
              <a:ext cx="783972" cy="744233"/>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Image result for plague doctor clipart">
              <a:extLst>
                <a:ext uri="{FF2B5EF4-FFF2-40B4-BE49-F238E27FC236}">
                  <a16:creationId xmlns:a16="http://schemas.microsoft.com/office/drawing/2014/main" id="{ED3A60E1-948A-4417-8593-9175BF199413}"/>
                </a:ext>
              </a:extLst>
            </p:cNvPr>
            <p:cNvPicPr>
              <a:picLocks noChangeAspect="1" noChangeArrowheads="1"/>
            </p:cNvPicPr>
            <p:nvPr/>
          </p:nvPicPr>
          <p:blipFill>
            <a:blip r:embed="rId11" cstate="hqprint">
              <a:extLst>
                <a:ext uri="{28A0092B-C50C-407E-A947-70E740481C1C}">
                  <a14:useLocalDpi xmlns:a14="http://schemas.microsoft.com/office/drawing/2010/main" val="0"/>
                </a:ext>
              </a:extLst>
            </a:blip>
            <a:srcRect/>
            <a:stretch>
              <a:fillRect/>
            </a:stretch>
          </p:blipFill>
          <p:spPr bwMode="auto">
            <a:xfrm>
              <a:off x="1450345" y="5190812"/>
              <a:ext cx="957825" cy="957825"/>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Image result for footsteps clipart">
              <a:extLst>
                <a:ext uri="{FF2B5EF4-FFF2-40B4-BE49-F238E27FC236}">
                  <a16:creationId xmlns:a16="http://schemas.microsoft.com/office/drawing/2014/main" id="{F60A7BCB-3D47-401C-9C90-4BDEE5DAC305}"/>
                </a:ext>
              </a:extLst>
            </p:cNvPr>
            <p:cNvPicPr>
              <a:picLocks noChangeAspect="1" noChangeArrowheads="1"/>
            </p:cNvPicPr>
            <p:nvPr/>
          </p:nvPicPr>
          <p:blipFill>
            <a:blip r:embed="rId12" cstate="hqprint">
              <a:extLst>
                <a:ext uri="{28A0092B-C50C-407E-A947-70E740481C1C}">
                  <a14:useLocalDpi xmlns:a14="http://schemas.microsoft.com/office/drawing/2010/main" val="0"/>
                </a:ext>
              </a:extLst>
            </a:blip>
            <a:srcRect/>
            <a:stretch>
              <a:fillRect/>
            </a:stretch>
          </p:blipFill>
          <p:spPr bwMode="auto">
            <a:xfrm>
              <a:off x="6980646" y="5090121"/>
              <a:ext cx="998403" cy="998403"/>
            </a:xfrm>
            <a:prstGeom prst="rect">
              <a:avLst/>
            </a:prstGeom>
            <a:noFill/>
            <a:extLst>
              <a:ext uri="{909E8E84-426E-40DD-AFC4-6F175D3DCCD1}">
                <a14:hiddenFill xmlns:a14="http://schemas.microsoft.com/office/drawing/2010/main">
                  <a:solidFill>
                    <a:srgbClr val="FFFFFF"/>
                  </a:solidFill>
                </a14:hiddenFill>
              </a:ext>
            </a:extLst>
          </p:spPr>
        </p:pic>
        <p:pic>
          <p:nvPicPr>
            <p:cNvPr id="4104" name="Picture 8" descr="Image result for tobacco clipart">
              <a:extLst>
                <a:ext uri="{FF2B5EF4-FFF2-40B4-BE49-F238E27FC236}">
                  <a16:creationId xmlns:a16="http://schemas.microsoft.com/office/drawing/2014/main" id="{25F53279-9221-4DAA-89CE-3C74C9A9028C}"/>
                </a:ext>
              </a:extLst>
            </p:cNvPr>
            <p:cNvPicPr>
              <a:picLocks noChangeAspect="1" noChangeArrowheads="1"/>
            </p:cNvPicPr>
            <p:nvPr/>
          </p:nvPicPr>
          <p:blipFill>
            <a:blip r:embed="rId13" cstate="hqprint">
              <a:extLst>
                <a:ext uri="{28A0092B-C50C-407E-A947-70E740481C1C}">
                  <a14:useLocalDpi xmlns:a14="http://schemas.microsoft.com/office/drawing/2010/main" val="0"/>
                </a:ext>
              </a:extLst>
            </a:blip>
            <a:srcRect/>
            <a:stretch>
              <a:fillRect/>
            </a:stretch>
          </p:blipFill>
          <p:spPr bwMode="auto">
            <a:xfrm>
              <a:off x="3272586" y="5136963"/>
              <a:ext cx="1031601" cy="1031601"/>
            </a:xfrm>
            <a:prstGeom prst="rect">
              <a:avLst/>
            </a:prstGeom>
            <a:noFill/>
            <a:extLst>
              <a:ext uri="{909E8E84-426E-40DD-AFC4-6F175D3DCCD1}">
                <a14:hiddenFill xmlns:a14="http://schemas.microsoft.com/office/drawing/2010/main">
                  <a:solidFill>
                    <a:srgbClr val="FFFFFF"/>
                  </a:solidFill>
                </a14:hiddenFill>
              </a:ext>
            </a:extLst>
          </p:spPr>
        </p:pic>
        <p:grpSp>
          <p:nvGrpSpPr>
            <p:cNvPr id="52" name="Group 51">
              <a:extLst>
                <a:ext uri="{FF2B5EF4-FFF2-40B4-BE49-F238E27FC236}">
                  <a16:creationId xmlns:a16="http://schemas.microsoft.com/office/drawing/2014/main" id="{E077FC00-A2F1-45CA-82F7-297FA0D0E40A}"/>
                </a:ext>
              </a:extLst>
            </p:cNvPr>
            <p:cNvGrpSpPr/>
            <p:nvPr/>
          </p:nvGrpSpPr>
          <p:grpSpPr>
            <a:xfrm>
              <a:off x="7569847" y="254442"/>
              <a:ext cx="4275192" cy="1791937"/>
              <a:chOff x="7569847" y="254442"/>
              <a:chExt cx="4275192" cy="1791937"/>
            </a:xfrm>
          </p:grpSpPr>
          <p:sp>
            <p:nvSpPr>
              <p:cNvPr id="53" name="Rectangle 52">
                <a:extLst>
                  <a:ext uri="{FF2B5EF4-FFF2-40B4-BE49-F238E27FC236}">
                    <a16:creationId xmlns:a16="http://schemas.microsoft.com/office/drawing/2014/main" id="{95DB9A38-A719-4B56-9AB8-DFA88C78163F}"/>
                  </a:ext>
                </a:extLst>
              </p:cNvPr>
              <p:cNvSpPr/>
              <p:nvPr/>
            </p:nvSpPr>
            <p:spPr>
              <a:xfrm>
                <a:off x="7569847" y="254442"/>
                <a:ext cx="4275192" cy="1791937"/>
              </a:xfrm>
              <a:prstGeom prst="rect">
                <a:avLst/>
              </a:prstGeom>
            </p:spPr>
            <p:style>
              <a:lnRef idx="2">
                <a:schemeClr val="dk1"/>
              </a:lnRef>
              <a:fillRef idx="1">
                <a:schemeClr val="lt1"/>
              </a:fillRef>
              <a:effectRef idx="0">
                <a:schemeClr val="dk1"/>
              </a:effectRef>
              <a:fontRef idx="minor">
                <a:schemeClr val="dk1"/>
              </a:fontRef>
            </p:style>
            <p:txBody>
              <a:bodyPr rtlCol="0" anchor="t"/>
              <a:lstStyle/>
              <a:p>
                <a:r>
                  <a:rPr lang="en-GB" sz="1400" dirty="0"/>
                  <a:t>HEALERS IN THE RENAISSANCE</a:t>
                </a:r>
              </a:p>
              <a:p>
                <a:pPr marL="285750" indent="-285750">
                  <a:buFont typeface="Arial" panose="020B0604020202020204" pitchFamily="34" charset="0"/>
                  <a:buChar char="•"/>
                </a:pPr>
                <a:r>
                  <a:rPr lang="en-GB" sz="1400" dirty="0"/>
                  <a:t>Physician</a:t>
                </a:r>
                <a:br>
                  <a:rPr lang="en-GB" sz="1400" dirty="0"/>
                </a:br>
                <a:endParaRPr lang="en-GB" sz="1400" dirty="0"/>
              </a:p>
              <a:p>
                <a:pPr marL="285750" indent="-285750">
                  <a:buFont typeface="Arial" panose="020B0604020202020204" pitchFamily="34" charset="0"/>
                  <a:buChar char="•"/>
                </a:pPr>
                <a:r>
                  <a:rPr lang="en-GB" sz="1400" dirty="0"/>
                  <a:t>Apothecary</a:t>
                </a:r>
                <a:br>
                  <a:rPr lang="en-GB" sz="1400" dirty="0"/>
                </a:br>
                <a:endParaRPr lang="en-GB" sz="1400" dirty="0"/>
              </a:p>
              <a:p>
                <a:pPr marL="285750" indent="-285750">
                  <a:buFont typeface="Arial" panose="020B0604020202020204" pitchFamily="34" charset="0"/>
                  <a:buChar char="•"/>
                </a:pPr>
                <a:r>
                  <a:rPr lang="en-GB" sz="1400" dirty="0"/>
                  <a:t>Barber Surgeon</a:t>
                </a:r>
                <a:br>
                  <a:rPr lang="en-GB" sz="1400" dirty="0"/>
                </a:br>
                <a:endParaRPr lang="en-GB" sz="1400" dirty="0"/>
              </a:p>
              <a:p>
                <a:pPr marL="285750" indent="-285750">
                  <a:buFont typeface="Arial" panose="020B0604020202020204" pitchFamily="34" charset="0"/>
                  <a:buChar char="•"/>
                </a:pPr>
                <a:r>
                  <a:rPr lang="en-GB" sz="1400" dirty="0"/>
                  <a:t>Women</a:t>
                </a:r>
              </a:p>
            </p:txBody>
          </p:sp>
          <p:pic>
            <p:nvPicPr>
              <p:cNvPr id="54" name="Picture 2" descr="Image result for conical flask clipart">
                <a:extLst>
                  <a:ext uri="{FF2B5EF4-FFF2-40B4-BE49-F238E27FC236}">
                    <a16:creationId xmlns:a16="http://schemas.microsoft.com/office/drawing/2014/main" id="{6DC3EF8E-C4C5-4D66-9542-4069DAD6D068}"/>
                  </a:ext>
                </a:extLst>
              </p:cNvPr>
              <p:cNvPicPr>
                <a:picLocks noChangeAspect="1" noChangeArrowheads="1"/>
              </p:cNvPicPr>
              <p:nvPr/>
            </p:nvPicPr>
            <p:blipFill>
              <a:blip r:embed="rId14" cstate="hqprint">
                <a:extLst>
                  <a:ext uri="{28A0092B-C50C-407E-A947-70E740481C1C}">
                    <a14:useLocalDpi xmlns:a14="http://schemas.microsoft.com/office/drawing/2010/main" val="0"/>
                  </a:ext>
                </a:extLst>
              </a:blip>
              <a:srcRect/>
              <a:stretch>
                <a:fillRect/>
              </a:stretch>
            </p:blipFill>
            <p:spPr bwMode="auto">
              <a:xfrm>
                <a:off x="10996740" y="725655"/>
                <a:ext cx="645195" cy="645195"/>
              </a:xfrm>
              <a:prstGeom prst="rect">
                <a:avLst/>
              </a:prstGeom>
              <a:noFill/>
              <a:extLst>
                <a:ext uri="{909E8E84-426E-40DD-AFC4-6F175D3DCCD1}">
                  <a14:hiddenFill xmlns:a14="http://schemas.microsoft.com/office/drawing/2010/main">
                    <a:solidFill>
                      <a:srgbClr val="FFFFFF"/>
                    </a:solidFill>
                  </a14:hiddenFill>
                </a:ext>
              </a:extLst>
            </p:spPr>
          </p:pic>
          <p:pic>
            <p:nvPicPr>
              <p:cNvPr id="55" name="Picture 18" descr="Image result for book clipart">
                <a:extLst>
                  <a:ext uri="{FF2B5EF4-FFF2-40B4-BE49-F238E27FC236}">
                    <a16:creationId xmlns:a16="http://schemas.microsoft.com/office/drawing/2014/main" id="{A30CD2E6-5DF8-4DDE-A0AD-D2F007DDA0CB}"/>
                  </a:ext>
                </a:extLst>
              </p:cNvPr>
              <p:cNvPicPr>
                <a:picLocks noChangeAspect="1" noChangeArrowheads="1"/>
              </p:cNvPicPr>
              <p:nvPr/>
            </p:nvPicPr>
            <p:blipFill rotWithShape="1">
              <a:blip r:embed="rId15" cstate="hqprint">
                <a:extLst>
                  <a:ext uri="{28A0092B-C50C-407E-A947-70E740481C1C}">
                    <a14:useLocalDpi xmlns:a14="http://schemas.microsoft.com/office/drawing/2010/main" val="0"/>
                  </a:ext>
                </a:extLst>
              </a:blip>
              <a:srcRect l="5721" t="14731" r="4774" b="18915"/>
              <a:stretch/>
            </p:blipFill>
            <p:spPr bwMode="auto">
              <a:xfrm>
                <a:off x="10097510" y="345718"/>
                <a:ext cx="644583" cy="477854"/>
              </a:xfrm>
              <a:prstGeom prst="rect">
                <a:avLst/>
              </a:prstGeom>
              <a:noFill/>
              <a:extLst>
                <a:ext uri="{909E8E84-426E-40DD-AFC4-6F175D3DCCD1}">
                  <a14:hiddenFill xmlns:a14="http://schemas.microsoft.com/office/drawing/2010/main">
                    <a:solidFill>
                      <a:srgbClr val="FFFFFF"/>
                    </a:solidFill>
                  </a14:hiddenFill>
                </a:ext>
              </a:extLst>
            </p:spPr>
          </p:pic>
          <p:pic>
            <p:nvPicPr>
              <p:cNvPr id="56" name="Picture 4" descr="Related image">
                <a:extLst>
                  <a:ext uri="{FF2B5EF4-FFF2-40B4-BE49-F238E27FC236}">
                    <a16:creationId xmlns:a16="http://schemas.microsoft.com/office/drawing/2014/main" id="{43E18DE3-69DA-42D2-A00B-8A3870F643F2}"/>
                  </a:ext>
                </a:extLst>
              </p:cNvPr>
              <p:cNvPicPr>
                <a:picLocks noChangeAspect="1" noChangeArrowheads="1"/>
              </p:cNvPicPr>
              <p:nvPr/>
            </p:nvPicPr>
            <p:blipFill>
              <a:blip r:embed="rId16" cstate="hqprint">
                <a:extLst>
                  <a:ext uri="{28A0092B-C50C-407E-A947-70E740481C1C}">
                    <a14:useLocalDpi xmlns:a14="http://schemas.microsoft.com/office/drawing/2010/main" val="0"/>
                  </a:ext>
                </a:extLst>
              </a:blip>
              <a:srcRect/>
              <a:stretch>
                <a:fillRect/>
              </a:stretch>
            </p:blipFill>
            <p:spPr bwMode="auto">
              <a:xfrm>
                <a:off x="10019155" y="1058469"/>
                <a:ext cx="739720" cy="739720"/>
              </a:xfrm>
              <a:prstGeom prst="rect">
                <a:avLst/>
              </a:prstGeom>
              <a:noFill/>
              <a:extLst>
                <a:ext uri="{909E8E84-426E-40DD-AFC4-6F175D3DCCD1}">
                  <a14:hiddenFill xmlns:a14="http://schemas.microsoft.com/office/drawing/2010/main">
                    <a:solidFill>
                      <a:srgbClr val="FFFFFF"/>
                    </a:solidFill>
                  </a14:hiddenFill>
                </a:ext>
              </a:extLst>
            </p:spPr>
          </p:pic>
          <p:pic>
            <p:nvPicPr>
              <p:cNvPr id="57" name="Google Shape;396;p17">
                <a:extLst>
                  <a:ext uri="{FF2B5EF4-FFF2-40B4-BE49-F238E27FC236}">
                    <a16:creationId xmlns:a16="http://schemas.microsoft.com/office/drawing/2014/main" id="{E79CDFF2-6B12-4562-BF9B-AFE9F5269C4A}"/>
                  </a:ext>
                </a:extLst>
              </p:cNvPr>
              <p:cNvPicPr preferRelativeResize="0"/>
              <p:nvPr/>
            </p:nvPicPr>
            <p:blipFill rotWithShape="1">
              <a:blip r:embed="rId17">
                <a:alphaModFix/>
              </a:blip>
              <a:srcRect/>
              <a:stretch/>
            </p:blipFill>
            <p:spPr>
              <a:xfrm>
                <a:off x="11093634" y="1487562"/>
                <a:ext cx="416646" cy="480601"/>
              </a:xfrm>
              <a:prstGeom prst="rect">
                <a:avLst/>
              </a:prstGeom>
              <a:noFill/>
              <a:ln>
                <a:noFill/>
              </a:ln>
            </p:spPr>
          </p:pic>
        </p:grpSp>
        <p:sp>
          <p:nvSpPr>
            <p:cNvPr id="58" name="Google Shape;181;p14">
              <a:extLst>
                <a:ext uri="{FF2B5EF4-FFF2-40B4-BE49-F238E27FC236}">
                  <a16:creationId xmlns:a16="http://schemas.microsoft.com/office/drawing/2014/main" id="{AD39F440-AE99-472B-A527-F64529454BB8}"/>
                </a:ext>
              </a:extLst>
            </p:cNvPr>
            <p:cNvSpPr txBox="1"/>
            <p:nvPr/>
          </p:nvSpPr>
          <p:spPr>
            <a:xfrm>
              <a:off x="1450345" y="6154993"/>
              <a:ext cx="824919" cy="311812"/>
            </a:xfrm>
            <a:prstGeom prst="rect">
              <a:avLst/>
            </a:prstGeom>
            <a:noFill/>
            <a:ln>
              <a:noFill/>
            </a:ln>
          </p:spPr>
          <p:txBody>
            <a:bodyPr spcFirstLastPara="1" wrap="square" lIns="91425" tIns="45700" rIns="91425" bIns="45700" anchor="t" anchorCtr="0">
              <a:noAutofit/>
            </a:bodyPr>
            <a:lstStyle/>
            <a:p>
              <a:pPr algn="ctr"/>
              <a:r>
                <a:rPr lang="en-GB" sz="1200" dirty="0">
                  <a:solidFill>
                    <a:schemeClr val="dk1"/>
                  </a:solidFill>
                  <a:latin typeface="Calibri"/>
                  <a:ea typeface="Calibri"/>
                  <a:cs typeface="Calibri"/>
                  <a:sym typeface="Calibri"/>
                </a:rPr>
                <a:t>Plague Doctor</a:t>
              </a:r>
              <a:endParaRPr sz="1400" dirty="0">
                <a:solidFill>
                  <a:schemeClr val="dk1"/>
                </a:solidFill>
                <a:latin typeface="Calibri"/>
                <a:ea typeface="Calibri"/>
                <a:cs typeface="Calibri"/>
                <a:sym typeface="Calibri"/>
              </a:endParaRPr>
            </a:p>
          </p:txBody>
        </p:sp>
        <p:sp>
          <p:nvSpPr>
            <p:cNvPr id="59" name="Google Shape;181;p14">
              <a:extLst>
                <a:ext uri="{FF2B5EF4-FFF2-40B4-BE49-F238E27FC236}">
                  <a16:creationId xmlns:a16="http://schemas.microsoft.com/office/drawing/2014/main" id="{3377FFDD-7E0C-42DE-8EBD-ECDE9A2A2DD0}"/>
                </a:ext>
              </a:extLst>
            </p:cNvPr>
            <p:cNvSpPr txBox="1"/>
            <p:nvPr/>
          </p:nvSpPr>
          <p:spPr>
            <a:xfrm>
              <a:off x="2358674" y="6186361"/>
              <a:ext cx="1027345" cy="280444"/>
            </a:xfrm>
            <a:prstGeom prst="rect">
              <a:avLst/>
            </a:prstGeom>
            <a:noFill/>
            <a:ln>
              <a:noFill/>
            </a:ln>
          </p:spPr>
          <p:txBody>
            <a:bodyPr spcFirstLastPara="1" wrap="square" lIns="91425" tIns="45700" rIns="91425" bIns="45700" anchor="t" anchorCtr="0">
              <a:noAutofit/>
            </a:bodyPr>
            <a:lstStyle/>
            <a:p>
              <a:pPr algn="ctr"/>
              <a:r>
                <a:rPr lang="en-GB" sz="1200" dirty="0">
                  <a:solidFill>
                    <a:schemeClr val="dk1"/>
                  </a:solidFill>
                  <a:latin typeface="Calibri"/>
                  <a:ea typeface="Calibri"/>
                  <a:cs typeface="Calibri"/>
                  <a:sym typeface="Calibri"/>
                </a:rPr>
                <a:t>Burning Tar</a:t>
              </a:r>
              <a:endParaRPr sz="1400" dirty="0">
                <a:solidFill>
                  <a:schemeClr val="dk1"/>
                </a:solidFill>
                <a:latin typeface="Calibri"/>
                <a:ea typeface="Calibri"/>
                <a:cs typeface="Calibri"/>
                <a:sym typeface="Calibri"/>
              </a:endParaRPr>
            </a:p>
          </p:txBody>
        </p:sp>
        <p:sp>
          <p:nvSpPr>
            <p:cNvPr id="60" name="Google Shape;181;p14">
              <a:extLst>
                <a:ext uri="{FF2B5EF4-FFF2-40B4-BE49-F238E27FC236}">
                  <a16:creationId xmlns:a16="http://schemas.microsoft.com/office/drawing/2014/main" id="{16B28B95-0E22-47B5-B142-CD3624D4359C}"/>
                </a:ext>
              </a:extLst>
            </p:cNvPr>
            <p:cNvSpPr txBox="1"/>
            <p:nvPr/>
          </p:nvSpPr>
          <p:spPr>
            <a:xfrm>
              <a:off x="3390929" y="6186361"/>
              <a:ext cx="824919" cy="311812"/>
            </a:xfrm>
            <a:prstGeom prst="rect">
              <a:avLst/>
            </a:prstGeom>
            <a:noFill/>
            <a:ln>
              <a:noFill/>
            </a:ln>
          </p:spPr>
          <p:txBody>
            <a:bodyPr spcFirstLastPara="1" wrap="square" lIns="91425" tIns="45700" rIns="91425" bIns="45700" anchor="t" anchorCtr="0">
              <a:noAutofit/>
            </a:bodyPr>
            <a:lstStyle/>
            <a:p>
              <a:pPr algn="ctr"/>
              <a:r>
                <a:rPr lang="en-GB" sz="1200" dirty="0">
                  <a:solidFill>
                    <a:schemeClr val="dk1"/>
                  </a:solidFill>
                  <a:latin typeface="Calibri"/>
                  <a:ea typeface="Calibri"/>
                  <a:cs typeface="Calibri"/>
                  <a:sym typeface="Calibri"/>
                </a:rPr>
                <a:t>Tobacco</a:t>
              </a:r>
              <a:endParaRPr sz="1400" dirty="0">
                <a:solidFill>
                  <a:schemeClr val="dk1"/>
                </a:solidFill>
                <a:latin typeface="Calibri"/>
                <a:ea typeface="Calibri"/>
                <a:cs typeface="Calibri"/>
                <a:sym typeface="Calibri"/>
              </a:endParaRPr>
            </a:p>
          </p:txBody>
        </p:sp>
        <p:sp>
          <p:nvSpPr>
            <p:cNvPr id="61" name="Google Shape;181;p14">
              <a:extLst>
                <a:ext uri="{FF2B5EF4-FFF2-40B4-BE49-F238E27FC236}">
                  <a16:creationId xmlns:a16="http://schemas.microsoft.com/office/drawing/2014/main" id="{AC5B0EF0-FF10-4E8F-B938-B675815030AF}"/>
                </a:ext>
              </a:extLst>
            </p:cNvPr>
            <p:cNvSpPr txBox="1"/>
            <p:nvPr/>
          </p:nvSpPr>
          <p:spPr>
            <a:xfrm>
              <a:off x="4835571" y="6198351"/>
              <a:ext cx="824919" cy="311812"/>
            </a:xfrm>
            <a:prstGeom prst="rect">
              <a:avLst/>
            </a:prstGeom>
            <a:noFill/>
            <a:ln>
              <a:noFill/>
            </a:ln>
          </p:spPr>
          <p:txBody>
            <a:bodyPr spcFirstLastPara="1" wrap="square" lIns="91425" tIns="45700" rIns="91425" bIns="45700" anchor="t" anchorCtr="0">
              <a:noAutofit/>
            </a:bodyPr>
            <a:lstStyle/>
            <a:p>
              <a:pPr algn="ctr"/>
              <a:r>
                <a:rPr lang="en-GB" sz="1200" dirty="0">
                  <a:solidFill>
                    <a:schemeClr val="dk1"/>
                  </a:solidFill>
                  <a:latin typeface="Calibri"/>
                  <a:ea typeface="Calibri"/>
                  <a:cs typeface="Calibri"/>
                  <a:sym typeface="Calibri"/>
                </a:rPr>
                <a:t>Prayer</a:t>
              </a:r>
              <a:endParaRPr sz="1400" dirty="0">
                <a:solidFill>
                  <a:schemeClr val="dk1"/>
                </a:solidFill>
                <a:latin typeface="Calibri"/>
                <a:ea typeface="Calibri"/>
                <a:cs typeface="Calibri"/>
                <a:sym typeface="Calibri"/>
              </a:endParaRPr>
            </a:p>
          </p:txBody>
        </p:sp>
        <p:sp>
          <p:nvSpPr>
            <p:cNvPr id="62" name="Google Shape;181;p14">
              <a:extLst>
                <a:ext uri="{FF2B5EF4-FFF2-40B4-BE49-F238E27FC236}">
                  <a16:creationId xmlns:a16="http://schemas.microsoft.com/office/drawing/2014/main" id="{C71B2047-E360-4978-836F-3E90953F384E}"/>
                </a:ext>
              </a:extLst>
            </p:cNvPr>
            <p:cNvSpPr txBox="1"/>
            <p:nvPr/>
          </p:nvSpPr>
          <p:spPr>
            <a:xfrm>
              <a:off x="5936111" y="6188075"/>
              <a:ext cx="824919" cy="311812"/>
            </a:xfrm>
            <a:prstGeom prst="rect">
              <a:avLst/>
            </a:prstGeom>
            <a:noFill/>
            <a:ln>
              <a:noFill/>
            </a:ln>
          </p:spPr>
          <p:txBody>
            <a:bodyPr spcFirstLastPara="1" wrap="square" lIns="91425" tIns="45700" rIns="91425" bIns="45700" anchor="t" anchorCtr="0">
              <a:noAutofit/>
            </a:bodyPr>
            <a:lstStyle/>
            <a:p>
              <a:pPr algn="ctr"/>
              <a:r>
                <a:rPr lang="en-GB" sz="1200" dirty="0">
                  <a:solidFill>
                    <a:schemeClr val="dk1"/>
                  </a:solidFill>
                  <a:latin typeface="Calibri"/>
                  <a:ea typeface="Calibri"/>
                  <a:cs typeface="Calibri"/>
                  <a:sym typeface="Calibri"/>
                </a:rPr>
                <a:t>Fasting</a:t>
              </a:r>
              <a:endParaRPr sz="1400" dirty="0">
                <a:solidFill>
                  <a:schemeClr val="dk1"/>
                </a:solidFill>
                <a:latin typeface="Calibri"/>
                <a:ea typeface="Calibri"/>
                <a:cs typeface="Calibri"/>
                <a:sym typeface="Calibri"/>
              </a:endParaRPr>
            </a:p>
          </p:txBody>
        </p:sp>
        <p:sp>
          <p:nvSpPr>
            <p:cNvPr id="63" name="Google Shape;181;p14">
              <a:extLst>
                <a:ext uri="{FF2B5EF4-FFF2-40B4-BE49-F238E27FC236}">
                  <a16:creationId xmlns:a16="http://schemas.microsoft.com/office/drawing/2014/main" id="{F5F85B3B-E55C-416E-8F7A-7962F0E94523}"/>
                </a:ext>
              </a:extLst>
            </p:cNvPr>
            <p:cNvSpPr txBox="1"/>
            <p:nvPr/>
          </p:nvSpPr>
          <p:spPr>
            <a:xfrm>
              <a:off x="6968366" y="6188075"/>
              <a:ext cx="1265844" cy="322088"/>
            </a:xfrm>
            <a:prstGeom prst="rect">
              <a:avLst/>
            </a:prstGeom>
            <a:noFill/>
            <a:ln>
              <a:noFill/>
            </a:ln>
          </p:spPr>
          <p:txBody>
            <a:bodyPr spcFirstLastPara="1" wrap="square" lIns="91425" tIns="45700" rIns="91425" bIns="45700" anchor="t" anchorCtr="0">
              <a:noAutofit/>
            </a:bodyPr>
            <a:lstStyle/>
            <a:p>
              <a:pPr algn="ctr"/>
              <a:r>
                <a:rPr lang="en-GB" sz="1200" dirty="0" err="1">
                  <a:solidFill>
                    <a:schemeClr val="dk1"/>
                  </a:solidFill>
                  <a:latin typeface="Calibri"/>
                  <a:ea typeface="Calibri"/>
                  <a:cs typeface="Calibri"/>
                  <a:sym typeface="Calibri"/>
                </a:rPr>
                <a:t>Pilgrimmage</a:t>
              </a:r>
              <a:endParaRPr sz="1400" dirty="0">
                <a:solidFill>
                  <a:schemeClr val="dk1"/>
                </a:solidFill>
                <a:latin typeface="Calibri"/>
                <a:ea typeface="Calibri"/>
                <a:cs typeface="Calibri"/>
                <a:sym typeface="Calibri"/>
              </a:endParaRPr>
            </a:p>
          </p:txBody>
        </p:sp>
        <p:sp>
          <p:nvSpPr>
            <p:cNvPr id="64" name="Google Shape;181;p14">
              <a:extLst>
                <a:ext uri="{FF2B5EF4-FFF2-40B4-BE49-F238E27FC236}">
                  <a16:creationId xmlns:a16="http://schemas.microsoft.com/office/drawing/2014/main" id="{518057C3-7EC1-4B99-A7EA-F23F058FA5B7}"/>
                </a:ext>
              </a:extLst>
            </p:cNvPr>
            <p:cNvSpPr txBox="1"/>
            <p:nvPr/>
          </p:nvSpPr>
          <p:spPr>
            <a:xfrm>
              <a:off x="9546062" y="6173483"/>
              <a:ext cx="982564" cy="311812"/>
            </a:xfrm>
            <a:prstGeom prst="rect">
              <a:avLst/>
            </a:prstGeom>
            <a:noFill/>
            <a:ln>
              <a:noFill/>
            </a:ln>
          </p:spPr>
          <p:txBody>
            <a:bodyPr spcFirstLastPara="1" wrap="square" lIns="91425" tIns="45700" rIns="91425" bIns="45700" anchor="t" anchorCtr="0">
              <a:noAutofit/>
            </a:bodyPr>
            <a:lstStyle/>
            <a:p>
              <a:pPr algn="ctr"/>
              <a:r>
                <a:rPr lang="en-GB" sz="1200" dirty="0">
                  <a:solidFill>
                    <a:schemeClr val="dk1"/>
                  </a:solidFill>
                  <a:latin typeface="Calibri"/>
                  <a:ea typeface="Calibri"/>
                  <a:cs typeface="Calibri"/>
                  <a:sym typeface="Calibri"/>
                </a:rPr>
                <a:t>Bloodletting</a:t>
              </a:r>
              <a:endParaRPr sz="1400" dirty="0">
                <a:solidFill>
                  <a:schemeClr val="dk1"/>
                </a:solidFill>
                <a:latin typeface="Calibri"/>
                <a:ea typeface="Calibri"/>
                <a:cs typeface="Calibri"/>
                <a:sym typeface="Calibri"/>
              </a:endParaRPr>
            </a:p>
          </p:txBody>
        </p:sp>
        <p:sp>
          <p:nvSpPr>
            <p:cNvPr id="65" name="Google Shape;181;p14">
              <a:extLst>
                <a:ext uri="{FF2B5EF4-FFF2-40B4-BE49-F238E27FC236}">
                  <a16:creationId xmlns:a16="http://schemas.microsoft.com/office/drawing/2014/main" id="{0A4DBE17-B281-4306-B31F-E393FE7FF5A9}"/>
                </a:ext>
              </a:extLst>
            </p:cNvPr>
            <p:cNvSpPr txBox="1"/>
            <p:nvPr/>
          </p:nvSpPr>
          <p:spPr>
            <a:xfrm>
              <a:off x="10831657" y="6115856"/>
              <a:ext cx="1158107" cy="434698"/>
            </a:xfrm>
            <a:prstGeom prst="rect">
              <a:avLst/>
            </a:prstGeom>
            <a:noFill/>
            <a:ln>
              <a:noFill/>
            </a:ln>
          </p:spPr>
          <p:txBody>
            <a:bodyPr spcFirstLastPara="1" wrap="square" lIns="91425" tIns="45700" rIns="91425" bIns="45700" anchor="t" anchorCtr="0">
              <a:noAutofit/>
            </a:bodyPr>
            <a:lstStyle/>
            <a:p>
              <a:pPr algn="ctr"/>
              <a:r>
                <a:rPr lang="en-GB" sz="1200" dirty="0">
                  <a:solidFill>
                    <a:schemeClr val="dk1"/>
                  </a:solidFill>
                  <a:latin typeface="Calibri"/>
                  <a:ea typeface="Calibri"/>
                  <a:cs typeface="Calibri"/>
                  <a:sym typeface="Calibri"/>
                </a:rPr>
                <a:t>Purging/</a:t>
              </a:r>
              <a:br>
                <a:rPr lang="en-GB" sz="1200" dirty="0">
                  <a:solidFill>
                    <a:schemeClr val="dk1"/>
                  </a:solidFill>
                  <a:latin typeface="Calibri"/>
                  <a:ea typeface="Calibri"/>
                  <a:cs typeface="Calibri"/>
                  <a:sym typeface="Calibri"/>
                </a:rPr>
              </a:br>
              <a:r>
                <a:rPr lang="en-GB" sz="1200" dirty="0">
                  <a:solidFill>
                    <a:schemeClr val="dk1"/>
                  </a:solidFill>
                  <a:latin typeface="Calibri"/>
                  <a:ea typeface="Calibri"/>
                  <a:cs typeface="Calibri"/>
                  <a:sym typeface="Calibri"/>
                </a:rPr>
                <a:t>Laxatives</a:t>
              </a:r>
              <a:endParaRPr sz="1400" dirty="0">
                <a:solidFill>
                  <a:schemeClr val="dk1"/>
                </a:solidFill>
                <a:latin typeface="Calibri"/>
                <a:ea typeface="Calibri"/>
                <a:cs typeface="Calibri"/>
                <a:sym typeface="Calibri"/>
              </a:endParaRPr>
            </a:p>
          </p:txBody>
        </p:sp>
        <p:sp>
          <p:nvSpPr>
            <p:cNvPr id="66" name="Google Shape;181;p14">
              <a:extLst>
                <a:ext uri="{FF2B5EF4-FFF2-40B4-BE49-F238E27FC236}">
                  <a16:creationId xmlns:a16="http://schemas.microsoft.com/office/drawing/2014/main" id="{B4DE19A5-E39B-42E8-8E8C-5D9C03E4D5C0}"/>
                </a:ext>
              </a:extLst>
            </p:cNvPr>
            <p:cNvSpPr txBox="1"/>
            <p:nvPr/>
          </p:nvSpPr>
          <p:spPr>
            <a:xfrm>
              <a:off x="3179880" y="3184066"/>
              <a:ext cx="1046412" cy="307777"/>
            </a:xfrm>
            <a:prstGeom prst="rect">
              <a:avLst/>
            </a:prstGeom>
            <a:noFill/>
            <a:ln>
              <a:noFill/>
            </a:ln>
          </p:spPr>
          <p:txBody>
            <a:bodyPr spcFirstLastPara="1" wrap="square" lIns="91425" tIns="45700" rIns="91425" bIns="45700" anchor="t" anchorCtr="0">
              <a:noAutofit/>
            </a:bodyPr>
            <a:lstStyle/>
            <a:p>
              <a:pPr algn="ctr"/>
              <a:r>
                <a:rPr lang="en-GB" sz="1200" dirty="0">
                  <a:solidFill>
                    <a:schemeClr val="dk1"/>
                  </a:solidFill>
                  <a:latin typeface="Calibri"/>
                  <a:ea typeface="Calibri"/>
                  <a:cs typeface="Calibri"/>
                  <a:sym typeface="Calibri"/>
                </a:rPr>
                <a:t>Miasma</a:t>
              </a:r>
              <a:endParaRPr sz="1400" dirty="0">
                <a:solidFill>
                  <a:schemeClr val="dk1"/>
                </a:solidFill>
                <a:latin typeface="Calibri"/>
                <a:ea typeface="Calibri"/>
                <a:cs typeface="Calibri"/>
                <a:sym typeface="Calibri"/>
              </a:endParaRPr>
            </a:p>
          </p:txBody>
        </p:sp>
        <p:sp>
          <p:nvSpPr>
            <p:cNvPr id="67" name="Google Shape;181;p14">
              <a:extLst>
                <a:ext uri="{FF2B5EF4-FFF2-40B4-BE49-F238E27FC236}">
                  <a16:creationId xmlns:a16="http://schemas.microsoft.com/office/drawing/2014/main" id="{7FAFFD3E-A83E-4B0B-AAEE-1CCE424FA51F}"/>
                </a:ext>
              </a:extLst>
            </p:cNvPr>
            <p:cNvSpPr txBox="1"/>
            <p:nvPr/>
          </p:nvSpPr>
          <p:spPr>
            <a:xfrm>
              <a:off x="7289738" y="3110830"/>
              <a:ext cx="1046412" cy="307777"/>
            </a:xfrm>
            <a:prstGeom prst="rect">
              <a:avLst/>
            </a:prstGeom>
            <a:noFill/>
            <a:ln>
              <a:noFill/>
            </a:ln>
          </p:spPr>
          <p:txBody>
            <a:bodyPr spcFirstLastPara="1" wrap="square" lIns="91425" tIns="45700" rIns="91425" bIns="45700" anchor="t" anchorCtr="0">
              <a:noAutofit/>
            </a:bodyPr>
            <a:lstStyle/>
            <a:p>
              <a:pPr algn="ctr"/>
              <a:r>
                <a:rPr lang="en-GB" sz="1200" dirty="0">
                  <a:solidFill>
                    <a:schemeClr val="dk1"/>
                  </a:solidFill>
                  <a:latin typeface="Calibri"/>
                  <a:ea typeface="Calibri"/>
                  <a:cs typeface="Calibri"/>
                  <a:sym typeface="Calibri"/>
                </a:rPr>
                <a:t>God’s Punishment</a:t>
              </a:r>
              <a:endParaRPr sz="1400" dirty="0">
                <a:solidFill>
                  <a:schemeClr val="dk1"/>
                </a:solidFill>
                <a:latin typeface="Calibri"/>
                <a:ea typeface="Calibri"/>
                <a:cs typeface="Calibri"/>
                <a:sym typeface="Calibri"/>
              </a:endParaRPr>
            </a:p>
          </p:txBody>
        </p:sp>
        <p:sp>
          <p:nvSpPr>
            <p:cNvPr id="68" name="Google Shape;181;p14">
              <a:extLst>
                <a:ext uri="{FF2B5EF4-FFF2-40B4-BE49-F238E27FC236}">
                  <a16:creationId xmlns:a16="http://schemas.microsoft.com/office/drawing/2014/main" id="{D96099EC-AB7B-4F8C-A7A0-60DD0E23B3C8}"/>
                </a:ext>
              </a:extLst>
            </p:cNvPr>
            <p:cNvSpPr txBox="1"/>
            <p:nvPr/>
          </p:nvSpPr>
          <p:spPr>
            <a:xfrm>
              <a:off x="9229999" y="3107783"/>
              <a:ext cx="1046412" cy="532651"/>
            </a:xfrm>
            <a:prstGeom prst="rect">
              <a:avLst/>
            </a:prstGeom>
            <a:noFill/>
            <a:ln>
              <a:noFill/>
            </a:ln>
          </p:spPr>
          <p:txBody>
            <a:bodyPr spcFirstLastPara="1" wrap="square" lIns="91425" tIns="45700" rIns="91425" bIns="45700" anchor="t" anchorCtr="0">
              <a:noAutofit/>
            </a:bodyPr>
            <a:lstStyle/>
            <a:p>
              <a:pPr algn="ctr"/>
              <a:r>
                <a:rPr lang="en-GB" sz="1200" dirty="0">
                  <a:solidFill>
                    <a:schemeClr val="dk1"/>
                  </a:solidFill>
                  <a:latin typeface="Calibri"/>
                  <a:ea typeface="Calibri"/>
                  <a:cs typeface="Calibri"/>
                  <a:sym typeface="Calibri"/>
                </a:rPr>
                <a:t>Imbalance of Humours</a:t>
              </a:r>
              <a:endParaRPr sz="1400" dirty="0">
                <a:solidFill>
                  <a:schemeClr val="dk1"/>
                </a:solidFill>
                <a:latin typeface="Calibri"/>
                <a:ea typeface="Calibri"/>
                <a:cs typeface="Calibri"/>
                <a:sym typeface="Calibri"/>
              </a:endParaRPr>
            </a:p>
          </p:txBody>
        </p:sp>
      </p:grpSp>
    </p:spTree>
    <p:extLst>
      <p:ext uri="{BB962C8B-B14F-4D97-AF65-F5344CB8AC3E}">
        <p14:creationId xmlns:p14="http://schemas.microsoft.com/office/powerpoint/2010/main" val="39997048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a:spLocks noChangeArrowheads="1"/>
          </p:cNvSpPr>
          <p:nvPr/>
        </p:nvSpPr>
        <p:spPr bwMode="auto">
          <a:xfrm>
            <a:off x="286327" y="5468750"/>
            <a:ext cx="2141073"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dirty="0" smtClean="0">
              <a:ln>
                <a:noFill/>
              </a:ln>
              <a:solidFill>
                <a:schemeClr val="tx1"/>
              </a:solidFill>
              <a:effectLst/>
              <a:latin typeface="+mj-lt"/>
            </a:endParaRPr>
          </a:p>
        </p:txBody>
      </p:sp>
      <p:sp>
        <p:nvSpPr>
          <p:cNvPr id="7" name="TextBox 6"/>
          <p:cNvSpPr txBox="1"/>
          <p:nvPr/>
        </p:nvSpPr>
        <p:spPr>
          <a:xfrm>
            <a:off x="6271591" y="1700335"/>
            <a:ext cx="5698736" cy="5047536"/>
          </a:xfrm>
          <a:prstGeom prst="rect">
            <a:avLst/>
          </a:prstGeom>
          <a:noFill/>
          <a:ln>
            <a:solidFill>
              <a:schemeClr val="tx1"/>
            </a:solidFill>
          </a:ln>
        </p:spPr>
        <p:txBody>
          <a:bodyPr wrap="square" rtlCol="0">
            <a:spAutoFit/>
          </a:bodyPr>
          <a:lstStyle/>
          <a:p>
            <a:pPr algn="just"/>
            <a:r>
              <a:rPr lang="en-GB" sz="1400" dirty="0" smtClean="0">
                <a:latin typeface="+mj-lt"/>
              </a:rPr>
              <a:t>From the start of the 18</a:t>
            </a:r>
            <a:r>
              <a:rPr lang="en-GB" sz="1400" baseline="30000" dirty="0" smtClean="0">
                <a:latin typeface="+mj-lt"/>
              </a:rPr>
              <a:t>th</a:t>
            </a:r>
            <a:r>
              <a:rPr lang="en-GB" sz="1400" dirty="0" smtClean="0">
                <a:latin typeface="+mj-lt"/>
              </a:rPr>
              <a:t> century, rapid changes began to occur in medicine. Between 1500 and 1700, many new medical theories had been published: however, it was not until later that those theories were put into practice.</a:t>
            </a:r>
          </a:p>
          <a:p>
            <a:pPr algn="just"/>
            <a:endParaRPr lang="en-GB" sz="1400" dirty="0" smtClean="0">
              <a:latin typeface="+mj-lt"/>
            </a:endParaRPr>
          </a:p>
          <a:p>
            <a:pPr algn="just"/>
            <a:r>
              <a:rPr lang="en-GB" sz="1400" dirty="0" smtClean="0">
                <a:latin typeface="+mj-lt"/>
              </a:rPr>
              <a:t>At the start of the period c1700-c1900, the Theory of the Four Humours was no longer widely believed, but it had not yet been replaced by anything else. Bleeding and purging were still common treatments. Apothecaries still sold herbal remedies and most treatment was still carried out by women in the home. Luckily, epidemic diseases such as the plague seemed to have disappeared, but smallpox and other diseases were common.</a:t>
            </a:r>
          </a:p>
          <a:p>
            <a:pPr algn="just"/>
            <a:endParaRPr lang="en-GB" sz="1400" dirty="0" smtClean="0">
              <a:latin typeface="+mj-lt"/>
            </a:endParaRPr>
          </a:p>
          <a:p>
            <a:pPr algn="just"/>
            <a:r>
              <a:rPr lang="en-GB" sz="1400" dirty="0" smtClean="0">
                <a:latin typeface="+mj-lt"/>
              </a:rPr>
              <a:t>By 1900, the medical landscape had been completely transformed. Germs had been discovered, and there was ongoing work to create vaccines and develop treatments for the disease caused by them.</a:t>
            </a:r>
          </a:p>
          <a:p>
            <a:pPr algn="just"/>
            <a:endParaRPr lang="en-GB" sz="1400" dirty="0" smtClean="0">
              <a:latin typeface="+mj-lt"/>
            </a:endParaRPr>
          </a:p>
          <a:p>
            <a:pPr algn="just"/>
            <a:r>
              <a:rPr lang="en-GB" sz="1400" dirty="0" smtClean="0">
                <a:latin typeface="+mj-lt"/>
              </a:rPr>
              <a:t>Edward Jenner had developed the first vaccination for small pox – and a British government more willing to get involved in day-to-day life had made this vaccination compulsory in 1852.</a:t>
            </a:r>
          </a:p>
          <a:p>
            <a:pPr algn="just"/>
            <a:endParaRPr lang="en-GB" sz="1400" dirty="0" smtClean="0">
              <a:latin typeface="+mj-lt"/>
            </a:endParaRPr>
          </a:p>
          <a:p>
            <a:pPr algn="just"/>
            <a:r>
              <a:rPr lang="en-GB" sz="1400" dirty="0" smtClean="0">
                <a:latin typeface="+mj-lt"/>
              </a:rPr>
              <a:t>Hospitals had been developed into clean, modern institutions, thanks to the work of Florence Nightingale. Developments in anaesthetics and antiseptics meant that surgery was now much less dangerous, and therefore much more common. </a:t>
            </a:r>
            <a:endParaRPr lang="en-GB" sz="1400" dirty="0">
              <a:latin typeface="+mj-lt"/>
            </a:endParaRPr>
          </a:p>
        </p:txBody>
      </p:sp>
      <p:sp>
        <p:nvSpPr>
          <p:cNvPr id="8" name="Google Shape;163;p14">
            <a:extLst>
              <a:ext uri="{FF2B5EF4-FFF2-40B4-BE49-F238E27FC236}">
                <a16:creationId xmlns:a16="http://schemas.microsoft.com/office/drawing/2014/main" id="{D79841D8-7547-4A3B-8779-46175259FBE5}"/>
              </a:ext>
            </a:extLst>
          </p:cNvPr>
          <p:cNvSpPr txBox="1"/>
          <p:nvPr/>
        </p:nvSpPr>
        <p:spPr>
          <a:xfrm>
            <a:off x="252093" y="134633"/>
            <a:ext cx="11718234" cy="1193783"/>
          </a:xfrm>
          <a:prstGeom prst="rect">
            <a:avLst/>
          </a:prstGeom>
          <a:solidFill>
            <a:schemeClr val="accent6"/>
          </a:solidFill>
          <a:ln>
            <a:noFill/>
          </a:ln>
        </p:spPr>
        <p:txBody>
          <a:bodyPr spcFirstLastPara="1" wrap="square" lIns="91425" tIns="45700" rIns="91425" bIns="45700" anchor="t" anchorCtr="0">
            <a:noAutofit/>
          </a:bodyPr>
          <a:lstStyle/>
          <a:p>
            <a:pPr algn="ctr"/>
            <a:r>
              <a:rPr lang="en-GB" sz="3200" b="1" u="sng" dirty="0" smtClean="0">
                <a:solidFill>
                  <a:schemeClr val="lt1"/>
                </a:solidFill>
                <a:latin typeface="Calibri"/>
                <a:ea typeface="Calibri"/>
                <a:cs typeface="Calibri"/>
                <a:sym typeface="Calibri"/>
              </a:rPr>
              <a:t>Big </a:t>
            </a:r>
            <a:r>
              <a:rPr lang="en-GB" sz="3200" b="1" u="sng" dirty="0" smtClean="0">
                <a:solidFill>
                  <a:schemeClr val="lt1"/>
                </a:solidFill>
                <a:latin typeface="Calibri"/>
                <a:ea typeface="Calibri"/>
                <a:cs typeface="Calibri"/>
                <a:sym typeface="Calibri"/>
              </a:rPr>
              <a:t>Questions</a:t>
            </a:r>
            <a:r>
              <a:rPr lang="en-GB" sz="3200" b="1" u="sng" dirty="0" smtClean="0">
                <a:solidFill>
                  <a:schemeClr val="lt1"/>
                </a:solidFill>
                <a:latin typeface="Calibri"/>
                <a:ea typeface="Calibri"/>
                <a:cs typeface="Calibri"/>
                <a:sym typeface="Calibri"/>
              </a:rPr>
              <a:t>: </a:t>
            </a:r>
            <a:r>
              <a:rPr lang="en-GB" sz="3200" b="1" u="sng" dirty="0" smtClean="0">
                <a:solidFill>
                  <a:schemeClr val="lt1"/>
                </a:solidFill>
                <a:latin typeface="Calibri"/>
                <a:ea typeface="Calibri"/>
                <a:cs typeface="Calibri"/>
                <a:sym typeface="Calibri"/>
              </a:rPr>
              <a:t>Key </a:t>
            </a:r>
            <a:r>
              <a:rPr lang="en-GB" sz="3200" b="1" u="sng" dirty="0">
                <a:solidFill>
                  <a:schemeClr val="lt1"/>
                </a:solidFill>
                <a:latin typeface="Calibri"/>
                <a:ea typeface="Calibri"/>
                <a:cs typeface="Calibri"/>
                <a:sym typeface="Calibri"/>
              </a:rPr>
              <a:t>T</a:t>
            </a:r>
            <a:r>
              <a:rPr lang="en-GB" sz="3200" b="1" u="sng" dirty="0" smtClean="0">
                <a:solidFill>
                  <a:schemeClr val="lt1"/>
                </a:solidFill>
                <a:latin typeface="Calibri"/>
                <a:ea typeface="Calibri"/>
                <a:cs typeface="Calibri"/>
                <a:sym typeface="Calibri"/>
              </a:rPr>
              <a:t>opic </a:t>
            </a:r>
            <a:r>
              <a:rPr lang="en-GB" sz="3200" b="1" u="sng" dirty="0" smtClean="0">
                <a:solidFill>
                  <a:schemeClr val="lt1"/>
                </a:solidFill>
                <a:latin typeface="Calibri"/>
                <a:ea typeface="Calibri"/>
                <a:cs typeface="Calibri"/>
                <a:sym typeface="Calibri"/>
              </a:rPr>
              <a:t>3 </a:t>
            </a:r>
          </a:p>
          <a:p>
            <a:pPr algn="ctr"/>
            <a:r>
              <a:rPr lang="en-GB" sz="3200" b="1" u="sng" dirty="0" smtClean="0">
                <a:solidFill>
                  <a:schemeClr val="lt1"/>
                </a:solidFill>
                <a:latin typeface="Calibri"/>
                <a:ea typeface="Calibri"/>
                <a:cs typeface="Calibri"/>
                <a:sym typeface="Calibri"/>
              </a:rPr>
              <a:t>C1700-c1900 - </a:t>
            </a:r>
            <a:r>
              <a:rPr lang="en-GB" sz="3200" b="1" u="sng" dirty="0" smtClean="0">
                <a:solidFill>
                  <a:schemeClr val="lt1"/>
                </a:solidFill>
                <a:latin typeface="Calibri"/>
                <a:ea typeface="Calibri"/>
                <a:cs typeface="Calibri"/>
                <a:sym typeface="Calibri"/>
              </a:rPr>
              <a:t>Medicine in 18</a:t>
            </a:r>
            <a:r>
              <a:rPr lang="en-GB" sz="3200" b="1" u="sng" baseline="30000" dirty="0" smtClean="0">
                <a:solidFill>
                  <a:schemeClr val="lt1"/>
                </a:solidFill>
                <a:latin typeface="Calibri"/>
                <a:ea typeface="Calibri"/>
                <a:cs typeface="Calibri"/>
                <a:sym typeface="Calibri"/>
              </a:rPr>
              <a:t>th</a:t>
            </a:r>
            <a:r>
              <a:rPr lang="en-GB" sz="3200" b="1" u="sng" dirty="0" smtClean="0">
                <a:solidFill>
                  <a:schemeClr val="lt1"/>
                </a:solidFill>
                <a:latin typeface="Calibri"/>
                <a:ea typeface="Calibri"/>
                <a:cs typeface="Calibri"/>
                <a:sym typeface="Calibri"/>
              </a:rPr>
              <a:t> and 19</a:t>
            </a:r>
            <a:r>
              <a:rPr lang="en-GB" sz="3200" b="1" u="sng" baseline="30000" dirty="0" smtClean="0">
                <a:solidFill>
                  <a:schemeClr val="lt1"/>
                </a:solidFill>
                <a:latin typeface="Calibri"/>
                <a:ea typeface="Calibri"/>
                <a:cs typeface="Calibri"/>
                <a:sym typeface="Calibri"/>
              </a:rPr>
              <a:t>th</a:t>
            </a:r>
            <a:r>
              <a:rPr lang="en-GB" sz="3200" b="1" u="sng" dirty="0" smtClean="0">
                <a:solidFill>
                  <a:schemeClr val="lt1"/>
                </a:solidFill>
                <a:latin typeface="Calibri"/>
                <a:ea typeface="Calibri"/>
                <a:cs typeface="Calibri"/>
                <a:sym typeface="Calibri"/>
              </a:rPr>
              <a:t> century Britain. </a:t>
            </a:r>
            <a:endParaRPr sz="3200" b="1" dirty="0">
              <a:solidFill>
                <a:schemeClr val="lt1"/>
              </a:solidFill>
              <a:latin typeface="Calibri"/>
              <a:ea typeface="Calibri"/>
              <a:cs typeface="Calibri"/>
              <a:sym typeface="Calibri"/>
            </a:endParaRPr>
          </a:p>
        </p:txBody>
      </p:sp>
      <p:sp>
        <p:nvSpPr>
          <p:cNvPr id="4" name="Rectangle 6"/>
          <p:cNvSpPr>
            <a:spLocks noChangeArrowheads="1"/>
          </p:cNvSpPr>
          <p:nvPr/>
        </p:nvSpPr>
        <p:spPr bwMode="auto">
          <a:xfrm>
            <a:off x="332144" y="1833146"/>
            <a:ext cx="2868794" cy="4185761"/>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1"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BQ1: </a:t>
            </a:r>
            <a:r>
              <a:rPr kumimoji="0" lang="en-GB" altLang="en-US" sz="1400" b="0"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How did people in the 18</a:t>
            </a:r>
            <a:r>
              <a:rPr kumimoji="0" lang="en-GB" altLang="en-US" sz="1400" b="0" i="0" u="none" strike="noStrike" cap="none" normalizeH="0" baseline="30000" dirty="0" smtClean="0">
                <a:ln>
                  <a:noFill/>
                </a:ln>
                <a:solidFill>
                  <a:schemeClr val="tx1"/>
                </a:solidFill>
                <a:effectLst/>
                <a:latin typeface="+mj-lt"/>
                <a:ea typeface="Times New Roman" panose="02020603050405020304" pitchFamily="18" charset="0"/>
                <a:cs typeface="Calibri Light" panose="020F0302020204030204" pitchFamily="34" charset="0"/>
              </a:rPr>
              <a:t>th</a:t>
            </a:r>
            <a:r>
              <a:rPr kumimoji="0" lang="en-GB" altLang="en-US" sz="1400" b="0"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 and 19</a:t>
            </a:r>
            <a:r>
              <a:rPr kumimoji="0" lang="en-GB" altLang="en-US" sz="1400" b="0" i="0" u="none" strike="noStrike" cap="none" normalizeH="0" baseline="30000" dirty="0" smtClean="0">
                <a:ln>
                  <a:noFill/>
                </a:ln>
                <a:solidFill>
                  <a:schemeClr val="tx1"/>
                </a:solidFill>
                <a:effectLst/>
                <a:latin typeface="+mj-lt"/>
                <a:ea typeface="Times New Roman" panose="02020603050405020304" pitchFamily="18" charset="0"/>
                <a:cs typeface="Calibri Light" panose="020F0302020204030204" pitchFamily="34" charset="0"/>
              </a:rPr>
              <a:t>th</a:t>
            </a:r>
            <a:r>
              <a:rPr kumimoji="0" lang="en-GB" altLang="en-US" sz="1400" b="0"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 centuries explain the causes of disease and illness? </a:t>
            </a:r>
            <a:endParaRPr lang="en-GB" altLang="en-US" sz="1400" dirty="0">
              <a:latin typeface="+mj-lt"/>
              <a:ea typeface="Times New Roman" panose="02020603050405020304" pitchFamily="18" charset="0"/>
              <a:cs typeface="Calibri Light" panose="020F03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dirty="0" smtClean="0">
              <a:ln>
                <a:noFill/>
              </a:ln>
              <a:solidFill>
                <a:schemeClr val="tx1"/>
              </a:solidFill>
              <a:effectLst/>
              <a:latin typeface="+mj-l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1"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BQ2</a:t>
            </a:r>
            <a:r>
              <a:rPr kumimoji="0" lang="en-GB" altLang="en-US" sz="1400" b="0"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 How did people in the 18</a:t>
            </a:r>
            <a:r>
              <a:rPr kumimoji="0" lang="en-GB" altLang="en-US" sz="1400" b="0" i="0" u="none" strike="noStrike" cap="none" normalizeH="0" baseline="30000" dirty="0" smtClean="0">
                <a:ln>
                  <a:noFill/>
                </a:ln>
                <a:solidFill>
                  <a:schemeClr val="tx1"/>
                </a:solidFill>
                <a:effectLst/>
                <a:latin typeface="+mj-lt"/>
                <a:ea typeface="Times New Roman" panose="02020603050405020304" pitchFamily="18" charset="0"/>
                <a:cs typeface="Calibri Light" panose="020F0302020204030204" pitchFamily="34" charset="0"/>
              </a:rPr>
              <a:t>th</a:t>
            </a:r>
            <a:r>
              <a:rPr kumimoji="0" lang="en-GB" altLang="en-US" sz="1400" b="0"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 and 19</a:t>
            </a:r>
            <a:r>
              <a:rPr kumimoji="0" lang="en-GB" altLang="en-US" sz="1400" b="0" i="0" u="none" strike="noStrike" cap="none" normalizeH="0" baseline="30000" dirty="0" smtClean="0">
                <a:ln>
                  <a:noFill/>
                </a:ln>
                <a:solidFill>
                  <a:schemeClr val="tx1"/>
                </a:solidFill>
                <a:effectLst/>
                <a:latin typeface="+mj-lt"/>
                <a:ea typeface="Times New Roman" panose="02020603050405020304" pitchFamily="18" charset="0"/>
                <a:cs typeface="Calibri Light" panose="020F0302020204030204" pitchFamily="34" charset="0"/>
              </a:rPr>
              <a:t>th</a:t>
            </a:r>
            <a:r>
              <a:rPr kumimoji="0" lang="en-GB" altLang="en-US" sz="1400" b="0"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 centuries treat illness and disease?</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dirty="0" smtClean="0">
              <a:ln>
                <a:noFill/>
              </a:ln>
              <a:solidFill>
                <a:schemeClr val="tx1"/>
              </a:solidFill>
              <a:effectLst/>
              <a:latin typeface="+mj-l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1"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BQ3: </a:t>
            </a:r>
            <a:r>
              <a:rPr kumimoji="0" lang="en-GB" altLang="en-US" sz="1400" b="0"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What improvements were there to surgery during the 18</a:t>
            </a:r>
            <a:r>
              <a:rPr kumimoji="0" lang="en-GB" altLang="en-US" sz="1400" b="0" i="0" u="none" strike="noStrike" cap="none" normalizeH="0" baseline="30000" dirty="0" smtClean="0">
                <a:ln>
                  <a:noFill/>
                </a:ln>
                <a:solidFill>
                  <a:schemeClr val="tx1"/>
                </a:solidFill>
                <a:effectLst/>
                <a:latin typeface="+mj-lt"/>
                <a:ea typeface="Times New Roman" panose="02020603050405020304" pitchFamily="18" charset="0"/>
                <a:cs typeface="Calibri Light" panose="020F0302020204030204" pitchFamily="34" charset="0"/>
              </a:rPr>
              <a:t>th</a:t>
            </a:r>
            <a:r>
              <a:rPr kumimoji="0" lang="en-GB" altLang="en-US" sz="1400" b="0"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 and 19</a:t>
            </a:r>
            <a:r>
              <a:rPr kumimoji="0" lang="en-GB" altLang="en-US" sz="1400" b="0" i="0" u="none" strike="noStrike" cap="none" normalizeH="0" baseline="30000" dirty="0" smtClean="0">
                <a:ln>
                  <a:noFill/>
                </a:ln>
                <a:solidFill>
                  <a:schemeClr val="tx1"/>
                </a:solidFill>
                <a:effectLst/>
                <a:latin typeface="+mj-lt"/>
                <a:ea typeface="Times New Roman" panose="02020603050405020304" pitchFamily="18" charset="0"/>
                <a:cs typeface="Calibri Light" panose="020F0302020204030204" pitchFamily="34" charset="0"/>
              </a:rPr>
              <a:t>th</a:t>
            </a:r>
            <a:r>
              <a:rPr kumimoji="0" lang="en-GB" altLang="en-US" sz="1400" b="0"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 century?</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dirty="0" smtClean="0">
              <a:ln>
                <a:noFill/>
              </a:ln>
              <a:solidFill>
                <a:schemeClr val="tx1"/>
              </a:solidFill>
              <a:effectLst/>
              <a:latin typeface="+mj-l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1"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BQ4: </a:t>
            </a:r>
            <a:r>
              <a:rPr kumimoji="0" lang="en-GB" altLang="en-US" sz="1400" b="0"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How did people try to prevent disease and illness during the 18</a:t>
            </a:r>
            <a:r>
              <a:rPr kumimoji="0" lang="en-GB" altLang="en-US" sz="1400" b="0" i="0" u="none" strike="noStrike" cap="none" normalizeH="0" baseline="30000" dirty="0" smtClean="0">
                <a:ln>
                  <a:noFill/>
                </a:ln>
                <a:solidFill>
                  <a:schemeClr val="tx1"/>
                </a:solidFill>
                <a:effectLst/>
                <a:latin typeface="+mj-lt"/>
                <a:ea typeface="Times New Roman" panose="02020603050405020304" pitchFamily="18" charset="0"/>
                <a:cs typeface="Calibri Light" panose="020F0302020204030204" pitchFamily="34" charset="0"/>
              </a:rPr>
              <a:t>th</a:t>
            </a:r>
            <a:r>
              <a:rPr kumimoji="0" lang="en-GB" altLang="en-US" sz="1400" b="0"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 and 19</a:t>
            </a:r>
            <a:r>
              <a:rPr kumimoji="0" lang="en-GB" altLang="en-US" sz="1400" b="0" i="0" u="none" strike="noStrike" cap="none" normalizeH="0" baseline="30000" dirty="0" smtClean="0">
                <a:ln>
                  <a:noFill/>
                </a:ln>
                <a:solidFill>
                  <a:schemeClr val="tx1"/>
                </a:solidFill>
                <a:effectLst/>
                <a:latin typeface="+mj-lt"/>
                <a:ea typeface="Times New Roman" panose="02020603050405020304" pitchFamily="18" charset="0"/>
                <a:cs typeface="Calibri Light" panose="020F0302020204030204" pitchFamily="34" charset="0"/>
              </a:rPr>
              <a:t>th</a:t>
            </a:r>
            <a:r>
              <a:rPr kumimoji="0" lang="en-GB" altLang="en-US" sz="1400" b="0"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 century?</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dirty="0" smtClean="0">
              <a:ln>
                <a:noFill/>
              </a:ln>
              <a:solidFill>
                <a:schemeClr val="tx1"/>
              </a:solidFill>
              <a:effectLst/>
              <a:latin typeface="+mj-l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1"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BQ5: </a:t>
            </a:r>
            <a:r>
              <a:rPr kumimoji="0" lang="en-GB" altLang="en-US" sz="1400" b="0"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How did the government try to fight cholera in 1854?</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dirty="0" smtClean="0">
              <a:ln>
                <a:noFill/>
              </a:ln>
              <a:solidFill>
                <a:schemeClr val="tx1"/>
              </a:solidFill>
              <a:effectLst/>
              <a:latin typeface="+mj-lt"/>
            </a:endParaRPr>
          </a:p>
        </p:txBody>
      </p:sp>
      <p:pic>
        <p:nvPicPr>
          <p:cNvPr id="6152" name="Picture 8" descr="Hoping for a Covid Vaccine and Recalling the One for Smallpox - The New  York Tim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64702" y="1833146"/>
            <a:ext cx="2143125" cy="2143125"/>
          </a:xfrm>
          <a:prstGeom prst="rect">
            <a:avLst/>
          </a:prstGeom>
          <a:noFill/>
          <a:extLst>
            <a:ext uri="{909E8E84-426E-40DD-AFC4-6F175D3DCCD1}">
              <a14:hiddenFill xmlns:a14="http://schemas.microsoft.com/office/drawing/2010/main">
                <a:solidFill>
                  <a:srgbClr val="FFFFFF"/>
                </a:solidFill>
              </a14:hiddenFill>
            </a:ext>
          </a:extLst>
        </p:spPr>
      </p:pic>
      <p:pic>
        <p:nvPicPr>
          <p:cNvPr id="6154" name="Picture 10" descr="Cholera outbreak in the reign of Queen Victoria: how Dr John Snow helped  prevent further catastrophe in Lond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6262" y="4353339"/>
            <a:ext cx="2390775" cy="19145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854170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15"/>
        <p:cNvGrpSpPr/>
        <p:nvPr/>
      </p:nvGrpSpPr>
      <p:grpSpPr>
        <a:xfrm>
          <a:off x="0" y="0"/>
          <a:ext cx="0" cy="0"/>
          <a:chOff x="0" y="0"/>
          <a:chExt cx="0" cy="0"/>
        </a:xfrm>
      </p:grpSpPr>
      <p:grpSp>
        <p:nvGrpSpPr>
          <p:cNvPr id="7" name="Group 6">
            <a:extLst>
              <a:ext uri="{FF2B5EF4-FFF2-40B4-BE49-F238E27FC236}">
                <a16:creationId xmlns:a16="http://schemas.microsoft.com/office/drawing/2014/main" id="{C7DB6516-D3B9-46AC-A764-55CB23AB9D0F}"/>
              </a:ext>
            </a:extLst>
          </p:cNvPr>
          <p:cNvGrpSpPr/>
          <p:nvPr/>
        </p:nvGrpSpPr>
        <p:grpSpPr>
          <a:xfrm>
            <a:off x="219456" y="116632"/>
            <a:ext cx="11740896" cy="6614132"/>
            <a:chOff x="219456" y="116632"/>
            <a:chExt cx="11740896" cy="6614132"/>
          </a:xfrm>
        </p:grpSpPr>
        <p:grpSp>
          <p:nvGrpSpPr>
            <p:cNvPr id="2" name="Group 1">
              <a:extLst>
                <a:ext uri="{FF2B5EF4-FFF2-40B4-BE49-F238E27FC236}">
                  <a16:creationId xmlns:a16="http://schemas.microsoft.com/office/drawing/2014/main" id="{89840686-92AD-490B-9245-2FEA3D271065}"/>
                </a:ext>
              </a:extLst>
            </p:cNvPr>
            <p:cNvGrpSpPr/>
            <p:nvPr/>
          </p:nvGrpSpPr>
          <p:grpSpPr>
            <a:xfrm>
              <a:off x="4128134" y="806951"/>
              <a:ext cx="6599804" cy="202972"/>
              <a:chOff x="4128134" y="806951"/>
              <a:chExt cx="6599804" cy="202972"/>
            </a:xfrm>
          </p:grpSpPr>
          <p:cxnSp>
            <p:nvCxnSpPr>
              <p:cNvPr id="67" name="Google Shape;226;p15">
                <a:extLst>
                  <a:ext uri="{FF2B5EF4-FFF2-40B4-BE49-F238E27FC236}">
                    <a16:creationId xmlns:a16="http://schemas.microsoft.com/office/drawing/2014/main" id="{B9428D51-CF87-477C-914A-FCE91839BC3C}"/>
                  </a:ext>
                </a:extLst>
              </p:cNvPr>
              <p:cNvCxnSpPr>
                <a:cxnSpLocks/>
              </p:cNvCxnSpPr>
              <p:nvPr/>
            </p:nvCxnSpPr>
            <p:spPr>
              <a:xfrm flipH="1">
                <a:off x="9225889" y="915831"/>
                <a:ext cx="1345953" cy="3668"/>
              </a:xfrm>
              <a:prstGeom prst="straightConnector1">
                <a:avLst/>
              </a:prstGeom>
              <a:noFill/>
              <a:ln w="25400" cap="flat" cmpd="sng">
                <a:solidFill>
                  <a:schemeClr val="dk1"/>
                </a:solidFill>
                <a:prstDash val="solid"/>
                <a:round/>
                <a:headEnd type="none" w="sm" len="sm"/>
                <a:tailEnd type="none" w="sm" len="sm"/>
              </a:ln>
            </p:spPr>
          </p:cxnSp>
          <p:sp>
            <p:nvSpPr>
              <p:cNvPr id="220" name="Google Shape;220;p15"/>
              <p:cNvSpPr/>
              <p:nvPr/>
            </p:nvSpPr>
            <p:spPr>
              <a:xfrm>
                <a:off x="4128134" y="806951"/>
                <a:ext cx="189021" cy="180020"/>
              </a:xfrm>
              <a:prstGeom prst="ellipse">
                <a:avLst/>
              </a:prstGeom>
              <a:no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cxnSp>
            <p:nvCxnSpPr>
              <p:cNvPr id="224" name="Google Shape;224;p15"/>
              <p:cNvCxnSpPr>
                <a:cxnSpLocks/>
                <a:endCxn id="220" idx="6"/>
              </p:cNvCxnSpPr>
              <p:nvPr/>
            </p:nvCxnSpPr>
            <p:spPr>
              <a:xfrm flipH="1" flipV="1">
                <a:off x="4317154" y="896961"/>
                <a:ext cx="2818420" cy="23204"/>
              </a:xfrm>
              <a:prstGeom prst="straightConnector1">
                <a:avLst/>
              </a:prstGeom>
              <a:noFill/>
              <a:ln w="25400" cap="flat" cmpd="sng">
                <a:solidFill>
                  <a:schemeClr val="dk1"/>
                </a:solidFill>
                <a:prstDash val="solid"/>
                <a:round/>
                <a:headEnd type="none" w="sm" len="sm"/>
                <a:tailEnd type="none" w="sm" len="sm"/>
              </a:ln>
            </p:spPr>
          </p:cxnSp>
          <p:cxnSp>
            <p:nvCxnSpPr>
              <p:cNvPr id="226" name="Google Shape;226;p15"/>
              <p:cNvCxnSpPr>
                <a:cxnSpLocks/>
                <a:stCxn id="87" idx="2"/>
              </p:cNvCxnSpPr>
              <p:nvPr/>
            </p:nvCxnSpPr>
            <p:spPr>
              <a:xfrm flipH="1">
                <a:off x="6667484" y="908563"/>
                <a:ext cx="2464828" cy="11602"/>
              </a:xfrm>
              <a:prstGeom prst="straightConnector1">
                <a:avLst/>
              </a:prstGeom>
              <a:noFill/>
              <a:ln w="25400" cap="flat" cmpd="sng">
                <a:solidFill>
                  <a:schemeClr val="dk1"/>
                </a:solidFill>
                <a:prstDash val="solid"/>
                <a:round/>
                <a:headEnd type="none" w="sm" len="sm"/>
                <a:tailEnd type="none" w="sm" len="sm"/>
              </a:ln>
            </p:spPr>
          </p:cxnSp>
          <p:sp>
            <p:nvSpPr>
              <p:cNvPr id="85" name="Google Shape;220;p15">
                <a:extLst>
                  <a:ext uri="{FF2B5EF4-FFF2-40B4-BE49-F238E27FC236}">
                    <a16:creationId xmlns:a16="http://schemas.microsoft.com/office/drawing/2014/main" id="{8F52F166-F83C-4BE1-A0D8-2867E4A6BDA0}"/>
                  </a:ext>
                </a:extLst>
              </p:cNvPr>
              <p:cNvSpPr/>
              <p:nvPr/>
            </p:nvSpPr>
            <p:spPr>
              <a:xfrm>
                <a:off x="5902874" y="825821"/>
                <a:ext cx="189021" cy="180020"/>
              </a:xfrm>
              <a:prstGeom prst="ellipse">
                <a:avLst/>
              </a:prstGeom>
              <a:solidFill>
                <a:schemeClr val="bg1"/>
              </a:solid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sp>
            <p:nvSpPr>
              <p:cNvPr id="86" name="Google Shape;220;p15">
                <a:extLst>
                  <a:ext uri="{FF2B5EF4-FFF2-40B4-BE49-F238E27FC236}">
                    <a16:creationId xmlns:a16="http://schemas.microsoft.com/office/drawing/2014/main" id="{D8196454-C141-42E9-A8A6-AB671E6EC02F}"/>
                  </a:ext>
                </a:extLst>
              </p:cNvPr>
              <p:cNvSpPr/>
              <p:nvPr/>
            </p:nvSpPr>
            <p:spPr>
              <a:xfrm>
                <a:off x="7536998" y="829903"/>
                <a:ext cx="189021" cy="180020"/>
              </a:xfrm>
              <a:prstGeom prst="ellipse">
                <a:avLst/>
              </a:prstGeom>
              <a:solidFill>
                <a:schemeClr val="bg1"/>
              </a:solid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sp>
            <p:nvSpPr>
              <p:cNvPr id="87" name="Google Shape;220;p15">
                <a:extLst>
                  <a:ext uri="{FF2B5EF4-FFF2-40B4-BE49-F238E27FC236}">
                    <a16:creationId xmlns:a16="http://schemas.microsoft.com/office/drawing/2014/main" id="{DDAC5037-FFA0-4605-B6B0-B42136991470}"/>
                  </a:ext>
                </a:extLst>
              </p:cNvPr>
              <p:cNvSpPr/>
              <p:nvPr/>
            </p:nvSpPr>
            <p:spPr>
              <a:xfrm>
                <a:off x="9132313" y="818553"/>
                <a:ext cx="189021" cy="180020"/>
              </a:xfrm>
              <a:prstGeom prst="ellipse">
                <a:avLst/>
              </a:prstGeom>
              <a:solidFill>
                <a:schemeClr val="bg1"/>
              </a:solid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sp>
            <p:nvSpPr>
              <p:cNvPr id="74" name="Google Shape;220;p15">
                <a:extLst>
                  <a:ext uri="{FF2B5EF4-FFF2-40B4-BE49-F238E27FC236}">
                    <a16:creationId xmlns:a16="http://schemas.microsoft.com/office/drawing/2014/main" id="{B5B77FF5-E087-4758-943C-580A142B5AD8}"/>
                  </a:ext>
                </a:extLst>
              </p:cNvPr>
              <p:cNvSpPr/>
              <p:nvPr/>
            </p:nvSpPr>
            <p:spPr>
              <a:xfrm>
                <a:off x="10538917" y="811941"/>
                <a:ext cx="189021" cy="180020"/>
              </a:xfrm>
              <a:prstGeom prst="ellipse">
                <a:avLst/>
              </a:prstGeom>
              <a:solidFill>
                <a:schemeClr val="bg1"/>
              </a:solid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grpSp>
        <p:sp>
          <p:nvSpPr>
            <p:cNvPr id="216" name="Google Shape;216;p15"/>
            <p:cNvSpPr/>
            <p:nvPr/>
          </p:nvSpPr>
          <p:spPr>
            <a:xfrm>
              <a:off x="219456" y="116632"/>
              <a:ext cx="11740896" cy="6581800"/>
            </a:xfrm>
            <a:prstGeom prst="rect">
              <a:avLst/>
            </a:prstGeom>
            <a:noFill/>
            <a:ln w="25400" cap="flat" cmpd="sng">
              <a:solidFill>
                <a:srgbClr val="395E89"/>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sp>
          <p:nvSpPr>
            <p:cNvPr id="217" name="Google Shape;217;p15"/>
            <p:cNvSpPr txBox="1"/>
            <p:nvPr/>
          </p:nvSpPr>
          <p:spPr>
            <a:xfrm>
              <a:off x="1628505" y="207998"/>
              <a:ext cx="9535125" cy="434285"/>
            </a:xfrm>
            <a:prstGeom prst="rect">
              <a:avLst/>
            </a:prstGeom>
            <a:solidFill>
              <a:schemeClr val="accent6"/>
            </a:solidFill>
            <a:ln>
              <a:noFill/>
            </a:ln>
          </p:spPr>
          <p:txBody>
            <a:bodyPr spcFirstLastPara="1" wrap="square" lIns="91425" tIns="45700" rIns="91425" bIns="45700" anchor="t" anchorCtr="0">
              <a:noAutofit/>
            </a:bodyPr>
            <a:lstStyle/>
            <a:p>
              <a:r>
                <a:rPr lang="en-GB" sz="1600" b="1" dirty="0">
                  <a:solidFill>
                    <a:schemeClr val="lt1"/>
                  </a:solidFill>
                  <a:latin typeface="Calibri"/>
                  <a:ea typeface="Calibri"/>
                  <a:cs typeface="Calibri"/>
                  <a:sym typeface="Calibri"/>
                </a:rPr>
                <a:t>GCSE History Knowledge Organiser: Growing understanding of the Causes of Disease in the Industrial Period </a:t>
              </a:r>
              <a:endParaRPr sz="1600" b="1" dirty="0">
                <a:solidFill>
                  <a:schemeClr val="lt1"/>
                </a:solidFill>
                <a:latin typeface="Calibri"/>
                <a:ea typeface="Calibri"/>
                <a:cs typeface="Calibri"/>
                <a:sym typeface="Calibri"/>
              </a:endParaRPr>
            </a:p>
          </p:txBody>
        </p:sp>
        <p:sp>
          <p:nvSpPr>
            <p:cNvPr id="218" name="Google Shape;218;p15"/>
            <p:cNvSpPr/>
            <p:nvPr/>
          </p:nvSpPr>
          <p:spPr>
            <a:xfrm>
              <a:off x="231526" y="129417"/>
              <a:ext cx="1341166" cy="6601347"/>
            </a:xfrm>
            <a:prstGeom prst="rect">
              <a:avLst/>
            </a:prstGeom>
            <a:noFill/>
            <a:ln w="25400" cap="flat" cmpd="sng">
              <a:solidFill>
                <a:srgbClr val="395E89"/>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sp>
          <p:nvSpPr>
            <p:cNvPr id="219" name="Google Shape;219;p15"/>
            <p:cNvSpPr txBox="1"/>
            <p:nvPr/>
          </p:nvSpPr>
          <p:spPr>
            <a:xfrm>
              <a:off x="260354" y="159568"/>
              <a:ext cx="1368152" cy="5893921"/>
            </a:xfrm>
            <a:prstGeom prst="rect">
              <a:avLst/>
            </a:prstGeom>
            <a:noFill/>
            <a:ln>
              <a:noFill/>
            </a:ln>
          </p:spPr>
          <p:txBody>
            <a:bodyPr spcFirstLastPara="1" wrap="square" lIns="91425" tIns="45700" rIns="91425" bIns="45700" anchor="t" anchorCtr="0">
              <a:noAutofit/>
            </a:bodyPr>
            <a:lstStyle/>
            <a:p>
              <a:r>
                <a:rPr lang="en-GB" sz="1600" b="1" dirty="0">
                  <a:solidFill>
                    <a:schemeClr val="dk1"/>
                  </a:solidFill>
                  <a:latin typeface="Calibri"/>
                  <a:ea typeface="Calibri"/>
                  <a:cs typeface="Calibri"/>
                  <a:sym typeface="Calibri"/>
                </a:rPr>
                <a:t>Keywords:</a:t>
              </a:r>
              <a:endParaRPr dirty="0"/>
            </a:p>
            <a:p>
              <a:endParaRPr sz="1600" b="1" dirty="0">
                <a:solidFill>
                  <a:schemeClr val="dk1"/>
                </a:solidFill>
                <a:latin typeface="Calibri"/>
                <a:ea typeface="Calibri"/>
                <a:cs typeface="Calibri"/>
                <a:sym typeface="Calibri"/>
              </a:endParaRPr>
            </a:p>
            <a:p>
              <a:r>
                <a:rPr lang="en-GB" sz="1500" b="1" dirty="0">
                  <a:solidFill>
                    <a:schemeClr val="dk1"/>
                  </a:solidFill>
                  <a:latin typeface="Calibri"/>
                  <a:ea typeface="Calibri"/>
                  <a:cs typeface="Calibri"/>
                  <a:sym typeface="Calibri"/>
                </a:rPr>
                <a:t>Miasma:</a:t>
              </a:r>
              <a:endParaRPr dirty="0"/>
            </a:p>
            <a:p>
              <a:r>
                <a:rPr lang="en-GB" sz="1500" dirty="0">
                  <a:solidFill>
                    <a:schemeClr val="dk1"/>
                  </a:solidFill>
                  <a:latin typeface="Calibri"/>
                  <a:ea typeface="Calibri"/>
                  <a:cs typeface="Calibri"/>
                  <a:sym typeface="Calibri"/>
                </a:rPr>
                <a:t>Theory of  “Bad Air”</a:t>
              </a:r>
              <a:endParaRPr dirty="0"/>
            </a:p>
            <a:p>
              <a:endParaRPr sz="1500" dirty="0">
                <a:solidFill>
                  <a:schemeClr val="dk1"/>
                </a:solidFill>
                <a:latin typeface="Calibri"/>
                <a:ea typeface="Calibri"/>
                <a:cs typeface="Calibri"/>
                <a:sym typeface="Calibri"/>
              </a:endParaRPr>
            </a:p>
            <a:p>
              <a:r>
                <a:rPr lang="en-GB" sz="1500" b="1" dirty="0">
                  <a:solidFill>
                    <a:schemeClr val="dk1"/>
                  </a:solidFill>
                  <a:latin typeface="Calibri"/>
                  <a:ea typeface="Calibri"/>
                  <a:cs typeface="Calibri"/>
                  <a:sym typeface="Calibri"/>
                </a:rPr>
                <a:t>Cholera:</a:t>
              </a:r>
              <a:endParaRPr dirty="0"/>
            </a:p>
            <a:p>
              <a:r>
                <a:rPr lang="en-GB" sz="1500" dirty="0">
                  <a:solidFill>
                    <a:schemeClr val="dk1"/>
                  </a:solidFill>
                  <a:latin typeface="Calibri"/>
                  <a:ea typeface="Calibri"/>
                  <a:cs typeface="Calibri"/>
                  <a:sym typeface="Calibri"/>
                </a:rPr>
                <a:t>Waterborne disease</a:t>
              </a:r>
              <a:endParaRPr dirty="0"/>
            </a:p>
            <a:p>
              <a:endParaRPr sz="1500" dirty="0">
                <a:solidFill>
                  <a:schemeClr val="dk1"/>
                </a:solidFill>
                <a:latin typeface="Calibri"/>
                <a:ea typeface="Calibri"/>
                <a:cs typeface="Calibri"/>
                <a:sym typeface="Calibri"/>
              </a:endParaRPr>
            </a:p>
            <a:p>
              <a:r>
                <a:rPr lang="en-GB" sz="1500" b="1" dirty="0">
                  <a:solidFill>
                    <a:schemeClr val="dk1"/>
                  </a:solidFill>
                  <a:latin typeface="Calibri"/>
                  <a:ea typeface="Calibri"/>
                  <a:cs typeface="Calibri"/>
                  <a:sym typeface="Calibri"/>
                </a:rPr>
                <a:t>Bacteriology:</a:t>
              </a:r>
              <a:endParaRPr dirty="0"/>
            </a:p>
            <a:p>
              <a:r>
                <a:rPr lang="en-GB" sz="1500" dirty="0">
                  <a:solidFill>
                    <a:schemeClr val="dk1"/>
                  </a:solidFill>
                  <a:latin typeface="Calibri"/>
                  <a:ea typeface="Calibri"/>
                  <a:cs typeface="Calibri"/>
                  <a:sym typeface="Calibri"/>
                </a:rPr>
                <a:t>Study of micro-organisms</a:t>
              </a:r>
            </a:p>
            <a:p>
              <a:endParaRPr dirty="0"/>
            </a:p>
            <a:p>
              <a:r>
                <a:rPr lang="en-GB" sz="1500" b="1" dirty="0">
                  <a:solidFill>
                    <a:schemeClr val="dk1"/>
                  </a:solidFill>
                  <a:ea typeface="Calibri"/>
                  <a:cs typeface="Calibri"/>
                  <a:sym typeface="Calibri"/>
                </a:rPr>
                <a:t>Inoculation:</a:t>
              </a:r>
              <a:endParaRPr lang="en-GB" sz="1600" dirty="0"/>
            </a:p>
            <a:p>
              <a:r>
                <a:rPr lang="en-GB" sz="1500" dirty="0">
                  <a:solidFill>
                    <a:schemeClr val="dk1"/>
                  </a:solidFill>
                  <a:ea typeface="Calibri"/>
                  <a:cs typeface="Calibri"/>
                  <a:sym typeface="Calibri"/>
                </a:rPr>
                <a:t>‘Live’ bacteria used to create anti-bodies</a:t>
              </a:r>
              <a:endParaRPr lang="en-GB" sz="1600" dirty="0"/>
            </a:p>
            <a:p>
              <a:endParaRPr sz="1500" b="1" dirty="0">
                <a:solidFill>
                  <a:schemeClr val="dk1"/>
                </a:solidFill>
                <a:latin typeface="Calibri"/>
                <a:ea typeface="Calibri"/>
                <a:cs typeface="Calibri"/>
                <a:sym typeface="Calibri"/>
              </a:endParaRPr>
            </a:p>
            <a:p>
              <a:r>
                <a:rPr lang="en-GB" sz="1500" b="1" dirty="0">
                  <a:solidFill>
                    <a:schemeClr val="dk1"/>
                  </a:solidFill>
                  <a:latin typeface="Calibri"/>
                  <a:ea typeface="Calibri"/>
                  <a:cs typeface="Calibri"/>
                  <a:sym typeface="Calibri"/>
                </a:rPr>
                <a:t>Vaccine:</a:t>
              </a:r>
              <a:endParaRPr dirty="0"/>
            </a:p>
            <a:p>
              <a:r>
                <a:rPr lang="en-GB" sz="1500" dirty="0">
                  <a:solidFill>
                    <a:schemeClr val="dk1"/>
                  </a:solidFill>
                  <a:latin typeface="Calibri"/>
                  <a:ea typeface="Calibri"/>
                  <a:cs typeface="Calibri"/>
                  <a:sym typeface="Calibri"/>
                </a:rPr>
                <a:t>Weakened version of bacteria to create anti-bodies</a:t>
              </a:r>
              <a:endParaRPr dirty="0"/>
            </a:p>
            <a:p>
              <a:endParaRPr sz="1500" dirty="0">
                <a:solidFill>
                  <a:schemeClr val="dk1"/>
                </a:solidFill>
                <a:latin typeface="Calibri"/>
                <a:ea typeface="Calibri"/>
                <a:cs typeface="Calibri"/>
                <a:sym typeface="Calibri"/>
              </a:endParaRPr>
            </a:p>
          </p:txBody>
        </p:sp>
        <p:pic>
          <p:nvPicPr>
            <p:cNvPr id="234" name="Google Shape;234;p15" descr="Image result for when icon"/>
            <p:cNvPicPr preferRelativeResize="0"/>
            <p:nvPr/>
          </p:nvPicPr>
          <p:blipFill rotWithShape="1">
            <a:blip r:embed="rId3">
              <a:alphaModFix/>
            </a:blip>
            <a:srcRect/>
            <a:stretch/>
          </p:blipFill>
          <p:spPr>
            <a:xfrm>
              <a:off x="2971845" y="1150717"/>
              <a:ext cx="479227" cy="530611"/>
            </a:xfrm>
            <a:prstGeom prst="rect">
              <a:avLst/>
            </a:prstGeom>
            <a:noFill/>
            <a:ln>
              <a:noFill/>
            </a:ln>
          </p:spPr>
        </p:pic>
        <p:pic>
          <p:nvPicPr>
            <p:cNvPr id="235" name="Google Shape;235;p15" descr="Image result for who icon"/>
            <p:cNvPicPr preferRelativeResize="0"/>
            <p:nvPr/>
          </p:nvPicPr>
          <p:blipFill rotWithShape="1">
            <a:blip r:embed="rId4">
              <a:alphaModFix/>
            </a:blip>
            <a:srcRect/>
            <a:stretch/>
          </p:blipFill>
          <p:spPr>
            <a:xfrm>
              <a:off x="2953086" y="1919799"/>
              <a:ext cx="539926" cy="539926"/>
            </a:xfrm>
            <a:prstGeom prst="rect">
              <a:avLst/>
            </a:prstGeom>
            <a:noFill/>
            <a:ln>
              <a:noFill/>
            </a:ln>
          </p:spPr>
        </p:pic>
        <p:pic>
          <p:nvPicPr>
            <p:cNvPr id="241" name="Google Shape;241;p15" descr="Image result for what icon"/>
            <p:cNvPicPr preferRelativeResize="0"/>
            <p:nvPr/>
          </p:nvPicPr>
          <p:blipFill rotWithShape="1">
            <a:blip r:embed="rId5">
              <a:alphaModFix/>
            </a:blip>
            <a:srcRect/>
            <a:stretch/>
          </p:blipFill>
          <p:spPr>
            <a:xfrm>
              <a:off x="2985529" y="3229758"/>
              <a:ext cx="507483" cy="507483"/>
            </a:xfrm>
            <a:prstGeom prst="rect">
              <a:avLst/>
            </a:prstGeom>
            <a:noFill/>
            <a:ln>
              <a:noFill/>
            </a:ln>
          </p:spPr>
        </p:pic>
        <p:grpSp>
          <p:nvGrpSpPr>
            <p:cNvPr id="5" name="Group 4">
              <a:extLst>
                <a:ext uri="{FF2B5EF4-FFF2-40B4-BE49-F238E27FC236}">
                  <a16:creationId xmlns:a16="http://schemas.microsoft.com/office/drawing/2014/main" id="{50BACBE4-64CF-4BF3-B6C4-DC19B265E61F}"/>
                </a:ext>
              </a:extLst>
            </p:cNvPr>
            <p:cNvGrpSpPr/>
            <p:nvPr/>
          </p:nvGrpSpPr>
          <p:grpSpPr>
            <a:xfrm>
              <a:off x="5578964" y="1170509"/>
              <a:ext cx="1223761" cy="5428675"/>
              <a:chOff x="1836070" y="1192857"/>
              <a:chExt cx="1223761" cy="5428675"/>
            </a:xfrm>
          </p:grpSpPr>
          <p:sp>
            <p:nvSpPr>
              <p:cNvPr id="221" name="Google Shape;221;p15"/>
              <p:cNvSpPr txBox="1"/>
              <p:nvPr/>
            </p:nvSpPr>
            <p:spPr>
              <a:xfrm>
                <a:off x="1933792" y="1192857"/>
                <a:ext cx="620496" cy="338554"/>
              </a:xfrm>
              <a:prstGeom prst="rect">
                <a:avLst/>
              </a:prstGeom>
              <a:noFill/>
              <a:ln>
                <a:noFill/>
              </a:ln>
            </p:spPr>
            <p:txBody>
              <a:bodyPr spcFirstLastPara="1" wrap="square" lIns="91425" tIns="45700" rIns="91425" bIns="45700" anchor="t" anchorCtr="0">
                <a:noAutofit/>
              </a:bodyPr>
              <a:lstStyle/>
              <a:p>
                <a:r>
                  <a:rPr lang="en-GB" sz="1600" b="1" dirty="0">
                    <a:solidFill>
                      <a:schemeClr val="dk1"/>
                    </a:solidFill>
                    <a:latin typeface="Calibri"/>
                    <a:ea typeface="Calibri"/>
                    <a:cs typeface="Calibri"/>
                    <a:sym typeface="Calibri"/>
                  </a:rPr>
                  <a:t>1854</a:t>
                </a:r>
                <a:endParaRPr sz="1600" b="1" dirty="0">
                  <a:solidFill>
                    <a:schemeClr val="dk1"/>
                  </a:solidFill>
                  <a:latin typeface="Calibri"/>
                  <a:ea typeface="Calibri"/>
                  <a:cs typeface="Calibri"/>
                  <a:sym typeface="Calibri"/>
                </a:endParaRPr>
              </a:p>
            </p:txBody>
          </p:sp>
          <p:sp>
            <p:nvSpPr>
              <p:cNvPr id="236" name="Google Shape;236;p15"/>
              <p:cNvSpPr txBox="1"/>
              <p:nvPr/>
            </p:nvSpPr>
            <p:spPr>
              <a:xfrm>
                <a:off x="1999627" y="1838114"/>
                <a:ext cx="838008" cy="584775"/>
              </a:xfrm>
              <a:prstGeom prst="rect">
                <a:avLst/>
              </a:prstGeom>
              <a:noFill/>
              <a:ln>
                <a:noFill/>
              </a:ln>
            </p:spPr>
            <p:txBody>
              <a:bodyPr spcFirstLastPara="1" wrap="square" lIns="91425" tIns="45700" rIns="91425" bIns="45700" anchor="t" anchorCtr="0">
                <a:noAutofit/>
              </a:bodyPr>
              <a:lstStyle/>
              <a:p>
                <a:r>
                  <a:rPr lang="en-GB" sz="1600">
                    <a:solidFill>
                      <a:schemeClr val="dk1"/>
                    </a:solidFill>
                    <a:latin typeface="Calibri"/>
                    <a:ea typeface="Calibri"/>
                    <a:cs typeface="Calibri"/>
                    <a:sym typeface="Calibri"/>
                  </a:rPr>
                  <a:t>John Snow</a:t>
                </a:r>
                <a:endParaRPr sz="1600">
                  <a:solidFill>
                    <a:schemeClr val="dk1"/>
                  </a:solidFill>
                  <a:latin typeface="Calibri"/>
                  <a:ea typeface="Calibri"/>
                  <a:cs typeface="Calibri"/>
                  <a:sym typeface="Calibri"/>
                </a:endParaRPr>
              </a:p>
            </p:txBody>
          </p:sp>
          <p:sp>
            <p:nvSpPr>
              <p:cNvPr id="242" name="Google Shape;242;p15"/>
              <p:cNvSpPr txBox="1"/>
              <p:nvPr/>
            </p:nvSpPr>
            <p:spPr>
              <a:xfrm>
                <a:off x="1836070" y="2741937"/>
                <a:ext cx="1223761" cy="1323439"/>
              </a:xfrm>
              <a:prstGeom prst="rect">
                <a:avLst/>
              </a:prstGeom>
              <a:noFill/>
              <a:ln>
                <a:noFill/>
              </a:ln>
            </p:spPr>
            <p:txBody>
              <a:bodyPr spcFirstLastPara="1" wrap="square" lIns="91425" tIns="45700" rIns="91425" bIns="45700" anchor="t" anchorCtr="0">
                <a:noAutofit/>
              </a:bodyPr>
              <a:lstStyle/>
              <a:p>
                <a:r>
                  <a:rPr lang="en-GB" sz="1600" dirty="0">
                    <a:solidFill>
                      <a:schemeClr val="dk1"/>
                    </a:solidFill>
                    <a:latin typeface="Calibri"/>
                    <a:ea typeface="Calibri"/>
                    <a:cs typeface="Calibri"/>
                    <a:sym typeface="Calibri"/>
                  </a:rPr>
                  <a:t>Proved cholera transmitted by dirty water</a:t>
                </a:r>
                <a:endParaRPr sz="1600" dirty="0">
                  <a:solidFill>
                    <a:schemeClr val="dk1"/>
                  </a:solidFill>
                  <a:latin typeface="Calibri"/>
                  <a:ea typeface="Calibri"/>
                  <a:cs typeface="Calibri"/>
                  <a:sym typeface="Calibri"/>
                </a:endParaRPr>
              </a:p>
            </p:txBody>
          </p:sp>
          <p:cxnSp>
            <p:nvCxnSpPr>
              <p:cNvPr id="247" name="Google Shape;247;p15"/>
              <p:cNvCxnSpPr/>
              <p:nvPr/>
            </p:nvCxnSpPr>
            <p:spPr>
              <a:xfrm rot="10800000">
                <a:off x="2242940" y="4120126"/>
                <a:ext cx="0" cy="312340"/>
              </a:xfrm>
              <a:prstGeom prst="straightConnector1">
                <a:avLst/>
              </a:prstGeom>
              <a:noFill/>
              <a:ln w="25400" cap="flat" cmpd="sng">
                <a:solidFill>
                  <a:schemeClr val="dk1"/>
                </a:solidFill>
                <a:prstDash val="solid"/>
                <a:round/>
                <a:headEnd type="none" w="sm" len="sm"/>
                <a:tailEnd type="none" w="sm" len="sm"/>
              </a:ln>
            </p:spPr>
          </p:cxnSp>
          <p:sp>
            <p:nvSpPr>
              <p:cNvPr id="248" name="Google Shape;248;p15"/>
              <p:cNvSpPr/>
              <p:nvPr/>
            </p:nvSpPr>
            <p:spPr>
              <a:xfrm>
                <a:off x="2148430" y="4432466"/>
                <a:ext cx="189021" cy="180020"/>
              </a:xfrm>
              <a:prstGeom prst="ellipse">
                <a:avLst/>
              </a:prstGeom>
              <a:no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pic>
            <p:nvPicPr>
              <p:cNvPr id="249" name="Google Shape;249;p15"/>
              <p:cNvPicPr preferRelativeResize="0"/>
              <p:nvPr/>
            </p:nvPicPr>
            <p:blipFill rotWithShape="1">
              <a:blip r:embed="rId6">
                <a:alphaModFix/>
              </a:blip>
              <a:srcRect/>
              <a:stretch/>
            </p:blipFill>
            <p:spPr>
              <a:xfrm>
                <a:off x="1836070" y="4725144"/>
                <a:ext cx="710052" cy="708662"/>
              </a:xfrm>
              <a:prstGeom prst="rect">
                <a:avLst/>
              </a:prstGeom>
              <a:noFill/>
              <a:ln>
                <a:noFill/>
              </a:ln>
            </p:spPr>
          </p:pic>
          <p:pic>
            <p:nvPicPr>
              <p:cNvPr id="250" name="Google Shape;250;p15"/>
              <p:cNvPicPr preferRelativeResize="0"/>
              <p:nvPr/>
            </p:nvPicPr>
            <p:blipFill rotWithShape="1">
              <a:blip r:embed="rId7">
                <a:alphaModFix/>
              </a:blip>
              <a:srcRect/>
              <a:stretch/>
            </p:blipFill>
            <p:spPr>
              <a:xfrm>
                <a:off x="2041474" y="6165304"/>
                <a:ext cx="455337" cy="456228"/>
              </a:xfrm>
              <a:prstGeom prst="rect">
                <a:avLst/>
              </a:prstGeom>
              <a:noFill/>
              <a:ln>
                <a:noFill/>
              </a:ln>
            </p:spPr>
          </p:pic>
          <p:cxnSp>
            <p:nvCxnSpPr>
              <p:cNvPr id="251" name="Google Shape;251;p15"/>
              <p:cNvCxnSpPr/>
              <p:nvPr/>
            </p:nvCxnSpPr>
            <p:spPr>
              <a:xfrm rot="10800000">
                <a:off x="2242940" y="5492250"/>
                <a:ext cx="0" cy="312340"/>
              </a:xfrm>
              <a:prstGeom prst="straightConnector1">
                <a:avLst/>
              </a:prstGeom>
              <a:noFill/>
              <a:ln w="25400" cap="flat" cmpd="sng">
                <a:solidFill>
                  <a:schemeClr val="dk1"/>
                </a:solidFill>
                <a:prstDash val="solid"/>
                <a:round/>
                <a:headEnd type="none" w="sm" len="sm"/>
                <a:tailEnd type="none" w="sm" len="sm"/>
              </a:ln>
            </p:spPr>
          </p:cxnSp>
          <p:sp>
            <p:nvSpPr>
              <p:cNvPr id="252" name="Google Shape;252;p15"/>
              <p:cNvSpPr/>
              <p:nvPr/>
            </p:nvSpPr>
            <p:spPr>
              <a:xfrm>
                <a:off x="2148430" y="5804590"/>
                <a:ext cx="189021" cy="180020"/>
              </a:xfrm>
              <a:prstGeom prst="ellipse">
                <a:avLst/>
              </a:prstGeom>
              <a:no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grpSp>
        <p:grpSp>
          <p:nvGrpSpPr>
            <p:cNvPr id="4" name="Group 3">
              <a:extLst>
                <a:ext uri="{FF2B5EF4-FFF2-40B4-BE49-F238E27FC236}">
                  <a16:creationId xmlns:a16="http://schemas.microsoft.com/office/drawing/2014/main" id="{FE576DAC-7324-4FCB-AD77-132DEEECFCBD}"/>
                </a:ext>
              </a:extLst>
            </p:cNvPr>
            <p:cNvGrpSpPr/>
            <p:nvPr/>
          </p:nvGrpSpPr>
          <p:grpSpPr>
            <a:xfrm>
              <a:off x="7135574" y="1182252"/>
              <a:ext cx="1366449" cy="5363080"/>
              <a:chOff x="3086725" y="1192857"/>
              <a:chExt cx="1366449" cy="5363080"/>
            </a:xfrm>
          </p:grpSpPr>
          <p:sp>
            <p:nvSpPr>
              <p:cNvPr id="227" name="Google Shape;227;p15"/>
              <p:cNvSpPr txBox="1"/>
              <p:nvPr/>
            </p:nvSpPr>
            <p:spPr>
              <a:xfrm>
                <a:off x="3295310" y="1192857"/>
                <a:ext cx="620496" cy="338554"/>
              </a:xfrm>
              <a:prstGeom prst="rect">
                <a:avLst/>
              </a:prstGeom>
              <a:noFill/>
              <a:ln>
                <a:noFill/>
              </a:ln>
            </p:spPr>
            <p:txBody>
              <a:bodyPr spcFirstLastPara="1" wrap="square" lIns="91425" tIns="45700" rIns="91425" bIns="45700" anchor="t" anchorCtr="0">
                <a:noAutofit/>
              </a:bodyPr>
              <a:lstStyle/>
              <a:p>
                <a:r>
                  <a:rPr lang="en-GB" sz="1600" b="1" dirty="0">
                    <a:solidFill>
                      <a:schemeClr val="dk1"/>
                    </a:solidFill>
                    <a:latin typeface="Calibri"/>
                    <a:ea typeface="Calibri"/>
                    <a:cs typeface="Calibri"/>
                    <a:sym typeface="Calibri"/>
                  </a:rPr>
                  <a:t>1861</a:t>
                </a:r>
                <a:endParaRPr sz="1600" b="1" dirty="0">
                  <a:solidFill>
                    <a:schemeClr val="dk1"/>
                  </a:solidFill>
                  <a:latin typeface="Calibri"/>
                  <a:ea typeface="Calibri"/>
                  <a:cs typeface="Calibri"/>
                  <a:sym typeface="Calibri"/>
                </a:endParaRPr>
              </a:p>
            </p:txBody>
          </p:sp>
          <p:sp>
            <p:nvSpPr>
              <p:cNvPr id="237" name="Google Shape;237;p15"/>
              <p:cNvSpPr txBox="1"/>
              <p:nvPr/>
            </p:nvSpPr>
            <p:spPr>
              <a:xfrm>
                <a:off x="3173868" y="1838114"/>
                <a:ext cx="863379" cy="584775"/>
              </a:xfrm>
              <a:prstGeom prst="rect">
                <a:avLst/>
              </a:prstGeom>
              <a:noFill/>
              <a:ln>
                <a:noFill/>
              </a:ln>
            </p:spPr>
            <p:txBody>
              <a:bodyPr spcFirstLastPara="1" wrap="square" lIns="91425" tIns="45700" rIns="91425" bIns="45700" anchor="t" anchorCtr="0">
                <a:noAutofit/>
              </a:bodyPr>
              <a:lstStyle/>
              <a:p>
                <a:r>
                  <a:rPr lang="en-GB" sz="1600">
                    <a:solidFill>
                      <a:schemeClr val="dk1"/>
                    </a:solidFill>
                    <a:latin typeface="Calibri"/>
                    <a:ea typeface="Calibri"/>
                    <a:cs typeface="Calibri"/>
                    <a:sym typeface="Calibri"/>
                  </a:rPr>
                  <a:t>Louis Pasteur</a:t>
                </a:r>
                <a:endParaRPr sz="1600">
                  <a:solidFill>
                    <a:schemeClr val="dk1"/>
                  </a:solidFill>
                  <a:latin typeface="Calibri"/>
                  <a:ea typeface="Calibri"/>
                  <a:cs typeface="Calibri"/>
                  <a:sym typeface="Calibri"/>
                </a:endParaRPr>
              </a:p>
            </p:txBody>
          </p:sp>
          <p:sp>
            <p:nvSpPr>
              <p:cNvPr id="243" name="Google Shape;243;p15"/>
              <p:cNvSpPr txBox="1"/>
              <p:nvPr/>
            </p:nvSpPr>
            <p:spPr>
              <a:xfrm>
                <a:off x="3086725" y="2581533"/>
                <a:ext cx="1366449" cy="1483841"/>
              </a:xfrm>
              <a:prstGeom prst="rect">
                <a:avLst/>
              </a:prstGeom>
              <a:noFill/>
              <a:ln>
                <a:noFill/>
              </a:ln>
            </p:spPr>
            <p:txBody>
              <a:bodyPr spcFirstLastPara="1" wrap="square" lIns="91425" tIns="45700" rIns="91425" bIns="45700" anchor="t" anchorCtr="0">
                <a:noAutofit/>
              </a:bodyPr>
              <a:lstStyle/>
              <a:p>
                <a:r>
                  <a:rPr lang="en-GB" sz="1200" dirty="0">
                    <a:solidFill>
                      <a:schemeClr val="dk1"/>
                    </a:solidFill>
                    <a:latin typeface="Calibri"/>
                    <a:ea typeface="Calibri"/>
                    <a:cs typeface="Calibri"/>
                    <a:sym typeface="Calibri"/>
                  </a:rPr>
                  <a:t>Developed Germ Theory, encouraged government to make smallpox vaccines compulsory</a:t>
                </a:r>
                <a:endParaRPr sz="1200" dirty="0">
                  <a:solidFill>
                    <a:schemeClr val="dk1"/>
                  </a:solidFill>
                  <a:latin typeface="Calibri"/>
                  <a:ea typeface="Calibri"/>
                  <a:cs typeface="Calibri"/>
                  <a:sym typeface="Calibri"/>
                </a:endParaRPr>
              </a:p>
            </p:txBody>
          </p:sp>
          <p:cxnSp>
            <p:nvCxnSpPr>
              <p:cNvPr id="253" name="Google Shape;253;p15"/>
              <p:cNvCxnSpPr/>
              <p:nvPr/>
            </p:nvCxnSpPr>
            <p:spPr>
              <a:xfrm rot="10800000">
                <a:off x="3601141" y="4120126"/>
                <a:ext cx="0" cy="312340"/>
              </a:xfrm>
              <a:prstGeom prst="straightConnector1">
                <a:avLst/>
              </a:prstGeom>
              <a:noFill/>
              <a:ln w="25400" cap="flat" cmpd="sng">
                <a:solidFill>
                  <a:schemeClr val="dk1"/>
                </a:solidFill>
                <a:prstDash val="solid"/>
                <a:round/>
                <a:headEnd type="none" w="sm" len="sm"/>
                <a:tailEnd type="none" w="sm" len="sm"/>
              </a:ln>
            </p:spPr>
          </p:cxnSp>
          <p:sp>
            <p:nvSpPr>
              <p:cNvPr id="254" name="Google Shape;254;p15"/>
              <p:cNvSpPr/>
              <p:nvPr/>
            </p:nvSpPr>
            <p:spPr>
              <a:xfrm>
                <a:off x="3506630" y="4432466"/>
                <a:ext cx="189021" cy="180020"/>
              </a:xfrm>
              <a:prstGeom prst="ellipse">
                <a:avLst/>
              </a:prstGeom>
              <a:no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pic>
            <p:nvPicPr>
              <p:cNvPr id="255" name="Google Shape;255;p15"/>
              <p:cNvPicPr preferRelativeResize="0"/>
              <p:nvPr/>
            </p:nvPicPr>
            <p:blipFill rotWithShape="1">
              <a:blip r:embed="rId8">
                <a:alphaModFix/>
              </a:blip>
              <a:srcRect/>
              <a:stretch/>
            </p:blipFill>
            <p:spPr>
              <a:xfrm>
                <a:off x="3249517" y="4729700"/>
                <a:ext cx="666289" cy="664988"/>
              </a:xfrm>
              <a:prstGeom prst="rect">
                <a:avLst/>
              </a:prstGeom>
              <a:noFill/>
              <a:ln>
                <a:noFill/>
              </a:ln>
            </p:spPr>
          </p:pic>
          <p:cxnSp>
            <p:nvCxnSpPr>
              <p:cNvPr id="256" name="Google Shape;256;p15"/>
              <p:cNvCxnSpPr/>
              <p:nvPr/>
            </p:nvCxnSpPr>
            <p:spPr>
              <a:xfrm rot="10800000">
                <a:off x="3582661" y="5492250"/>
                <a:ext cx="0" cy="312340"/>
              </a:xfrm>
              <a:prstGeom prst="straightConnector1">
                <a:avLst/>
              </a:prstGeom>
              <a:noFill/>
              <a:ln w="25400" cap="flat" cmpd="sng">
                <a:solidFill>
                  <a:schemeClr val="dk1"/>
                </a:solidFill>
                <a:prstDash val="solid"/>
                <a:round/>
                <a:headEnd type="none" w="sm" len="sm"/>
                <a:tailEnd type="none" w="sm" len="sm"/>
              </a:ln>
            </p:spPr>
          </p:cxnSp>
          <p:sp>
            <p:nvSpPr>
              <p:cNvPr id="257" name="Google Shape;257;p15"/>
              <p:cNvSpPr/>
              <p:nvPr/>
            </p:nvSpPr>
            <p:spPr>
              <a:xfrm>
                <a:off x="3488150" y="5804590"/>
                <a:ext cx="189021" cy="180020"/>
              </a:xfrm>
              <a:prstGeom prst="ellipse">
                <a:avLst/>
              </a:prstGeom>
              <a:no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pic>
            <p:nvPicPr>
              <p:cNvPr id="258" name="Google Shape;258;p15"/>
              <p:cNvPicPr preferRelativeResize="0"/>
              <p:nvPr/>
            </p:nvPicPr>
            <p:blipFill rotWithShape="1">
              <a:blip r:embed="rId9">
                <a:alphaModFix/>
              </a:blip>
              <a:srcRect/>
              <a:stretch/>
            </p:blipFill>
            <p:spPr>
              <a:xfrm rot="3415293">
                <a:off x="3307414" y="5952080"/>
                <a:ext cx="407271" cy="800444"/>
              </a:xfrm>
              <a:prstGeom prst="rect">
                <a:avLst/>
              </a:prstGeom>
              <a:noFill/>
              <a:ln>
                <a:noFill/>
              </a:ln>
            </p:spPr>
          </p:pic>
        </p:grpSp>
        <p:grpSp>
          <p:nvGrpSpPr>
            <p:cNvPr id="3" name="Group 2">
              <a:extLst>
                <a:ext uri="{FF2B5EF4-FFF2-40B4-BE49-F238E27FC236}">
                  <a16:creationId xmlns:a16="http://schemas.microsoft.com/office/drawing/2014/main" id="{C5D6C784-AFB6-420F-AAF9-04C884FC185A}"/>
                </a:ext>
              </a:extLst>
            </p:cNvPr>
            <p:cNvGrpSpPr/>
            <p:nvPr/>
          </p:nvGrpSpPr>
          <p:grpSpPr>
            <a:xfrm>
              <a:off x="8687211" y="1171296"/>
              <a:ext cx="1275193" cy="5455445"/>
              <a:chOff x="4385829" y="1192857"/>
              <a:chExt cx="1275193" cy="5455445"/>
            </a:xfrm>
          </p:grpSpPr>
          <p:sp>
            <p:nvSpPr>
              <p:cNvPr id="228" name="Google Shape;228;p15"/>
              <p:cNvSpPr txBox="1"/>
              <p:nvPr/>
            </p:nvSpPr>
            <p:spPr>
              <a:xfrm>
                <a:off x="4571085" y="1192857"/>
                <a:ext cx="620496" cy="338554"/>
              </a:xfrm>
              <a:prstGeom prst="rect">
                <a:avLst/>
              </a:prstGeom>
              <a:noFill/>
              <a:ln>
                <a:noFill/>
              </a:ln>
            </p:spPr>
            <p:txBody>
              <a:bodyPr spcFirstLastPara="1" wrap="square" lIns="91425" tIns="45700" rIns="91425" bIns="45700" anchor="t" anchorCtr="0">
                <a:noAutofit/>
              </a:bodyPr>
              <a:lstStyle/>
              <a:p>
                <a:r>
                  <a:rPr lang="en-GB" sz="1600" b="1">
                    <a:solidFill>
                      <a:schemeClr val="dk1"/>
                    </a:solidFill>
                    <a:latin typeface="Calibri"/>
                    <a:ea typeface="Calibri"/>
                    <a:cs typeface="Calibri"/>
                    <a:sym typeface="Calibri"/>
                  </a:rPr>
                  <a:t>1882</a:t>
                </a:r>
                <a:endParaRPr sz="1600" b="1">
                  <a:solidFill>
                    <a:schemeClr val="dk1"/>
                  </a:solidFill>
                  <a:latin typeface="Calibri"/>
                  <a:ea typeface="Calibri"/>
                  <a:cs typeface="Calibri"/>
                  <a:sym typeface="Calibri"/>
                </a:endParaRPr>
              </a:p>
            </p:txBody>
          </p:sp>
          <p:sp>
            <p:nvSpPr>
              <p:cNvPr id="238" name="Google Shape;238;p15"/>
              <p:cNvSpPr txBox="1"/>
              <p:nvPr/>
            </p:nvSpPr>
            <p:spPr>
              <a:xfrm>
                <a:off x="4462329" y="1838114"/>
                <a:ext cx="838008" cy="584775"/>
              </a:xfrm>
              <a:prstGeom prst="rect">
                <a:avLst/>
              </a:prstGeom>
              <a:noFill/>
              <a:ln>
                <a:noFill/>
              </a:ln>
            </p:spPr>
            <p:txBody>
              <a:bodyPr spcFirstLastPara="1" wrap="square" lIns="91425" tIns="45700" rIns="91425" bIns="45700" anchor="t" anchorCtr="0">
                <a:noAutofit/>
              </a:bodyPr>
              <a:lstStyle/>
              <a:p>
                <a:r>
                  <a:rPr lang="en-GB" sz="1600">
                    <a:solidFill>
                      <a:schemeClr val="dk1"/>
                    </a:solidFill>
                    <a:latin typeface="Calibri"/>
                    <a:ea typeface="Calibri"/>
                    <a:cs typeface="Calibri"/>
                    <a:sym typeface="Calibri"/>
                  </a:rPr>
                  <a:t>Robert Koch</a:t>
                </a:r>
                <a:endParaRPr sz="1600">
                  <a:solidFill>
                    <a:schemeClr val="dk1"/>
                  </a:solidFill>
                  <a:latin typeface="Calibri"/>
                  <a:ea typeface="Calibri"/>
                  <a:cs typeface="Calibri"/>
                  <a:sym typeface="Calibri"/>
                </a:endParaRPr>
              </a:p>
            </p:txBody>
          </p:sp>
          <p:sp>
            <p:nvSpPr>
              <p:cNvPr id="244" name="Google Shape;244;p15"/>
              <p:cNvSpPr txBox="1"/>
              <p:nvPr/>
            </p:nvSpPr>
            <p:spPr>
              <a:xfrm>
                <a:off x="4385829" y="2741936"/>
                <a:ext cx="1275193" cy="1323439"/>
              </a:xfrm>
              <a:prstGeom prst="rect">
                <a:avLst/>
              </a:prstGeom>
              <a:noFill/>
              <a:ln>
                <a:noFill/>
              </a:ln>
            </p:spPr>
            <p:txBody>
              <a:bodyPr spcFirstLastPara="1" wrap="square" lIns="91425" tIns="45700" rIns="91425" bIns="45700" anchor="t" anchorCtr="0">
                <a:noAutofit/>
              </a:bodyPr>
              <a:lstStyle/>
              <a:p>
                <a:r>
                  <a:rPr lang="en-GB" sz="1600" dirty="0">
                    <a:solidFill>
                      <a:schemeClr val="dk1"/>
                    </a:solidFill>
                    <a:latin typeface="Calibri"/>
                    <a:ea typeface="Calibri"/>
                    <a:cs typeface="Calibri"/>
                    <a:sym typeface="Calibri"/>
                  </a:rPr>
                  <a:t>Bacteriology, used chemical dyes to identify bacteria</a:t>
                </a:r>
                <a:endParaRPr sz="1600" dirty="0">
                  <a:solidFill>
                    <a:schemeClr val="dk1"/>
                  </a:solidFill>
                  <a:latin typeface="Calibri"/>
                  <a:ea typeface="Calibri"/>
                  <a:cs typeface="Calibri"/>
                  <a:sym typeface="Calibri"/>
                </a:endParaRPr>
              </a:p>
            </p:txBody>
          </p:sp>
          <p:cxnSp>
            <p:nvCxnSpPr>
              <p:cNvPr id="259" name="Google Shape;259;p15"/>
              <p:cNvCxnSpPr>
                <a:cxnSpLocks/>
              </p:cNvCxnSpPr>
              <p:nvPr/>
            </p:nvCxnSpPr>
            <p:spPr>
              <a:xfrm flipV="1">
                <a:off x="4786823" y="4267558"/>
                <a:ext cx="0" cy="164908"/>
              </a:xfrm>
              <a:prstGeom prst="straightConnector1">
                <a:avLst/>
              </a:prstGeom>
              <a:noFill/>
              <a:ln w="25400" cap="flat" cmpd="sng">
                <a:solidFill>
                  <a:schemeClr val="dk1"/>
                </a:solidFill>
                <a:prstDash val="solid"/>
                <a:round/>
                <a:headEnd type="none" w="sm" len="sm"/>
                <a:tailEnd type="none" w="sm" len="sm"/>
              </a:ln>
            </p:spPr>
          </p:cxnSp>
          <p:sp>
            <p:nvSpPr>
              <p:cNvPr id="260" name="Google Shape;260;p15"/>
              <p:cNvSpPr/>
              <p:nvPr/>
            </p:nvSpPr>
            <p:spPr>
              <a:xfrm>
                <a:off x="4692312" y="4432466"/>
                <a:ext cx="189021" cy="180020"/>
              </a:xfrm>
              <a:prstGeom prst="ellipse">
                <a:avLst/>
              </a:prstGeom>
              <a:no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cxnSp>
            <p:nvCxnSpPr>
              <p:cNvPr id="261" name="Google Shape;261;p15"/>
              <p:cNvCxnSpPr/>
              <p:nvPr/>
            </p:nvCxnSpPr>
            <p:spPr>
              <a:xfrm rot="10800000">
                <a:off x="4768343" y="5492250"/>
                <a:ext cx="0" cy="312340"/>
              </a:xfrm>
              <a:prstGeom prst="straightConnector1">
                <a:avLst/>
              </a:prstGeom>
              <a:noFill/>
              <a:ln w="25400" cap="flat" cmpd="sng">
                <a:solidFill>
                  <a:schemeClr val="dk1"/>
                </a:solidFill>
                <a:prstDash val="solid"/>
                <a:round/>
                <a:headEnd type="none" w="sm" len="sm"/>
                <a:tailEnd type="none" w="sm" len="sm"/>
              </a:ln>
            </p:spPr>
          </p:cxnSp>
          <p:sp>
            <p:nvSpPr>
              <p:cNvPr id="262" name="Google Shape;262;p15"/>
              <p:cNvSpPr/>
              <p:nvPr/>
            </p:nvSpPr>
            <p:spPr>
              <a:xfrm>
                <a:off x="4673832" y="5804590"/>
                <a:ext cx="189021" cy="180020"/>
              </a:xfrm>
              <a:prstGeom prst="ellipse">
                <a:avLst/>
              </a:prstGeom>
              <a:no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pic>
            <p:nvPicPr>
              <p:cNvPr id="271" name="Google Shape;271;p15"/>
              <p:cNvPicPr preferRelativeResize="0"/>
              <p:nvPr/>
            </p:nvPicPr>
            <p:blipFill rotWithShape="1">
              <a:blip r:embed="rId10">
                <a:alphaModFix/>
              </a:blip>
              <a:srcRect/>
              <a:stretch/>
            </p:blipFill>
            <p:spPr>
              <a:xfrm>
                <a:off x="4403717" y="4691295"/>
                <a:ext cx="729252" cy="730679"/>
              </a:xfrm>
              <a:prstGeom prst="rect">
                <a:avLst/>
              </a:prstGeom>
              <a:noFill/>
              <a:ln>
                <a:noFill/>
              </a:ln>
            </p:spPr>
          </p:pic>
          <p:pic>
            <p:nvPicPr>
              <p:cNvPr id="272" name="Google Shape;272;p15"/>
              <p:cNvPicPr preferRelativeResize="0"/>
              <p:nvPr/>
            </p:nvPicPr>
            <p:blipFill rotWithShape="1">
              <a:blip r:embed="rId11">
                <a:alphaModFix/>
              </a:blip>
              <a:srcRect/>
              <a:stretch/>
            </p:blipFill>
            <p:spPr>
              <a:xfrm>
                <a:off x="4490243" y="6056301"/>
                <a:ext cx="593160" cy="592001"/>
              </a:xfrm>
              <a:prstGeom prst="rect">
                <a:avLst/>
              </a:prstGeom>
              <a:noFill/>
              <a:ln>
                <a:noFill/>
              </a:ln>
            </p:spPr>
          </p:pic>
        </p:grpSp>
        <p:grpSp>
          <p:nvGrpSpPr>
            <p:cNvPr id="68" name="Group 67">
              <a:extLst>
                <a:ext uri="{FF2B5EF4-FFF2-40B4-BE49-F238E27FC236}">
                  <a16:creationId xmlns:a16="http://schemas.microsoft.com/office/drawing/2014/main" id="{A0ED7E88-4B3D-40F3-8D69-75270C556637}"/>
                </a:ext>
              </a:extLst>
            </p:cNvPr>
            <p:cNvGrpSpPr/>
            <p:nvPr/>
          </p:nvGrpSpPr>
          <p:grpSpPr>
            <a:xfrm>
              <a:off x="3879657" y="1208372"/>
              <a:ext cx="1700051" cy="4840008"/>
              <a:chOff x="1933792" y="1192857"/>
              <a:chExt cx="1700051" cy="4840008"/>
            </a:xfrm>
          </p:grpSpPr>
          <p:sp>
            <p:nvSpPr>
              <p:cNvPr id="69" name="Google Shape;221;p15">
                <a:extLst>
                  <a:ext uri="{FF2B5EF4-FFF2-40B4-BE49-F238E27FC236}">
                    <a16:creationId xmlns:a16="http://schemas.microsoft.com/office/drawing/2014/main" id="{247A1786-5F94-4A58-80AF-071DE1F7285B}"/>
                  </a:ext>
                </a:extLst>
              </p:cNvPr>
              <p:cNvSpPr txBox="1"/>
              <p:nvPr/>
            </p:nvSpPr>
            <p:spPr>
              <a:xfrm>
                <a:off x="1933792" y="1192857"/>
                <a:ext cx="620496" cy="338554"/>
              </a:xfrm>
              <a:prstGeom prst="rect">
                <a:avLst/>
              </a:prstGeom>
              <a:noFill/>
              <a:ln>
                <a:noFill/>
              </a:ln>
            </p:spPr>
            <p:txBody>
              <a:bodyPr spcFirstLastPara="1" wrap="square" lIns="91425" tIns="45700" rIns="91425" bIns="45700" anchor="t" anchorCtr="0">
                <a:noAutofit/>
              </a:bodyPr>
              <a:lstStyle/>
              <a:p>
                <a:r>
                  <a:rPr lang="en-GB" sz="1600" b="1" dirty="0">
                    <a:solidFill>
                      <a:schemeClr val="dk1"/>
                    </a:solidFill>
                    <a:latin typeface="Calibri"/>
                    <a:ea typeface="Calibri"/>
                    <a:cs typeface="Calibri"/>
                    <a:sym typeface="Calibri"/>
                  </a:rPr>
                  <a:t>1796</a:t>
                </a:r>
                <a:endParaRPr sz="1600" b="1" dirty="0">
                  <a:solidFill>
                    <a:schemeClr val="dk1"/>
                  </a:solidFill>
                  <a:latin typeface="Calibri"/>
                  <a:ea typeface="Calibri"/>
                  <a:cs typeface="Calibri"/>
                  <a:sym typeface="Calibri"/>
                </a:endParaRPr>
              </a:p>
            </p:txBody>
          </p:sp>
          <p:sp>
            <p:nvSpPr>
              <p:cNvPr id="70" name="Google Shape;236;p15">
                <a:extLst>
                  <a:ext uri="{FF2B5EF4-FFF2-40B4-BE49-F238E27FC236}">
                    <a16:creationId xmlns:a16="http://schemas.microsoft.com/office/drawing/2014/main" id="{270A0615-748B-43CF-9136-E891174E3135}"/>
                  </a:ext>
                </a:extLst>
              </p:cNvPr>
              <p:cNvSpPr txBox="1"/>
              <p:nvPr/>
            </p:nvSpPr>
            <p:spPr>
              <a:xfrm>
                <a:off x="1999627" y="1838114"/>
                <a:ext cx="838008" cy="584775"/>
              </a:xfrm>
              <a:prstGeom prst="rect">
                <a:avLst/>
              </a:prstGeom>
              <a:noFill/>
              <a:ln>
                <a:noFill/>
              </a:ln>
            </p:spPr>
            <p:txBody>
              <a:bodyPr spcFirstLastPara="1" wrap="square" lIns="91425" tIns="45700" rIns="91425" bIns="45700" anchor="t" anchorCtr="0">
                <a:noAutofit/>
              </a:bodyPr>
              <a:lstStyle/>
              <a:p>
                <a:r>
                  <a:rPr lang="en-GB" sz="1600" dirty="0">
                    <a:solidFill>
                      <a:schemeClr val="dk1"/>
                    </a:solidFill>
                    <a:latin typeface="Calibri"/>
                    <a:ea typeface="Calibri"/>
                    <a:cs typeface="Calibri"/>
                    <a:sym typeface="Calibri"/>
                  </a:rPr>
                  <a:t>Edward Jenner</a:t>
                </a:r>
                <a:endParaRPr sz="1600" dirty="0">
                  <a:solidFill>
                    <a:schemeClr val="dk1"/>
                  </a:solidFill>
                  <a:latin typeface="Calibri"/>
                  <a:ea typeface="Calibri"/>
                  <a:cs typeface="Calibri"/>
                  <a:sym typeface="Calibri"/>
                </a:endParaRPr>
              </a:p>
            </p:txBody>
          </p:sp>
          <p:sp>
            <p:nvSpPr>
              <p:cNvPr id="71" name="Google Shape;242;p15">
                <a:extLst>
                  <a:ext uri="{FF2B5EF4-FFF2-40B4-BE49-F238E27FC236}">
                    <a16:creationId xmlns:a16="http://schemas.microsoft.com/office/drawing/2014/main" id="{50A58510-05CC-4344-9988-86EC31182957}"/>
                  </a:ext>
                </a:extLst>
              </p:cNvPr>
              <p:cNvSpPr txBox="1"/>
              <p:nvPr/>
            </p:nvSpPr>
            <p:spPr>
              <a:xfrm>
                <a:off x="1933792" y="2741937"/>
                <a:ext cx="1700051" cy="1323439"/>
              </a:xfrm>
              <a:prstGeom prst="rect">
                <a:avLst/>
              </a:prstGeom>
              <a:noFill/>
              <a:ln>
                <a:noFill/>
              </a:ln>
            </p:spPr>
            <p:txBody>
              <a:bodyPr spcFirstLastPara="1" wrap="square" lIns="91425" tIns="45700" rIns="91425" bIns="45700" anchor="t" anchorCtr="0">
                <a:noAutofit/>
              </a:bodyPr>
              <a:lstStyle/>
              <a:p>
                <a:r>
                  <a:rPr lang="en-GB" sz="1600" dirty="0">
                    <a:solidFill>
                      <a:schemeClr val="dk1"/>
                    </a:solidFill>
                    <a:latin typeface="Calibri"/>
                    <a:ea typeface="Calibri"/>
                    <a:cs typeface="Calibri"/>
                    <a:sym typeface="Calibri"/>
                  </a:rPr>
                  <a:t>Discovered vaccine for Smallpox, making inoculation obsolete</a:t>
                </a:r>
                <a:endParaRPr sz="1600" dirty="0">
                  <a:solidFill>
                    <a:schemeClr val="dk1"/>
                  </a:solidFill>
                  <a:latin typeface="Calibri"/>
                  <a:ea typeface="Calibri"/>
                  <a:cs typeface="Calibri"/>
                  <a:sym typeface="Calibri"/>
                </a:endParaRPr>
              </a:p>
            </p:txBody>
          </p:sp>
          <p:cxnSp>
            <p:nvCxnSpPr>
              <p:cNvPr id="72" name="Google Shape;247;p15">
                <a:extLst>
                  <a:ext uri="{FF2B5EF4-FFF2-40B4-BE49-F238E27FC236}">
                    <a16:creationId xmlns:a16="http://schemas.microsoft.com/office/drawing/2014/main" id="{B19F9396-8FE8-47D6-80B3-BE5698335902}"/>
                  </a:ext>
                </a:extLst>
              </p:cNvPr>
              <p:cNvCxnSpPr/>
              <p:nvPr/>
            </p:nvCxnSpPr>
            <p:spPr>
              <a:xfrm rot="10800000">
                <a:off x="2389665" y="4157424"/>
                <a:ext cx="0" cy="312340"/>
              </a:xfrm>
              <a:prstGeom prst="straightConnector1">
                <a:avLst/>
              </a:prstGeom>
              <a:noFill/>
              <a:ln w="25400" cap="flat" cmpd="sng">
                <a:solidFill>
                  <a:schemeClr val="dk1"/>
                </a:solidFill>
                <a:prstDash val="solid"/>
                <a:round/>
                <a:headEnd type="none" w="sm" len="sm"/>
                <a:tailEnd type="none" w="sm" len="sm"/>
              </a:ln>
            </p:spPr>
          </p:cxnSp>
          <p:sp>
            <p:nvSpPr>
              <p:cNvPr id="73" name="Google Shape;248;p15">
                <a:extLst>
                  <a:ext uri="{FF2B5EF4-FFF2-40B4-BE49-F238E27FC236}">
                    <a16:creationId xmlns:a16="http://schemas.microsoft.com/office/drawing/2014/main" id="{1472671A-422E-4423-A110-2AA428D8C2E7}"/>
                  </a:ext>
                </a:extLst>
              </p:cNvPr>
              <p:cNvSpPr/>
              <p:nvPr/>
            </p:nvSpPr>
            <p:spPr>
              <a:xfrm>
                <a:off x="2295155" y="4469764"/>
                <a:ext cx="189021" cy="180020"/>
              </a:xfrm>
              <a:prstGeom prst="ellipse">
                <a:avLst/>
              </a:prstGeom>
              <a:no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cxnSp>
            <p:nvCxnSpPr>
              <p:cNvPr id="76" name="Google Shape;251;p15">
                <a:extLst>
                  <a:ext uri="{FF2B5EF4-FFF2-40B4-BE49-F238E27FC236}">
                    <a16:creationId xmlns:a16="http://schemas.microsoft.com/office/drawing/2014/main" id="{027A1733-C1C5-40D8-92E6-B796F6B3E9D0}"/>
                  </a:ext>
                </a:extLst>
              </p:cNvPr>
              <p:cNvCxnSpPr/>
              <p:nvPr/>
            </p:nvCxnSpPr>
            <p:spPr>
              <a:xfrm rot="10800000">
                <a:off x="2397181" y="5540505"/>
                <a:ext cx="0" cy="312340"/>
              </a:xfrm>
              <a:prstGeom prst="straightConnector1">
                <a:avLst/>
              </a:prstGeom>
              <a:noFill/>
              <a:ln w="25400" cap="flat" cmpd="sng">
                <a:solidFill>
                  <a:schemeClr val="dk1"/>
                </a:solidFill>
                <a:prstDash val="solid"/>
                <a:round/>
                <a:headEnd type="none" w="sm" len="sm"/>
                <a:tailEnd type="none" w="sm" len="sm"/>
              </a:ln>
            </p:spPr>
          </p:cxnSp>
          <p:sp>
            <p:nvSpPr>
              <p:cNvPr id="77" name="Google Shape;252;p15">
                <a:extLst>
                  <a:ext uri="{FF2B5EF4-FFF2-40B4-BE49-F238E27FC236}">
                    <a16:creationId xmlns:a16="http://schemas.microsoft.com/office/drawing/2014/main" id="{41ECD59C-9FEC-4FD0-A549-1002BF05C098}"/>
                  </a:ext>
                </a:extLst>
              </p:cNvPr>
              <p:cNvSpPr/>
              <p:nvPr/>
            </p:nvSpPr>
            <p:spPr>
              <a:xfrm>
                <a:off x="2302671" y="5852845"/>
                <a:ext cx="189021" cy="180020"/>
              </a:xfrm>
              <a:prstGeom prst="ellipse">
                <a:avLst/>
              </a:prstGeom>
              <a:no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grpSp>
        <p:pic>
          <p:nvPicPr>
            <p:cNvPr id="78" name="Google Shape;258;p15">
              <a:extLst>
                <a:ext uri="{FF2B5EF4-FFF2-40B4-BE49-F238E27FC236}">
                  <a16:creationId xmlns:a16="http://schemas.microsoft.com/office/drawing/2014/main" id="{5C63CE8F-AB37-4179-9A2A-D8BD94A77866}"/>
                </a:ext>
              </a:extLst>
            </p:cNvPr>
            <p:cNvPicPr preferRelativeResize="0"/>
            <p:nvPr/>
          </p:nvPicPr>
          <p:blipFill rotWithShape="1">
            <a:blip r:embed="rId9">
              <a:alphaModFix/>
            </a:blip>
            <a:srcRect/>
            <a:stretch/>
          </p:blipFill>
          <p:spPr>
            <a:xfrm rot="3415293">
              <a:off x="4148804" y="4707939"/>
              <a:ext cx="407271" cy="800444"/>
            </a:xfrm>
            <a:prstGeom prst="rect">
              <a:avLst/>
            </a:prstGeom>
            <a:noFill/>
            <a:ln>
              <a:noFill/>
            </a:ln>
          </p:spPr>
        </p:pic>
        <p:pic>
          <p:nvPicPr>
            <p:cNvPr id="1026" name="Picture 2" descr="Image result for smallpox clipart">
              <a:extLst>
                <a:ext uri="{FF2B5EF4-FFF2-40B4-BE49-F238E27FC236}">
                  <a16:creationId xmlns:a16="http://schemas.microsoft.com/office/drawing/2014/main" id="{F7979902-1246-4336-9648-B0810A3DB24C}"/>
                </a:ext>
              </a:extLst>
            </p:cNvPr>
            <p:cNvPicPr>
              <a:picLocks noChangeAspect="1" noChangeArrowheads="1"/>
            </p:cNvPicPr>
            <p:nvPr/>
          </p:nvPicPr>
          <p:blipFill>
            <a:blip r:embed="rId12" cstate="hqprint">
              <a:extLst>
                <a:ext uri="{28A0092B-C50C-407E-A947-70E740481C1C}">
                  <a14:useLocalDpi xmlns:a14="http://schemas.microsoft.com/office/drawing/2010/main" val="0"/>
                </a:ext>
              </a:extLst>
            </a:blip>
            <a:srcRect/>
            <a:stretch>
              <a:fillRect/>
            </a:stretch>
          </p:blipFill>
          <p:spPr bwMode="auto">
            <a:xfrm>
              <a:off x="4090386" y="6164034"/>
              <a:ext cx="487048" cy="457800"/>
            </a:xfrm>
            <a:prstGeom prst="rect">
              <a:avLst/>
            </a:prstGeom>
            <a:noFill/>
            <a:extLst>
              <a:ext uri="{909E8E84-426E-40DD-AFC4-6F175D3DCCD1}">
                <a14:hiddenFill xmlns:a14="http://schemas.microsoft.com/office/drawing/2010/main">
                  <a:solidFill>
                    <a:srgbClr val="FFFFFF"/>
                  </a:solidFill>
                </a14:hiddenFill>
              </a:ext>
            </a:extLst>
          </p:spPr>
        </p:pic>
        <p:cxnSp>
          <p:nvCxnSpPr>
            <p:cNvPr id="14" name="Straight Connector 13">
              <a:extLst>
                <a:ext uri="{FF2B5EF4-FFF2-40B4-BE49-F238E27FC236}">
                  <a16:creationId xmlns:a16="http://schemas.microsoft.com/office/drawing/2014/main" id="{91E05062-8AE7-4B7B-A05F-65B01C474CEB}"/>
                </a:ext>
              </a:extLst>
            </p:cNvPr>
            <p:cNvCxnSpPr/>
            <p:nvPr/>
          </p:nvCxnSpPr>
          <p:spPr>
            <a:xfrm flipV="1">
              <a:off x="4131178" y="6207626"/>
              <a:ext cx="431383" cy="378829"/>
            </a:xfrm>
            <a:prstGeom prst="line">
              <a:avLst/>
            </a:prstGeom>
            <a:ln/>
          </p:spPr>
          <p:style>
            <a:lnRef idx="2">
              <a:schemeClr val="accent2"/>
            </a:lnRef>
            <a:fillRef idx="0">
              <a:schemeClr val="accent2"/>
            </a:fillRef>
            <a:effectRef idx="1">
              <a:schemeClr val="accent2"/>
            </a:effectRef>
            <a:fontRef idx="minor">
              <a:schemeClr val="tx1"/>
            </a:fontRef>
          </p:style>
        </p:cxnSp>
        <p:grpSp>
          <p:nvGrpSpPr>
            <p:cNvPr id="57" name="Group 56">
              <a:extLst>
                <a:ext uri="{FF2B5EF4-FFF2-40B4-BE49-F238E27FC236}">
                  <a16:creationId xmlns:a16="http://schemas.microsoft.com/office/drawing/2014/main" id="{A6D67CB5-7F45-4B1D-9546-73E87F32A398}"/>
                </a:ext>
              </a:extLst>
            </p:cNvPr>
            <p:cNvGrpSpPr/>
            <p:nvPr/>
          </p:nvGrpSpPr>
          <p:grpSpPr>
            <a:xfrm>
              <a:off x="10094818" y="1194557"/>
              <a:ext cx="1275193" cy="5455445"/>
              <a:chOff x="4385829" y="1192857"/>
              <a:chExt cx="1275193" cy="5455445"/>
            </a:xfrm>
          </p:grpSpPr>
          <p:sp>
            <p:nvSpPr>
              <p:cNvPr id="58" name="Google Shape;228;p15">
                <a:extLst>
                  <a:ext uri="{FF2B5EF4-FFF2-40B4-BE49-F238E27FC236}">
                    <a16:creationId xmlns:a16="http://schemas.microsoft.com/office/drawing/2014/main" id="{4E5FBCA1-AADF-405F-8B3B-BB00F13741A9}"/>
                  </a:ext>
                </a:extLst>
              </p:cNvPr>
              <p:cNvSpPr txBox="1"/>
              <p:nvPr/>
            </p:nvSpPr>
            <p:spPr>
              <a:xfrm>
                <a:off x="4571085" y="1192857"/>
                <a:ext cx="620496" cy="338554"/>
              </a:xfrm>
              <a:prstGeom prst="rect">
                <a:avLst/>
              </a:prstGeom>
              <a:noFill/>
              <a:ln>
                <a:noFill/>
              </a:ln>
            </p:spPr>
            <p:txBody>
              <a:bodyPr spcFirstLastPara="1" wrap="square" lIns="91425" tIns="45700" rIns="91425" bIns="45700" anchor="t" anchorCtr="0">
                <a:noAutofit/>
              </a:bodyPr>
              <a:lstStyle/>
              <a:p>
                <a:r>
                  <a:rPr lang="en-GB" sz="1600" b="1" dirty="0">
                    <a:solidFill>
                      <a:schemeClr val="dk1"/>
                    </a:solidFill>
                    <a:latin typeface="Calibri"/>
                    <a:ea typeface="Calibri"/>
                    <a:cs typeface="Calibri"/>
                    <a:sym typeface="Calibri"/>
                  </a:rPr>
                  <a:t>1885</a:t>
                </a:r>
                <a:endParaRPr sz="1600" b="1" dirty="0">
                  <a:solidFill>
                    <a:schemeClr val="dk1"/>
                  </a:solidFill>
                  <a:latin typeface="Calibri"/>
                  <a:ea typeface="Calibri"/>
                  <a:cs typeface="Calibri"/>
                  <a:sym typeface="Calibri"/>
                </a:endParaRPr>
              </a:p>
            </p:txBody>
          </p:sp>
          <p:sp>
            <p:nvSpPr>
              <p:cNvPr id="59" name="Google Shape;238;p15">
                <a:extLst>
                  <a:ext uri="{FF2B5EF4-FFF2-40B4-BE49-F238E27FC236}">
                    <a16:creationId xmlns:a16="http://schemas.microsoft.com/office/drawing/2014/main" id="{79C1F7C2-D7E6-463F-AACB-FAF4CBD03D57}"/>
                  </a:ext>
                </a:extLst>
              </p:cNvPr>
              <p:cNvSpPr txBox="1"/>
              <p:nvPr/>
            </p:nvSpPr>
            <p:spPr>
              <a:xfrm>
                <a:off x="4462329" y="1838114"/>
                <a:ext cx="838008" cy="584775"/>
              </a:xfrm>
              <a:prstGeom prst="rect">
                <a:avLst/>
              </a:prstGeom>
              <a:noFill/>
              <a:ln>
                <a:noFill/>
              </a:ln>
            </p:spPr>
            <p:txBody>
              <a:bodyPr spcFirstLastPara="1" wrap="square" lIns="91425" tIns="45700" rIns="91425" bIns="45700" anchor="t" anchorCtr="0">
                <a:noAutofit/>
              </a:bodyPr>
              <a:lstStyle/>
              <a:p>
                <a:r>
                  <a:rPr lang="en-GB" sz="1600" dirty="0">
                    <a:solidFill>
                      <a:schemeClr val="dk1"/>
                    </a:solidFill>
                    <a:latin typeface="Calibri"/>
                    <a:ea typeface="Calibri"/>
                    <a:cs typeface="Calibri"/>
                    <a:sym typeface="Calibri"/>
                  </a:rPr>
                  <a:t>Louis Pasteur</a:t>
                </a:r>
                <a:endParaRPr sz="1600" dirty="0">
                  <a:solidFill>
                    <a:schemeClr val="dk1"/>
                  </a:solidFill>
                  <a:latin typeface="Calibri"/>
                  <a:ea typeface="Calibri"/>
                  <a:cs typeface="Calibri"/>
                  <a:sym typeface="Calibri"/>
                </a:endParaRPr>
              </a:p>
            </p:txBody>
          </p:sp>
          <p:sp>
            <p:nvSpPr>
              <p:cNvPr id="60" name="Google Shape;244;p15">
                <a:extLst>
                  <a:ext uri="{FF2B5EF4-FFF2-40B4-BE49-F238E27FC236}">
                    <a16:creationId xmlns:a16="http://schemas.microsoft.com/office/drawing/2014/main" id="{5B9624BD-13F5-4EE9-9D52-E3B488F7384C}"/>
                  </a:ext>
                </a:extLst>
              </p:cNvPr>
              <p:cNvSpPr txBox="1"/>
              <p:nvPr/>
            </p:nvSpPr>
            <p:spPr>
              <a:xfrm>
                <a:off x="4385829" y="2717890"/>
                <a:ext cx="1275193" cy="1347486"/>
              </a:xfrm>
              <a:prstGeom prst="rect">
                <a:avLst/>
              </a:prstGeom>
              <a:noFill/>
              <a:ln>
                <a:noFill/>
              </a:ln>
            </p:spPr>
            <p:txBody>
              <a:bodyPr spcFirstLastPara="1" wrap="square" lIns="91425" tIns="45700" rIns="91425" bIns="45700" anchor="t" anchorCtr="0">
                <a:noAutofit/>
              </a:bodyPr>
              <a:lstStyle/>
              <a:p>
                <a:r>
                  <a:rPr lang="en-GB" sz="1600" dirty="0">
                    <a:solidFill>
                      <a:schemeClr val="dk1"/>
                    </a:solidFill>
                    <a:latin typeface="Calibri"/>
                    <a:ea typeface="Calibri"/>
                    <a:cs typeface="Calibri"/>
                    <a:sym typeface="Calibri"/>
                  </a:rPr>
                  <a:t>Developed a vaccine for rabies, led to vaccines for other diseases</a:t>
                </a:r>
                <a:endParaRPr sz="1600" dirty="0">
                  <a:solidFill>
                    <a:schemeClr val="dk1"/>
                  </a:solidFill>
                  <a:latin typeface="Calibri"/>
                  <a:ea typeface="Calibri"/>
                  <a:cs typeface="Calibri"/>
                  <a:sym typeface="Calibri"/>
                </a:endParaRPr>
              </a:p>
            </p:txBody>
          </p:sp>
          <p:cxnSp>
            <p:nvCxnSpPr>
              <p:cNvPr id="61" name="Google Shape;259;p15">
                <a:extLst>
                  <a:ext uri="{FF2B5EF4-FFF2-40B4-BE49-F238E27FC236}">
                    <a16:creationId xmlns:a16="http://schemas.microsoft.com/office/drawing/2014/main" id="{A460D45D-70B9-47A3-AF47-D2A7C4C662A1}"/>
                  </a:ext>
                </a:extLst>
              </p:cNvPr>
              <p:cNvCxnSpPr>
                <a:cxnSpLocks/>
              </p:cNvCxnSpPr>
              <p:nvPr/>
            </p:nvCxnSpPr>
            <p:spPr>
              <a:xfrm flipV="1">
                <a:off x="4786823" y="4267558"/>
                <a:ext cx="0" cy="164908"/>
              </a:xfrm>
              <a:prstGeom prst="straightConnector1">
                <a:avLst/>
              </a:prstGeom>
              <a:noFill/>
              <a:ln w="25400" cap="flat" cmpd="sng">
                <a:solidFill>
                  <a:schemeClr val="dk1"/>
                </a:solidFill>
                <a:prstDash val="solid"/>
                <a:round/>
                <a:headEnd type="none" w="sm" len="sm"/>
                <a:tailEnd type="none" w="sm" len="sm"/>
              </a:ln>
            </p:spPr>
          </p:cxnSp>
          <p:sp>
            <p:nvSpPr>
              <p:cNvPr id="62" name="Google Shape;260;p15">
                <a:extLst>
                  <a:ext uri="{FF2B5EF4-FFF2-40B4-BE49-F238E27FC236}">
                    <a16:creationId xmlns:a16="http://schemas.microsoft.com/office/drawing/2014/main" id="{21E1ED31-5CFB-484A-8984-46F8D91BA947}"/>
                  </a:ext>
                </a:extLst>
              </p:cNvPr>
              <p:cNvSpPr/>
              <p:nvPr/>
            </p:nvSpPr>
            <p:spPr>
              <a:xfrm>
                <a:off x="4692312" y="4432466"/>
                <a:ext cx="189021" cy="180020"/>
              </a:xfrm>
              <a:prstGeom prst="ellipse">
                <a:avLst/>
              </a:prstGeom>
              <a:no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cxnSp>
            <p:nvCxnSpPr>
              <p:cNvPr id="63" name="Google Shape;261;p15">
                <a:extLst>
                  <a:ext uri="{FF2B5EF4-FFF2-40B4-BE49-F238E27FC236}">
                    <a16:creationId xmlns:a16="http://schemas.microsoft.com/office/drawing/2014/main" id="{7111BB46-DFC0-40CB-A114-21460EDE3FCE}"/>
                  </a:ext>
                </a:extLst>
              </p:cNvPr>
              <p:cNvCxnSpPr/>
              <p:nvPr/>
            </p:nvCxnSpPr>
            <p:spPr>
              <a:xfrm rot="10800000">
                <a:off x="4768343" y="5492250"/>
                <a:ext cx="0" cy="312340"/>
              </a:xfrm>
              <a:prstGeom prst="straightConnector1">
                <a:avLst/>
              </a:prstGeom>
              <a:noFill/>
              <a:ln w="25400" cap="flat" cmpd="sng">
                <a:solidFill>
                  <a:schemeClr val="dk1"/>
                </a:solidFill>
                <a:prstDash val="solid"/>
                <a:round/>
                <a:headEnd type="none" w="sm" len="sm"/>
                <a:tailEnd type="none" w="sm" len="sm"/>
              </a:ln>
            </p:spPr>
          </p:cxnSp>
          <p:sp>
            <p:nvSpPr>
              <p:cNvPr id="64" name="Google Shape;262;p15">
                <a:extLst>
                  <a:ext uri="{FF2B5EF4-FFF2-40B4-BE49-F238E27FC236}">
                    <a16:creationId xmlns:a16="http://schemas.microsoft.com/office/drawing/2014/main" id="{B23D1B1F-B938-4A30-855B-9A008B56B155}"/>
                  </a:ext>
                </a:extLst>
              </p:cNvPr>
              <p:cNvSpPr/>
              <p:nvPr/>
            </p:nvSpPr>
            <p:spPr>
              <a:xfrm>
                <a:off x="4673832" y="5804590"/>
                <a:ext cx="189021" cy="180020"/>
              </a:xfrm>
              <a:prstGeom prst="ellipse">
                <a:avLst/>
              </a:prstGeom>
              <a:no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pic>
            <p:nvPicPr>
              <p:cNvPr id="65" name="Google Shape;271;p15">
                <a:extLst>
                  <a:ext uri="{FF2B5EF4-FFF2-40B4-BE49-F238E27FC236}">
                    <a16:creationId xmlns:a16="http://schemas.microsoft.com/office/drawing/2014/main" id="{A1627032-2E36-4B03-9F0A-7DEB3A8C9988}"/>
                  </a:ext>
                </a:extLst>
              </p:cNvPr>
              <p:cNvPicPr preferRelativeResize="0"/>
              <p:nvPr/>
            </p:nvPicPr>
            <p:blipFill rotWithShape="1">
              <a:blip r:embed="rId10">
                <a:alphaModFix/>
              </a:blip>
              <a:srcRect/>
              <a:stretch/>
            </p:blipFill>
            <p:spPr>
              <a:xfrm>
                <a:off x="4403717" y="4691295"/>
                <a:ext cx="729252" cy="730679"/>
              </a:xfrm>
              <a:prstGeom prst="rect">
                <a:avLst/>
              </a:prstGeom>
              <a:noFill/>
              <a:ln>
                <a:noFill/>
              </a:ln>
            </p:spPr>
          </p:pic>
          <p:pic>
            <p:nvPicPr>
              <p:cNvPr id="66" name="Google Shape;272;p15">
                <a:extLst>
                  <a:ext uri="{FF2B5EF4-FFF2-40B4-BE49-F238E27FC236}">
                    <a16:creationId xmlns:a16="http://schemas.microsoft.com/office/drawing/2014/main" id="{547121DE-93CA-43CF-8671-48050F0B2993}"/>
                  </a:ext>
                </a:extLst>
              </p:cNvPr>
              <p:cNvPicPr preferRelativeResize="0"/>
              <p:nvPr/>
            </p:nvPicPr>
            <p:blipFill rotWithShape="1">
              <a:blip r:embed="rId11">
                <a:alphaModFix/>
              </a:blip>
              <a:srcRect/>
              <a:stretch/>
            </p:blipFill>
            <p:spPr>
              <a:xfrm>
                <a:off x="4490243" y="6056301"/>
                <a:ext cx="593160" cy="592001"/>
              </a:xfrm>
              <a:prstGeom prst="rect">
                <a:avLst/>
              </a:prstGeom>
              <a:noFill/>
              <a:ln>
                <a:noFill/>
              </a:ln>
            </p:spPr>
          </p:pic>
        </p:grpSp>
      </p:grpSp>
    </p:spTree>
    <p:extLst>
      <p:ext uri="{BB962C8B-B14F-4D97-AF65-F5344CB8AC3E}">
        <p14:creationId xmlns:p14="http://schemas.microsoft.com/office/powerpoint/2010/main" val="3522558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grpSp>
        <p:nvGrpSpPr>
          <p:cNvPr id="2" name="Group 1">
            <a:extLst>
              <a:ext uri="{FF2B5EF4-FFF2-40B4-BE49-F238E27FC236}">
                <a16:creationId xmlns:a16="http://schemas.microsoft.com/office/drawing/2014/main" id="{6DE324A6-5C32-4575-9637-074C48E2104D}"/>
              </a:ext>
            </a:extLst>
          </p:cNvPr>
          <p:cNvGrpSpPr/>
          <p:nvPr/>
        </p:nvGrpSpPr>
        <p:grpSpPr>
          <a:xfrm>
            <a:off x="190831" y="116631"/>
            <a:ext cx="11815639" cy="6642531"/>
            <a:chOff x="190831" y="116631"/>
            <a:chExt cx="11815639" cy="6642531"/>
          </a:xfrm>
        </p:grpSpPr>
        <p:cxnSp>
          <p:nvCxnSpPr>
            <p:cNvPr id="167" name="Google Shape;96;p13">
              <a:extLst>
                <a:ext uri="{FF2B5EF4-FFF2-40B4-BE49-F238E27FC236}">
                  <a16:creationId xmlns:a16="http://schemas.microsoft.com/office/drawing/2014/main" id="{A0541DA5-0F6B-4547-97FB-779F12E34B6C}"/>
                </a:ext>
              </a:extLst>
            </p:cNvPr>
            <p:cNvCxnSpPr>
              <a:cxnSpLocks/>
              <a:endCxn id="158" idx="0"/>
            </p:cNvCxnSpPr>
            <p:nvPr/>
          </p:nvCxnSpPr>
          <p:spPr>
            <a:xfrm>
              <a:off x="2530876" y="1503401"/>
              <a:ext cx="12442" cy="1049242"/>
            </a:xfrm>
            <a:prstGeom prst="straightConnector1">
              <a:avLst/>
            </a:prstGeom>
            <a:noFill/>
            <a:ln w="31750" cap="flat" cmpd="sng">
              <a:solidFill>
                <a:srgbClr val="FF0000"/>
              </a:solidFill>
              <a:prstDash val="solid"/>
              <a:round/>
              <a:headEnd type="none" w="sm" len="sm"/>
              <a:tailEnd type="none" w="sm" len="sm"/>
            </a:ln>
          </p:spPr>
        </p:cxnSp>
        <p:sp>
          <p:nvSpPr>
            <p:cNvPr id="115" name="Google Shape;115;p13"/>
            <p:cNvSpPr txBox="1"/>
            <p:nvPr/>
          </p:nvSpPr>
          <p:spPr>
            <a:xfrm>
              <a:off x="8134623" y="688558"/>
              <a:ext cx="3346761" cy="714308"/>
            </a:xfrm>
            <a:prstGeom prst="rect">
              <a:avLst/>
            </a:prstGeom>
            <a:noFill/>
            <a:ln>
              <a:noFill/>
            </a:ln>
          </p:spPr>
          <p:txBody>
            <a:bodyPr spcFirstLastPara="1" wrap="square" lIns="91425" tIns="45700" rIns="91425" bIns="45700" anchor="t" anchorCtr="0">
              <a:noAutofit/>
            </a:bodyPr>
            <a:lstStyle/>
            <a:p>
              <a:r>
                <a:rPr lang="en-GB" sz="1400" dirty="0">
                  <a:solidFill>
                    <a:schemeClr val="dk1"/>
                  </a:solidFill>
                  <a:latin typeface="Calibri"/>
                  <a:ea typeface="Calibri"/>
                  <a:cs typeface="Calibri"/>
                  <a:sym typeface="Calibri"/>
                </a:rPr>
                <a:t>Appoint a local medical officer</a:t>
              </a:r>
              <a:endParaRPr dirty="0"/>
            </a:p>
            <a:p>
              <a:endParaRPr sz="1200" dirty="0">
                <a:solidFill>
                  <a:schemeClr val="dk1"/>
                </a:solidFill>
                <a:latin typeface="Calibri"/>
                <a:ea typeface="Calibri"/>
                <a:cs typeface="Calibri"/>
                <a:sym typeface="Calibri"/>
              </a:endParaRPr>
            </a:p>
            <a:p>
              <a:r>
                <a:rPr lang="en-GB" sz="1400" dirty="0">
                  <a:solidFill>
                    <a:schemeClr val="dk1"/>
                  </a:solidFill>
                  <a:latin typeface="Calibri"/>
                  <a:ea typeface="Calibri"/>
                  <a:cs typeface="Calibri"/>
                  <a:sym typeface="Calibri"/>
                </a:rPr>
                <a:t>Provide clean water</a:t>
              </a:r>
              <a:endParaRPr dirty="0"/>
            </a:p>
            <a:p>
              <a:endParaRPr sz="1400" dirty="0">
                <a:solidFill>
                  <a:schemeClr val="dk1"/>
                </a:solidFill>
                <a:latin typeface="Calibri"/>
                <a:ea typeface="Calibri"/>
                <a:cs typeface="Calibri"/>
                <a:sym typeface="Calibri"/>
              </a:endParaRPr>
            </a:p>
          </p:txBody>
        </p:sp>
        <p:sp>
          <p:nvSpPr>
            <p:cNvPr id="84" name="Google Shape;84;p13"/>
            <p:cNvSpPr/>
            <p:nvPr/>
          </p:nvSpPr>
          <p:spPr>
            <a:xfrm>
              <a:off x="190831" y="116631"/>
              <a:ext cx="11815639" cy="6642531"/>
            </a:xfrm>
            <a:prstGeom prst="rect">
              <a:avLst/>
            </a:prstGeom>
            <a:noFill/>
            <a:ln w="25400" cap="flat" cmpd="sng">
              <a:solidFill>
                <a:srgbClr val="395E89"/>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sp>
          <p:nvSpPr>
            <p:cNvPr id="85" name="Google Shape;85;p13"/>
            <p:cNvSpPr txBox="1"/>
            <p:nvPr/>
          </p:nvSpPr>
          <p:spPr>
            <a:xfrm>
              <a:off x="2027098" y="204381"/>
              <a:ext cx="8360896" cy="338554"/>
            </a:xfrm>
            <a:prstGeom prst="rect">
              <a:avLst/>
            </a:prstGeom>
            <a:solidFill>
              <a:schemeClr val="accent6"/>
            </a:solidFill>
            <a:ln>
              <a:noFill/>
            </a:ln>
          </p:spPr>
          <p:txBody>
            <a:bodyPr spcFirstLastPara="1" wrap="square" lIns="91425" tIns="45700" rIns="91425" bIns="45700" anchor="t" anchorCtr="0">
              <a:noAutofit/>
            </a:bodyPr>
            <a:lstStyle/>
            <a:p>
              <a:r>
                <a:rPr lang="en-GB" sz="1600" b="1" dirty="0">
                  <a:solidFill>
                    <a:schemeClr val="lt1"/>
                  </a:solidFill>
                  <a:latin typeface="Calibri"/>
                  <a:ea typeface="Calibri"/>
                  <a:cs typeface="Calibri"/>
                  <a:sym typeface="Calibri"/>
                </a:rPr>
                <a:t>GCSE History Knowledge Organiser: Improvements to Public Health in the 19</a:t>
              </a:r>
              <a:r>
                <a:rPr lang="en-GB" sz="1600" b="1" baseline="30000" dirty="0">
                  <a:solidFill>
                    <a:schemeClr val="lt1"/>
                  </a:solidFill>
                  <a:latin typeface="Calibri"/>
                  <a:ea typeface="Calibri"/>
                  <a:cs typeface="Calibri"/>
                  <a:sym typeface="Calibri"/>
                </a:rPr>
                <a:t>th</a:t>
              </a:r>
              <a:r>
                <a:rPr lang="en-GB" sz="1600" b="1" dirty="0">
                  <a:solidFill>
                    <a:schemeClr val="lt1"/>
                  </a:solidFill>
                  <a:latin typeface="Calibri"/>
                  <a:ea typeface="Calibri"/>
                  <a:cs typeface="Calibri"/>
                  <a:sym typeface="Calibri"/>
                </a:rPr>
                <a:t> and 20</a:t>
              </a:r>
              <a:r>
                <a:rPr lang="en-GB" sz="1600" b="1" baseline="30000" dirty="0">
                  <a:solidFill>
                    <a:schemeClr val="lt1"/>
                  </a:solidFill>
                  <a:latin typeface="Calibri"/>
                  <a:ea typeface="Calibri"/>
                  <a:cs typeface="Calibri"/>
                  <a:sym typeface="Calibri"/>
                </a:rPr>
                <a:t>th</a:t>
              </a:r>
              <a:r>
                <a:rPr lang="en-GB" sz="1600" b="1" dirty="0">
                  <a:solidFill>
                    <a:schemeClr val="lt1"/>
                  </a:solidFill>
                  <a:latin typeface="Calibri"/>
                  <a:ea typeface="Calibri"/>
                  <a:cs typeface="Calibri"/>
                  <a:sym typeface="Calibri"/>
                </a:rPr>
                <a:t> Centuries</a:t>
              </a:r>
              <a:endParaRPr sz="1600" b="1" dirty="0">
                <a:solidFill>
                  <a:schemeClr val="lt1"/>
                </a:solidFill>
                <a:latin typeface="Calibri"/>
                <a:ea typeface="Calibri"/>
                <a:cs typeface="Calibri"/>
                <a:sym typeface="Calibri"/>
              </a:endParaRPr>
            </a:p>
          </p:txBody>
        </p:sp>
        <p:sp>
          <p:nvSpPr>
            <p:cNvPr id="86" name="Google Shape;86;p13"/>
            <p:cNvSpPr/>
            <p:nvPr/>
          </p:nvSpPr>
          <p:spPr>
            <a:xfrm>
              <a:off x="211232" y="116801"/>
              <a:ext cx="1718903" cy="6630594"/>
            </a:xfrm>
            <a:prstGeom prst="rect">
              <a:avLst/>
            </a:prstGeom>
            <a:noFill/>
            <a:ln w="25400" cap="flat" cmpd="sng">
              <a:solidFill>
                <a:srgbClr val="395E89"/>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sp>
          <p:nvSpPr>
            <p:cNvPr id="87" name="Google Shape;87;p13"/>
            <p:cNvSpPr txBox="1"/>
            <p:nvPr/>
          </p:nvSpPr>
          <p:spPr>
            <a:xfrm>
              <a:off x="230732" y="123301"/>
              <a:ext cx="1728192" cy="6555641"/>
            </a:xfrm>
            <a:prstGeom prst="rect">
              <a:avLst/>
            </a:prstGeom>
            <a:noFill/>
            <a:ln>
              <a:noFill/>
            </a:ln>
          </p:spPr>
          <p:txBody>
            <a:bodyPr spcFirstLastPara="1" wrap="square" lIns="91425" tIns="45700" rIns="91425" bIns="45700" anchor="t" anchorCtr="0">
              <a:noAutofit/>
            </a:bodyPr>
            <a:lstStyle/>
            <a:p>
              <a:r>
                <a:rPr lang="en-GB" sz="1600" b="1" dirty="0">
                  <a:solidFill>
                    <a:schemeClr val="dk1"/>
                  </a:solidFill>
                  <a:latin typeface="Calibri"/>
                  <a:ea typeface="Calibri"/>
                  <a:cs typeface="Calibri"/>
                  <a:sym typeface="Calibri"/>
                </a:rPr>
                <a:t>Keywords:</a:t>
              </a:r>
              <a:endParaRPr dirty="0"/>
            </a:p>
            <a:p>
              <a:endParaRPr sz="1600" u="sng" dirty="0">
                <a:solidFill>
                  <a:schemeClr val="dk1"/>
                </a:solidFill>
                <a:latin typeface="Calibri"/>
                <a:ea typeface="Calibri"/>
                <a:cs typeface="Calibri"/>
                <a:sym typeface="Calibri"/>
              </a:endParaRPr>
            </a:p>
            <a:p>
              <a:r>
                <a:rPr lang="en-GB" sz="1500" b="1" dirty="0">
                  <a:solidFill>
                    <a:schemeClr val="dk1"/>
                  </a:solidFill>
                  <a:latin typeface="Calibri"/>
                  <a:ea typeface="Calibri"/>
                  <a:cs typeface="Calibri"/>
                  <a:sym typeface="Calibri"/>
                </a:rPr>
                <a:t>Laissez-faire:</a:t>
              </a:r>
              <a:endParaRPr dirty="0"/>
            </a:p>
            <a:p>
              <a:r>
                <a:rPr lang="en-GB" sz="1500" dirty="0">
                  <a:solidFill>
                    <a:schemeClr val="dk1"/>
                  </a:solidFill>
                  <a:latin typeface="Calibri"/>
                  <a:ea typeface="Calibri"/>
                  <a:cs typeface="Calibri"/>
                  <a:sym typeface="Calibri"/>
                </a:rPr>
                <a:t>Idea of non-interference by government</a:t>
              </a:r>
              <a:endParaRPr dirty="0"/>
            </a:p>
            <a:p>
              <a:endParaRPr sz="1500" dirty="0">
                <a:solidFill>
                  <a:schemeClr val="dk1"/>
                </a:solidFill>
                <a:latin typeface="Calibri"/>
                <a:ea typeface="Calibri"/>
                <a:cs typeface="Calibri"/>
                <a:sym typeface="Calibri"/>
              </a:endParaRPr>
            </a:p>
            <a:p>
              <a:r>
                <a:rPr lang="en-GB" sz="1500" b="1" dirty="0">
                  <a:solidFill>
                    <a:schemeClr val="dk1"/>
                  </a:solidFill>
                  <a:latin typeface="Calibri"/>
                  <a:ea typeface="Calibri"/>
                  <a:cs typeface="Calibri"/>
                  <a:sym typeface="Calibri"/>
                </a:rPr>
                <a:t>Pension:</a:t>
              </a:r>
              <a:endParaRPr dirty="0"/>
            </a:p>
            <a:p>
              <a:r>
                <a:rPr lang="en-GB" sz="1500" dirty="0">
                  <a:solidFill>
                    <a:schemeClr val="dk1"/>
                  </a:solidFill>
                  <a:latin typeface="Calibri"/>
                  <a:ea typeface="Calibri"/>
                  <a:cs typeface="Calibri"/>
                  <a:sym typeface="Calibri"/>
                </a:rPr>
                <a:t>Money from govt for those 65+</a:t>
              </a:r>
              <a:endParaRPr dirty="0"/>
            </a:p>
            <a:p>
              <a:endParaRPr sz="1500" dirty="0">
                <a:solidFill>
                  <a:schemeClr val="dk1"/>
                </a:solidFill>
                <a:latin typeface="Calibri"/>
                <a:ea typeface="Calibri"/>
                <a:cs typeface="Calibri"/>
                <a:sym typeface="Calibri"/>
              </a:endParaRPr>
            </a:p>
            <a:p>
              <a:r>
                <a:rPr lang="en-GB" sz="1500" b="1" dirty="0">
                  <a:solidFill>
                    <a:schemeClr val="dk1"/>
                  </a:solidFill>
                  <a:latin typeface="Calibri"/>
                  <a:ea typeface="Calibri"/>
                  <a:cs typeface="Calibri"/>
                  <a:sym typeface="Calibri"/>
                </a:rPr>
                <a:t>National Insurance:</a:t>
              </a:r>
              <a:endParaRPr dirty="0"/>
            </a:p>
            <a:p>
              <a:r>
                <a:rPr lang="en-GB" sz="1500" dirty="0">
                  <a:solidFill>
                    <a:schemeClr val="dk1"/>
                  </a:solidFill>
                  <a:latin typeface="Calibri"/>
                  <a:ea typeface="Calibri"/>
                  <a:cs typeface="Calibri"/>
                  <a:sym typeface="Calibri"/>
                </a:rPr>
                <a:t>Part of workers wages went to guarantee sick pay</a:t>
              </a:r>
              <a:endParaRPr dirty="0"/>
            </a:p>
            <a:p>
              <a:endParaRPr sz="1500" dirty="0">
                <a:solidFill>
                  <a:schemeClr val="dk1"/>
                </a:solidFill>
                <a:latin typeface="Calibri"/>
                <a:ea typeface="Calibri"/>
                <a:cs typeface="Calibri"/>
                <a:sym typeface="Calibri"/>
              </a:endParaRPr>
            </a:p>
            <a:p>
              <a:r>
                <a:rPr lang="en-GB" sz="1500" b="1" dirty="0">
                  <a:solidFill>
                    <a:schemeClr val="dk1"/>
                  </a:solidFill>
                  <a:latin typeface="Calibri"/>
                  <a:ea typeface="Calibri"/>
                  <a:cs typeface="Calibri"/>
                  <a:sym typeface="Calibri"/>
                </a:rPr>
                <a:t>Welfare State:</a:t>
              </a:r>
              <a:endParaRPr dirty="0"/>
            </a:p>
            <a:p>
              <a:r>
                <a:rPr lang="en-GB" sz="1500" dirty="0">
                  <a:solidFill>
                    <a:schemeClr val="dk1"/>
                  </a:solidFill>
                  <a:latin typeface="Calibri"/>
                  <a:ea typeface="Calibri"/>
                  <a:cs typeface="Calibri"/>
                  <a:sym typeface="Calibri"/>
                </a:rPr>
                <a:t>Govt using tax money to look after various groups in society.</a:t>
              </a:r>
              <a:endParaRPr sz="1500" dirty="0">
                <a:solidFill>
                  <a:schemeClr val="dk1"/>
                </a:solidFill>
                <a:latin typeface="Calibri"/>
                <a:ea typeface="Calibri"/>
                <a:cs typeface="Calibri"/>
                <a:sym typeface="Calibri"/>
              </a:endParaRPr>
            </a:p>
            <a:p>
              <a:endParaRPr sz="1500" u="sng" dirty="0">
                <a:solidFill>
                  <a:schemeClr val="dk1"/>
                </a:solidFill>
                <a:latin typeface="Calibri"/>
                <a:ea typeface="Calibri"/>
                <a:cs typeface="Calibri"/>
                <a:sym typeface="Calibri"/>
              </a:endParaRPr>
            </a:p>
            <a:p>
              <a:r>
                <a:rPr lang="en-GB" sz="1500" b="1" dirty="0">
                  <a:solidFill>
                    <a:schemeClr val="dk1"/>
                  </a:solidFill>
                  <a:latin typeface="Calibri"/>
                  <a:ea typeface="Calibri"/>
                  <a:cs typeface="Calibri"/>
                  <a:sym typeface="Calibri"/>
                </a:rPr>
                <a:t>NHS: </a:t>
              </a:r>
              <a:endParaRPr dirty="0"/>
            </a:p>
            <a:p>
              <a:r>
                <a:rPr lang="en-GB" sz="1500" dirty="0">
                  <a:solidFill>
                    <a:schemeClr val="dk1"/>
                  </a:solidFill>
                  <a:latin typeface="Calibri"/>
                  <a:ea typeface="Calibri"/>
                  <a:cs typeface="Calibri"/>
                  <a:sym typeface="Calibri"/>
                </a:rPr>
                <a:t>Abbreviation for National Health Service</a:t>
              </a:r>
              <a:endParaRPr dirty="0"/>
            </a:p>
            <a:p>
              <a:endParaRPr sz="1400" dirty="0">
                <a:solidFill>
                  <a:schemeClr val="dk1"/>
                </a:solidFill>
                <a:latin typeface="Calibri"/>
                <a:ea typeface="Calibri"/>
                <a:cs typeface="Calibri"/>
                <a:sym typeface="Calibri"/>
              </a:endParaRPr>
            </a:p>
            <a:p>
              <a:endParaRPr sz="1400" b="1" dirty="0">
                <a:solidFill>
                  <a:schemeClr val="dk1"/>
                </a:solidFill>
                <a:latin typeface="Calibri"/>
                <a:ea typeface="Calibri"/>
                <a:cs typeface="Calibri"/>
                <a:sym typeface="Calibri"/>
              </a:endParaRPr>
            </a:p>
          </p:txBody>
        </p:sp>
        <p:sp>
          <p:nvSpPr>
            <p:cNvPr id="88" name="Google Shape;88;p13"/>
            <p:cNvSpPr/>
            <p:nvPr/>
          </p:nvSpPr>
          <p:spPr>
            <a:xfrm>
              <a:off x="2087430" y="646429"/>
              <a:ext cx="864096" cy="864096"/>
            </a:xfrm>
            <a:prstGeom prst="ellipse">
              <a:avLst/>
            </a:prstGeom>
            <a:noFill/>
            <a:ln w="25400" cap="flat" cmpd="sng">
              <a:solidFill>
                <a:srgbClr val="FF0000"/>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sp>
          <p:nvSpPr>
            <p:cNvPr id="89" name="Google Shape;89;p13"/>
            <p:cNvSpPr/>
            <p:nvPr/>
          </p:nvSpPr>
          <p:spPr>
            <a:xfrm>
              <a:off x="2107706" y="3615113"/>
              <a:ext cx="864096" cy="864096"/>
            </a:xfrm>
            <a:prstGeom prst="ellipse">
              <a:avLst/>
            </a:prstGeom>
            <a:noFill/>
            <a:ln w="25400" cap="flat" cmpd="sng">
              <a:solidFill>
                <a:srgbClr val="FF0000"/>
              </a:solidFill>
              <a:prstDash val="solid"/>
              <a:round/>
              <a:headEnd type="none" w="sm" len="sm"/>
              <a:tailEnd type="none" w="sm" len="sm"/>
            </a:ln>
          </p:spPr>
          <p:txBody>
            <a:bodyPr spcFirstLastPara="1" wrap="square" lIns="91425" tIns="45700" rIns="91425" bIns="45700" anchor="ctr" anchorCtr="0">
              <a:noAutofit/>
            </a:bodyPr>
            <a:lstStyle/>
            <a:p>
              <a:pPr algn="ctr"/>
              <a:endParaRPr dirty="0">
                <a:solidFill>
                  <a:schemeClr val="lt1"/>
                </a:solidFill>
                <a:latin typeface="Calibri"/>
                <a:ea typeface="Calibri"/>
                <a:cs typeface="Calibri"/>
                <a:sym typeface="Calibri"/>
              </a:endParaRPr>
            </a:p>
          </p:txBody>
        </p:sp>
        <p:sp>
          <p:nvSpPr>
            <p:cNvPr id="90" name="Google Shape;90;p13"/>
            <p:cNvSpPr/>
            <p:nvPr/>
          </p:nvSpPr>
          <p:spPr>
            <a:xfrm>
              <a:off x="2111270" y="4820121"/>
              <a:ext cx="864096" cy="864096"/>
            </a:xfrm>
            <a:prstGeom prst="ellipse">
              <a:avLst/>
            </a:prstGeom>
            <a:noFill/>
            <a:ln w="25400" cap="flat" cmpd="sng">
              <a:solidFill>
                <a:srgbClr val="FF0000"/>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sp>
          <p:nvSpPr>
            <p:cNvPr id="91" name="Google Shape;91;p13"/>
            <p:cNvSpPr/>
            <p:nvPr/>
          </p:nvSpPr>
          <p:spPr>
            <a:xfrm>
              <a:off x="2111270" y="5826090"/>
              <a:ext cx="864096" cy="864096"/>
            </a:xfrm>
            <a:prstGeom prst="ellipse">
              <a:avLst/>
            </a:prstGeom>
            <a:noFill/>
            <a:ln w="25400" cap="flat" cmpd="sng">
              <a:solidFill>
                <a:srgbClr val="FF0000"/>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sp>
          <p:nvSpPr>
            <p:cNvPr id="92" name="Google Shape;92;p13"/>
            <p:cNvSpPr txBox="1"/>
            <p:nvPr/>
          </p:nvSpPr>
          <p:spPr>
            <a:xfrm>
              <a:off x="2087430" y="888298"/>
              <a:ext cx="864096" cy="461665"/>
            </a:xfrm>
            <a:prstGeom prst="rect">
              <a:avLst/>
            </a:prstGeom>
            <a:noFill/>
            <a:ln>
              <a:noFill/>
            </a:ln>
          </p:spPr>
          <p:txBody>
            <a:bodyPr spcFirstLastPara="1" wrap="square" lIns="91425" tIns="45700" rIns="91425" bIns="45700" anchor="t" anchorCtr="0">
              <a:noAutofit/>
            </a:bodyPr>
            <a:lstStyle/>
            <a:p>
              <a:pPr algn="ctr"/>
              <a:r>
                <a:rPr lang="en-GB" sz="2000" b="1" dirty="0">
                  <a:solidFill>
                    <a:srgbClr val="FF0000"/>
                  </a:solidFill>
                  <a:latin typeface="Calibri"/>
                  <a:ea typeface="Calibri"/>
                  <a:cs typeface="Calibri"/>
                  <a:sym typeface="Calibri"/>
                </a:rPr>
                <a:t>1848</a:t>
              </a:r>
              <a:endParaRPr sz="2000" b="1" dirty="0">
                <a:solidFill>
                  <a:srgbClr val="FF0000"/>
                </a:solidFill>
                <a:latin typeface="Calibri"/>
                <a:ea typeface="Calibri"/>
                <a:cs typeface="Calibri"/>
                <a:sym typeface="Calibri"/>
              </a:endParaRPr>
            </a:p>
          </p:txBody>
        </p:sp>
        <p:sp>
          <p:nvSpPr>
            <p:cNvPr id="93" name="Google Shape;93;p13"/>
            <p:cNvSpPr txBox="1"/>
            <p:nvPr/>
          </p:nvSpPr>
          <p:spPr>
            <a:xfrm>
              <a:off x="2092887" y="3805641"/>
              <a:ext cx="864096" cy="461665"/>
            </a:xfrm>
            <a:prstGeom prst="rect">
              <a:avLst/>
            </a:prstGeom>
            <a:noFill/>
            <a:ln>
              <a:noFill/>
            </a:ln>
          </p:spPr>
          <p:txBody>
            <a:bodyPr spcFirstLastPara="1" wrap="square" lIns="91425" tIns="45700" rIns="91425" bIns="45700" anchor="t" anchorCtr="0">
              <a:noAutofit/>
            </a:bodyPr>
            <a:lstStyle/>
            <a:p>
              <a:pPr algn="ctr"/>
              <a:r>
                <a:rPr lang="en-GB" sz="2000" b="1" dirty="0">
                  <a:solidFill>
                    <a:srgbClr val="FF0000"/>
                  </a:solidFill>
                  <a:latin typeface="Calibri"/>
                  <a:ea typeface="Calibri"/>
                  <a:cs typeface="Calibri"/>
                  <a:sym typeface="Calibri"/>
                </a:rPr>
                <a:t>1875</a:t>
              </a:r>
              <a:endParaRPr sz="2000" b="1" dirty="0">
                <a:solidFill>
                  <a:srgbClr val="FF0000"/>
                </a:solidFill>
                <a:latin typeface="Calibri"/>
                <a:ea typeface="Calibri"/>
                <a:cs typeface="Calibri"/>
                <a:sym typeface="Calibri"/>
              </a:endParaRPr>
            </a:p>
          </p:txBody>
        </p:sp>
        <p:sp>
          <p:nvSpPr>
            <p:cNvPr id="94" name="Google Shape;94;p13"/>
            <p:cNvSpPr txBox="1"/>
            <p:nvPr/>
          </p:nvSpPr>
          <p:spPr>
            <a:xfrm>
              <a:off x="2129428" y="5024573"/>
              <a:ext cx="864096" cy="400110"/>
            </a:xfrm>
            <a:prstGeom prst="rect">
              <a:avLst/>
            </a:prstGeom>
            <a:noFill/>
            <a:ln>
              <a:noFill/>
            </a:ln>
          </p:spPr>
          <p:txBody>
            <a:bodyPr spcFirstLastPara="1" wrap="square" lIns="91425" tIns="45700" rIns="91425" bIns="45700" anchor="t" anchorCtr="0">
              <a:noAutofit/>
            </a:bodyPr>
            <a:lstStyle/>
            <a:p>
              <a:pPr algn="ctr"/>
              <a:r>
                <a:rPr lang="en-GB" b="1" dirty="0">
                  <a:solidFill>
                    <a:srgbClr val="FF0000"/>
                  </a:solidFill>
                  <a:latin typeface="Calibri"/>
                  <a:ea typeface="Calibri"/>
                  <a:cs typeface="Calibri"/>
                  <a:sym typeface="Calibri"/>
                </a:rPr>
                <a:t>1910’s</a:t>
              </a:r>
              <a:endParaRPr b="1" dirty="0">
                <a:solidFill>
                  <a:srgbClr val="FF0000"/>
                </a:solidFill>
                <a:latin typeface="Calibri"/>
                <a:ea typeface="Calibri"/>
                <a:cs typeface="Calibri"/>
                <a:sym typeface="Calibri"/>
              </a:endParaRPr>
            </a:p>
          </p:txBody>
        </p:sp>
        <p:sp>
          <p:nvSpPr>
            <p:cNvPr id="95" name="Google Shape;95;p13"/>
            <p:cNvSpPr txBox="1"/>
            <p:nvPr/>
          </p:nvSpPr>
          <p:spPr>
            <a:xfrm>
              <a:off x="2116266" y="6054335"/>
              <a:ext cx="864096" cy="461665"/>
            </a:xfrm>
            <a:prstGeom prst="rect">
              <a:avLst/>
            </a:prstGeom>
            <a:noFill/>
            <a:ln>
              <a:noFill/>
            </a:ln>
          </p:spPr>
          <p:txBody>
            <a:bodyPr spcFirstLastPara="1" wrap="square" lIns="91425" tIns="45700" rIns="91425" bIns="45700" anchor="t" anchorCtr="0">
              <a:noAutofit/>
            </a:bodyPr>
            <a:lstStyle/>
            <a:p>
              <a:pPr algn="ctr"/>
              <a:r>
                <a:rPr lang="en-GB" sz="2000" b="1" dirty="0">
                  <a:solidFill>
                    <a:srgbClr val="FF0000"/>
                  </a:solidFill>
                  <a:latin typeface="Calibri"/>
                  <a:ea typeface="Calibri"/>
                  <a:cs typeface="Calibri"/>
                  <a:sym typeface="Calibri"/>
                </a:rPr>
                <a:t>1948</a:t>
              </a:r>
              <a:endParaRPr sz="2000" b="1" dirty="0">
                <a:solidFill>
                  <a:srgbClr val="FF0000"/>
                </a:solidFill>
                <a:latin typeface="Calibri"/>
                <a:ea typeface="Calibri"/>
                <a:cs typeface="Calibri"/>
                <a:sym typeface="Calibri"/>
              </a:endParaRPr>
            </a:p>
          </p:txBody>
        </p:sp>
        <p:cxnSp>
          <p:nvCxnSpPr>
            <p:cNvPr id="96" name="Google Shape;96;p13"/>
            <p:cNvCxnSpPr>
              <a:cxnSpLocks/>
              <a:stCxn id="158" idx="4"/>
              <a:endCxn id="89" idx="0"/>
            </p:cNvCxnSpPr>
            <p:nvPr/>
          </p:nvCxnSpPr>
          <p:spPr>
            <a:xfrm flipH="1">
              <a:off x="2539754" y="3416739"/>
              <a:ext cx="3564" cy="198374"/>
            </a:xfrm>
            <a:prstGeom prst="straightConnector1">
              <a:avLst/>
            </a:prstGeom>
            <a:noFill/>
            <a:ln w="31750" cap="flat" cmpd="sng">
              <a:solidFill>
                <a:srgbClr val="FF0000"/>
              </a:solidFill>
              <a:prstDash val="solid"/>
              <a:round/>
              <a:headEnd type="none" w="sm" len="sm"/>
              <a:tailEnd type="none" w="sm" len="sm"/>
            </a:ln>
          </p:spPr>
        </p:cxnSp>
        <p:cxnSp>
          <p:nvCxnSpPr>
            <p:cNvPr id="97" name="Google Shape;97;p13"/>
            <p:cNvCxnSpPr>
              <a:stCxn id="89" idx="4"/>
              <a:endCxn id="90" idx="0"/>
            </p:cNvCxnSpPr>
            <p:nvPr/>
          </p:nvCxnSpPr>
          <p:spPr>
            <a:xfrm>
              <a:off x="2539754" y="4479209"/>
              <a:ext cx="3564" cy="340912"/>
            </a:xfrm>
            <a:prstGeom prst="straightConnector1">
              <a:avLst/>
            </a:prstGeom>
            <a:noFill/>
            <a:ln w="31750" cap="flat" cmpd="sng">
              <a:solidFill>
                <a:srgbClr val="FF0000"/>
              </a:solidFill>
              <a:prstDash val="solid"/>
              <a:round/>
              <a:headEnd type="none" w="sm" len="sm"/>
              <a:tailEnd type="none" w="sm" len="sm"/>
            </a:ln>
          </p:spPr>
        </p:cxnSp>
        <p:cxnSp>
          <p:nvCxnSpPr>
            <p:cNvPr id="98" name="Google Shape;98;p13"/>
            <p:cNvCxnSpPr>
              <a:stCxn id="90" idx="4"/>
              <a:endCxn id="91" idx="0"/>
            </p:cNvCxnSpPr>
            <p:nvPr/>
          </p:nvCxnSpPr>
          <p:spPr>
            <a:xfrm>
              <a:off x="2543318" y="5684217"/>
              <a:ext cx="0" cy="141873"/>
            </a:xfrm>
            <a:prstGeom prst="straightConnector1">
              <a:avLst/>
            </a:prstGeom>
            <a:noFill/>
            <a:ln w="31750" cap="flat" cmpd="sng">
              <a:solidFill>
                <a:srgbClr val="FF0000"/>
              </a:solidFill>
              <a:prstDash val="solid"/>
              <a:round/>
              <a:headEnd type="none" w="sm" len="sm"/>
              <a:tailEnd type="none" w="sm" len="sm"/>
            </a:ln>
          </p:spPr>
        </p:cxnSp>
        <p:grpSp>
          <p:nvGrpSpPr>
            <p:cNvPr id="70" name="Group 69">
              <a:extLst>
                <a:ext uri="{FF2B5EF4-FFF2-40B4-BE49-F238E27FC236}">
                  <a16:creationId xmlns:a16="http://schemas.microsoft.com/office/drawing/2014/main" id="{0232E3D8-B92D-4E5E-A180-7E44C1F31382}"/>
                </a:ext>
              </a:extLst>
            </p:cNvPr>
            <p:cNvGrpSpPr/>
            <p:nvPr/>
          </p:nvGrpSpPr>
          <p:grpSpPr>
            <a:xfrm>
              <a:off x="3140811" y="742151"/>
              <a:ext cx="2165906" cy="720080"/>
              <a:chOff x="3173771" y="724887"/>
              <a:chExt cx="1872208" cy="720080"/>
            </a:xfrm>
          </p:grpSpPr>
          <p:sp>
            <p:nvSpPr>
              <p:cNvPr id="99" name="Google Shape;99;p13"/>
              <p:cNvSpPr/>
              <p:nvPr/>
            </p:nvSpPr>
            <p:spPr>
              <a:xfrm>
                <a:off x="3173771" y="724887"/>
                <a:ext cx="1872208" cy="720080"/>
              </a:xfrm>
              <a:prstGeom prst="rect">
                <a:avLst/>
              </a:prstGeom>
              <a:no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sp>
            <p:nvSpPr>
              <p:cNvPr id="100" name="Google Shape;100;p13"/>
              <p:cNvSpPr txBox="1"/>
              <p:nvPr/>
            </p:nvSpPr>
            <p:spPr>
              <a:xfrm>
                <a:off x="3173771" y="724887"/>
                <a:ext cx="1872208" cy="366857"/>
              </a:xfrm>
              <a:prstGeom prst="rect">
                <a:avLst/>
              </a:prstGeom>
              <a:noFill/>
              <a:ln>
                <a:noFill/>
              </a:ln>
            </p:spPr>
            <p:txBody>
              <a:bodyPr spcFirstLastPara="1" wrap="square" lIns="91425" tIns="45700" rIns="91425" bIns="45700" anchor="t" anchorCtr="0">
                <a:noAutofit/>
              </a:bodyPr>
              <a:lstStyle/>
              <a:p>
                <a:pPr algn="r"/>
                <a:r>
                  <a:rPr lang="en-GB" sz="1400" dirty="0">
                    <a:solidFill>
                      <a:schemeClr val="dk1"/>
                    </a:solidFill>
                    <a:latin typeface="Calibri"/>
                    <a:ea typeface="Calibri"/>
                    <a:cs typeface="Calibri"/>
                    <a:sym typeface="Calibri"/>
                  </a:rPr>
                  <a:t>Public Health Act – councils </a:t>
                </a:r>
                <a:r>
                  <a:rPr lang="en-GB" sz="1400" b="1" u="sng" dirty="0">
                    <a:solidFill>
                      <a:schemeClr val="dk1"/>
                    </a:solidFill>
                    <a:latin typeface="Calibri"/>
                    <a:ea typeface="Calibri"/>
                    <a:cs typeface="Calibri"/>
                    <a:sym typeface="Calibri"/>
                  </a:rPr>
                  <a:t>could…</a:t>
                </a:r>
                <a:endParaRPr sz="1400" dirty="0">
                  <a:solidFill>
                    <a:schemeClr val="dk1"/>
                  </a:solidFill>
                  <a:latin typeface="Calibri"/>
                  <a:ea typeface="Calibri"/>
                  <a:cs typeface="Calibri"/>
                  <a:sym typeface="Calibri"/>
                </a:endParaRPr>
              </a:p>
            </p:txBody>
          </p:sp>
          <p:pic>
            <p:nvPicPr>
              <p:cNvPr id="101" name="Google Shape;101;p13"/>
              <p:cNvPicPr preferRelativeResize="0"/>
              <p:nvPr/>
            </p:nvPicPr>
            <p:blipFill rotWithShape="1">
              <a:blip r:embed="rId3">
                <a:alphaModFix/>
              </a:blip>
              <a:srcRect/>
              <a:stretch/>
            </p:blipFill>
            <p:spPr>
              <a:xfrm>
                <a:off x="3207505" y="850027"/>
                <a:ext cx="500122" cy="465733"/>
              </a:xfrm>
              <a:prstGeom prst="rect">
                <a:avLst/>
              </a:prstGeom>
              <a:noFill/>
              <a:ln>
                <a:noFill/>
              </a:ln>
            </p:spPr>
          </p:pic>
        </p:grpSp>
        <p:cxnSp>
          <p:nvCxnSpPr>
            <p:cNvPr id="102" name="Google Shape;102;p13"/>
            <p:cNvCxnSpPr>
              <a:cxnSpLocks/>
            </p:cNvCxnSpPr>
            <p:nvPr/>
          </p:nvCxnSpPr>
          <p:spPr>
            <a:xfrm flipV="1">
              <a:off x="5286118" y="859714"/>
              <a:ext cx="2760602" cy="214763"/>
            </a:xfrm>
            <a:prstGeom prst="straightConnector1">
              <a:avLst/>
            </a:prstGeom>
            <a:noFill/>
            <a:ln w="31750" cap="flat" cmpd="sng">
              <a:solidFill>
                <a:schemeClr val="dk1"/>
              </a:solidFill>
              <a:prstDash val="solid"/>
              <a:round/>
              <a:headEnd type="none" w="sm" len="sm"/>
              <a:tailEnd type="none" w="sm" len="sm"/>
            </a:ln>
          </p:spPr>
        </p:cxnSp>
        <p:cxnSp>
          <p:nvCxnSpPr>
            <p:cNvPr id="103" name="Google Shape;103;p13"/>
            <p:cNvCxnSpPr>
              <a:cxnSpLocks/>
              <a:stCxn id="99" idx="3"/>
            </p:cNvCxnSpPr>
            <p:nvPr/>
          </p:nvCxnSpPr>
          <p:spPr>
            <a:xfrm>
              <a:off x="5306717" y="1102191"/>
              <a:ext cx="2827906" cy="135705"/>
            </a:xfrm>
            <a:prstGeom prst="straightConnector1">
              <a:avLst/>
            </a:prstGeom>
            <a:noFill/>
            <a:ln w="31750" cap="flat" cmpd="sng">
              <a:solidFill>
                <a:schemeClr val="dk1"/>
              </a:solidFill>
              <a:prstDash val="solid"/>
              <a:round/>
              <a:headEnd type="none" w="sm" len="sm"/>
              <a:tailEnd type="none" w="sm" len="sm"/>
            </a:ln>
          </p:spPr>
        </p:cxnSp>
        <p:pic>
          <p:nvPicPr>
            <p:cNvPr id="105" name="Google Shape;105;p13"/>
            <p:cNvPicPr preferRelativeResize="0"/>
            <p:nvPr/>
          </p:nvPicPr>
          <p:blipFill rotWithShape="1">
            <a:blip r:embed="rId4">
              <a:alphaModFix/>
            </a:blip>
            <a:srcRect/>
            <a:stretch/>
          </p:blipFill>
          <p:spPr>
            <a:xfrm>
              <a:off x="10706806" y="694713"/>
              <a:ext cx="324686" cy="290024"/>
            </a:xfrm>
            <a:prstGeom prst="rect">
              <a:avLst/>
            </a:prstGeom>
            <a:noFill/>
            <a:ln>
              <a:noFill/>
            </a:ln>
          </p:spPr>
        </p:pic>
        <p:pic>
          <p:nvPicPr>
            <p:cNvPr id="106" name="Google Shape;106;p13"/>
            <p:cNvPicPr preferRelativeResize="0"/>
            <p:nvPr/>
          </p:nvPicPr>
          <p:blipFill rotWithShape="1">
            <a:blip r:embed="rId5">
              <a:alphaModFix/>
            </a:blip>
            <a:srcRect/>
            <a:stretch/>
          </p:blipFill>
          <p:spPr>
            <a:xfrm>
              <a:off x="11021595" y="3356821"/>
              <a:ext cx="524268" cy="292917"/>
            </a:xfrm>
            <a:prstGeom prst="rect">
              <a:avLst/>
            </a:prstGeom>
            <a:noFill/>
            <a:ln>
              <a:noFill/>
            </a:ln>
          </p:spPr>
        </p:pic>
        <p:sp>
          <p:nvSpPr>
            <p:cNvPr id="108" name="Google Shape;108;p13"/>
            <p:cNvSpPr txBox="1"/>
            <p:nvPr/>
          </p:nvSpPr>
          <p:spPr>
            <a:xfrm>
              <a:off x="3659400" y="3632933"/>
              <a:ext cx="1578117" cy="738664"/>
            </a:xfrm>
            <a:prstGeom prst="rect">
              <a:avLst/>
            </a:prstGeom>
            <a:noFill/>
            <a:ln>
              <a:noFill/>
            </a:ln>
          </p:spPr>
          <p:txBody>
            <a:bodyPr spcFirstLastPara="1" wrap="square" lIns="91425" tIns="45700" rIns="91425" bIns="45700" anchor="t" anchorCtr="0">
              <a:noAutofit/>
            </a:bodyPr>
            <a:lstStyle/>
            <a:p>
              <a:pPr algn="r"/>
              <a:r>
                <a:rPr lang="en-GB" sz="1400" dirty="0">
                  <a:solidFill>
                    <a:schemeClr val="dk1"/>
                  </a:solidFill>
                  <a:latin typeface="Calibri"/>
                  <a:ea typeface="Calibri"/>
                  <a:cs typeface="Calibri"/>
                  <a:sym typeface="Calibri"/>
                </a:rPr>
                <a:t>Public Health Act – councils </a:t>
              </a:r>
              <a:r>
                <a:rPr lang="en-GB" sz="1400" b="1" u="sng" dirty="0">
                  <a:solidFill>
                    <a:schemeClr val="dk1"/>
                  </a:solidFill>
                  <a:latin typeface="Calibri"/>
                  <a:ea typeface="Calibri"/>
                  <a:cs typeface="Calibri"/>
                  <a:sym typeface="Calibri"/>
                </a:rPr>
                <a:t>had to…</a:t>
              </a:r>
              <a:endParaRPr dirty="0"/>
            </a:p>
          </p:txBody>
        </p:sp>
        <p:sp>
          <p:nvSpPr>
            <p:cNvPr id="109" name="Google Shape;109;p13"/>
            <p:cNvSpPr/>
            <p:nvPr/>
          </p:nvSpPr>
          <p:spPr>
            <a:xfrm>
              <a:off x="3170245" y="3674753"/>
              <a:ext cx="2026329" cy="720080"/>
            </a:xfrm>
            <a:prstGeom prst="rect">
              <a:avLst/>
            </a:prstGeom>
            <a:no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pic>
          <p:nvPicPr>
            <p:cNvPr id="110" name="Google Shape;110;p13"/>
            <p:cNvPicPr preferRelativeResize="0"/>
            <p:nvPr/>
          </p:nvPicPr>
          <p:blipFill rotWithShape="1">
            <a:blip r:embed="rId3">
              <a:alphaModFix/>
            </a:blip>
            <a:srcRect/>
            <a:stretch/>
          </p:blipFill>
          <p:spPr>
            <a:xfrm>
              <a:off x="3253112" y="3778106"/>
              <a:ext cx="500122" cy="465733"/>
            </a:xfrm>
            <a:prstGeom prst="rect">
              <a:avLst/>
            </a:prstGeom>
            <a:noFill/>
            <a:ln>
              <a:noFill/>
            </a:ln>
          </p:spPr>
        </p:pic>
        <p:cxnSp>
          <p:nvCxnSpPr>
            <p:cNvPr id="111" name="Google Shape;111;p13"/>
            <p:cNvCxnSpPr>
              <a:cxnSpLocks/>
              <a:stCxn id="93" idx="3"/>
              <a:endCxn id="109" idx="1"/>
            </p:cNvCxnSpPr>
            <p:nvPr/>
          </p:nvCxnSpPr>
          <p:spPr>
            <a:xfrm flipV="1">
              <a:off x="2956983" y="4034793"/>
              <a:ext cx="213262" cy="1681"/>
            </a:xfrm>
            <a:prstGeom prst="straightConnector1">
              <a:avLst/>
            </a:prstGeom>
            <a:noFill/>
            <a:ln w="31750" cap="flat" cmpd="sng">
              <a:solidFill>
                <a:srgbClr val="FF0000"/>
              </a:solidFill>
              <a:prstDash val="solid"/>
              <a:round/>
              <a:headEnd type="none" w="sm" len="sm"/>
              <a:tailEnd type="none" w="sm" len="sm"/>
            </a:ln>
          </p:spPr>
        </p:cxnSp>
        <p:cxnSp>
          <p:nvCxnSpPr>
            <p:cNvPr id="112" name="Google Shape;112;p13"/>
            <p:cNvCxnSpPr>
              <a:cxnSpLocks/>
              <a:stCxn id="109" idx="3"/>
            </p:cNvCxnSpPr>
            <p:nvPr/>
          </p:nvCxnSpPr>
          <p:spPr>
            <a:xfrm flipV="1">
              <a:off x="5196574" y="3086455"/>
              <a:ext cx="3462581" cy="948338"/>
            </a:xfrm>
            <a:prstGeom prst="straightConnector1">
              <a:avLst/>
            </a:prstGeom>
            <a:noFill/>
            <a:ln w="31750" cap="flat" cmpd="sng">
              <a:solidFill>
                <a:schemeClr val="dk1"/>
              </a:solidFill>
              <a:prstDash val="solid"/>
              <a:round/>
              <a:headEnd type="none" w="sm" len="sm"/>
              <a:tailEnd type="none" w="sm" len="sm"/>
            </a:ln>
          </p:spPr>
        </p:cxnSp>
        <p:cxnSp>
          <p:nvCxnSpPr>
            <p:cNvPr id="113" name="Google Shape;113;p13"/>
            <p:cNvCxnSpPr>
              <a:cxnSpLocks/>
              <a:stCxn id="109" idx="3"/>
            </p:cNvCxnSpPr>
            <p:nvPr/>
          </p:nvCxnSpPr>
          <p:spPr>
            <a:xfrm flipV="1">
              <a:off x="5196574" y="3574990"/>
              <a:ext cx="3424740" cy="459803"/>
            </a:xfrm>
            <a:prstGeom prst="straightConnector1">
              <a:avLst/>
            </a:prstGeom>
            <a:noFill/>
            <a:ln w="31750" cap="flat" cmpd="sng">
              <a:solidFill>
                <a:schemeClr val="dk1"/>
              </a:solidFill>
              <a:prstDash val="solid"/>
              <a:round/>
              <a:headEnd type="none" w="sm" len="sm"/>
              <a:tailEnd type="none" w="sm" len="sm"/>
            </a:ln>
          </p:spPr>
        </p:cxnSp>
        <p:cxnSp>
          <p:nvCxnSpPr>
            <p:cNvPr id="114" name="Google Shape;114;p13"/>
            <p:cNvCxnSpPr>
              <a:cxnSpLocks/>
              <a:stCxn id="108" idx="3"/>
            </p:cNvCxnSpPr>
            <p:nvPr/>
          </p:nvCxnSpPr>
          <p:spPr>
            <a:xfrm>
              <a:off x="5237517" y="4002265"/>
              <a:ext cx="3421638" cy="3172"/>
            </a:xfrm>
            <a:prstGeom prst="straightConnector1">
              <a:avLst/>
            </a:prstGeom>
            <a:noFill/>
            <a:ln w="31750" cap="flat" cmpd="sng">
              <a:solidFill>
                <a:schemeClr val="dk1"/>
              </a:solidFill>
              <a:prstDash val="solid"/>
              <a:round/>
              <a:headEnd type="none" w="sm" len="sm"/>
              <a:tailEnd type="none" w="sm" len="sm"/>
            </a:ln>
          </p:spPr>
        </p:cxnSp>
        <p:cxnSp>
          <p:nvCxnSpPr>
            <p:cNvPr id="116" name="Google Shape;116;p13"/>
            <p:cNvCxnSpPr>
              <a:cxnSpLocks/>
              <a:stCxn id="92" idx="3"/>
              <a:endCxn id="99" idx="1"/>
            </p:cNvCxnSpPr>
            <p:nvPr/>
          </p:nvCxnSpPr>
          <p:spPr>
            <a:xfrm flipV="1">
              <a:off x="2951526" y="1102191"/>
              <a:ext cx="189285" cy="16940"/>
            </a:xfrm>
            <a:prstGeom prst="straightConnector1">
              <a:avLst/>
            </a:prstGeom>
            <a:noFill/>
            <a:ln w="31750" cap="flat" cmpd="sng">
              <a:solidFill>
                <a:srgbClr val="FF0000"/>
              </a:solidFill>
              <a:prstDash val="solid"/>
              <a:round/>
              <a:headEnd type="none" w="sm" len="sm"/>
              <a:tailEnd type="none" w="sm" len="sm"/>
            </a:ln>
          </p:spPr>
        </p:cxnSp>
        <p:sp>
          <p:nvSpPr>
            <p:cNvPr id="117" name="Google Shape;117;p13"/>
            <p:cNvSpPr txBox="1"/>
            <p:nvPr/>
          </p:nvSpPr>
          <p:spPr>
            <a:xfrm>
              <a:off x="8757293" y="2914582"/>
              <a:ext cx="2589941" cy="1169551"/>
            </a:xfrm>
            <a:prstGeom prst="rect">
              <a:avLst/>
            </a:prstGeom>
            <a:noFill/>
            <a:ln>
              <a:noFill/>
            </a:ln>
          </p:spPr>
          <p:txBody>
            <a:bodyPr spcFirstLastPara="1" wrap="square" lIns="91425" tIns="45700" rIns="91425" bIns="45700" anchor="t" anchorCtr="0">
              <a:noAutofit/>
            </a:bodyPr>
            <a:lstStyle/>
            <a:p>
              <a:r>
                <a:rPr lang="en-GB" sz="1400" dirty="0">
                  <a:solidFill>
                    <a:schemeClr val="dk1"/>
                  </a:solidFill>
                  <a:latin typeface="Calibri"/>
                  <a:ea typeface="Calibri"/>
                  <a:cs typeface="Calibri"/>
                  <a:sym typeface="Calibri"/>
                </a:rPr>
                <a:t>Provide clean water</a:t>
              </a:r>
              <a:endParaRPr dirty="0"/>
            </a:p>
            <a:p>
              <a:endParaRPr sz="1400" dirty="0">
                <a:solidFill>
                  <a:schemeClr val="dk1"/>
                </a:solidFill>
                <a:latin typeface="Calibri"/>
                <a:ea typeface="Calibri"/>
                <a:cs typeface="Calibri"/>
                <a:sym typeface="Calibri"/>
              </a:endParaRPr>
            </a:p>
            <a:p>
              <a:r>
                <a:rPr lang="en-GB" sz="1400" dirty="0">
                  <a:solidFill>
                    <a:schemeClr val="dk1"/>
                  </a:solidFill>
                  <a:latin typeface="Calibri"/>
                  <a:ea typeface="Calibri"/>
                  <a:cs typeface="Calibri"/>
                  <a:sym typeface="Calibri"/>
                </a:rPr>
                <a:t>Dispose of sewage properly</a:t>
              </a:r>
              <a:endParaRPr dirty="0"/>
            </a:p>
            <a:p>
              <a:endParaRPr sz="1400" dirty="0">
                <a:solidFill>
                  <a:schemeClr val="dk1"/>
                </a:solidFill>
                <a:latin typeface="Calibri"/>
                <a:ea typeface="Calibri"/>
                <a:cs typeface="Calibri"/>
                <a:sym typeface="Calibri"/>
              </a:endParaRPr>
            </a:p>
            <a:p>
              <a:r>
                <a:rPr lang="en-GB" sz="1400" dirty="0">
                  <a:solidFill>
                    <a:schemeClr val="dk1"/>
                  </a:solidFill>
                  <a:latin typeface="Calibri"/>
                  <a:ea typeface="Calibri"/>
                  <a:cs typeface="Calibri"/>
                  <a:sym typeface="Calibri"/>
                </a:rPr>
                <a:t>Inspection of new houses</a:t>
              </a:r>
              <a:endParaRPr dirty="0"/>
            </a:p>
          </p:txBody>
        </p:sp>
        <p:pic>
          <p:nvPicPr>
            <p:cNvPr id="120" name="Google Shape;120;p13"/>
            <p:cNvPicPr preferRelativeResize="0"/>
            <p:nvPr/>
          </p:nvPicPr>
          <p:blipFill rotWithShape="1">
            <a:blip r:embed="rId6">
              <a:alphaModFix/>
            </a:blip>
            <a:srcRect/>
            <a:stretch/>
          </p:blipFill>
          <p:spPr>
            <a:xfrm>
              <a:off x="11050142" y="3754540"/>
              <a:ext cx="467173" cy="465348"/>
            </a:xfrm>
            <a:prstGeom prst="rect">
              <a:avLst/>
            </a:prstGeom>
            <a:noFill/>
            <a:ln>
              <a:noFill/>
            </a:ln>
          </p:spPr>
        </p:pic>
        <p:sp>
          <p:nvSpPr>
            <p:cNvPr id="121" name="Google Shape;121;p13"/>
            <p:cNvSpPr txBox="1"/>
            <p:nvPr/>
          </p:nvSpPr>
          <p:spPr>
            <a:xfrm>
              <a:off x="3500987" y="4708975"/>
              <a:ext cx="1578117" cy="738664"/>
            </a:xfrm>
            <a:prstGeom prst="rect">
              <a:avLst/>
            </a:prstGeom>
            <a:noFill/>
            <a:ln>
              <a:noFill/>
            </a:ln>
          </p:spPr>
          <p:txBody>
            <a:bodyPr spcFirstLastPara="1" wrap="square" lIns="91425" tIns="45700" rIns="91425" bIns="45700" anchor="t" anchorCtr="0">
              <a:noAutofit/>
            </a:bodyPr>
            <a:lstStyle/>
            <a:p>
              <a:pPr algn="r"/>
              <a:r>
                <a:rPr lang="en-GB" sz="1400" dirty="0">
                  <a:solidFill>
                    <a:schemeClr val="dk1"/>
                  </a:solidFill>
                  <a:latin typeface="Calibri"/>
                  <a:ea typeface="Calibri"/>
                  <a:cs typeface="Calibri"/>
                  <a:sym typeface="Calibri"/>
                </a:rPr>
                <a:t>National govt led </a:t>
              </a:r>
              <a:endParaRPr dirty="0"/>
            </a:p>
            <a:p>
              <a:pPr algn="r"/>
              <a:r>
                <a:rPr lang="en-GB" sz="1400" dirty="0">
                  <a:solidFill>
                    <a:schemeClr val="dk1"/>
                  </a:solidFill>
                  <a:latin typeface="Calibri"/>
                  <a:ea typeface="Calibri"/>
                  <a:cs typeface="Calibri"/>
                  <a:sym typeface="Calibri"/>
                </a:rPr>
                <a:t>New Liberal govt focus =  people</a:t>
              </a:r>
              <a:endParaRPr dirty="0"/>
            </a:p>
          </p:txBody>
        </p:sp>
        <p:sp>
          <p:nvSpPr>
            <p:cNvPr id="122" name="Google Shape;122;p13"/>
            <p:cNvSpPr/>
            <p:nvPr/>
          </p:nvSpPr>
          <p:spPr>
            <a:xfrm>
              <a:off x="3165953" y="4750795"/>
              <a:ext cx="1872208" cy="720080"/>
            </a:xfrm>
            <a:prstGeom prst="rect">
              <a:avLst/>
            </a:prstGeom>
            <a:no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pic>
          <p:nvPicPr>
            <p:cNvPr id="123" name="Google Shape;123;p13"/>
            <p:cNvPicPr preferRelativeResize="0"/>
            <p:nvPr/>
          </p:nvPicPr>
          <p:blipFill rotWithShape="1">
            <a:blip r:embed="rId3">
              <a:alphaModFix/>
            </a:blip>
            <a:srcRect/>
            <a:stretch/>
          </p:blipFill>
          <p:spPr>
            <a:xfrm>
              <a:off x="3236586" y="4837359"/>
              <a:ext cx="500122" cy="465733"/>
            </a:xfrm>
            <a:prstGeom prst="rect">
              <a:avLst/>
            </a:prstGeom>
            <a:noFill/>
            <a:ln>
              <a:noFill/>
            </a:ln>
          </p:spPr>
        </p:pic>
        <p:cxnSp>
          <p:nvCxnSpPr>
            <p:cNvPr id="124" name="Google Shape;124;p13"/>
            <p:cNvCxnSpPr>
              <a:cxnSpLocks/>
              <a:stCxn id="94" idx="3"/>
              <a:endCxn id="122" idx="1"/>
            </p:cNvCxnSpPr>
            <p:nvPr/>
          </p:nvCxnSpPr>
          <p:spPr>
            <a:xfrm flipV="1">
              <a:off x="2993524" y="5110835"/>
              <a:ext cx="172429" cy="113793"/>
            </a:xfrm>
            <a:prstGeom prst="straightConnector1">
              <a:avLst/>
            </a:prstGeom>
            <a:noFill/>
            <a:ln w="31750" cap="flat" cmpd="sng">
              <a:solidFill>
                <a:srgbClr val="FF0000"/>
              </a:solidFill>
              <a:prstDash val="solid"/>
              <a:round/>
              <a:headEnd type="none" w="sm" len="sm"/>
              <a:tailEnd type="none" w="sm" len="sm"/>
            </a:ln>
          </p:spPr>
        </p:cxnSp>
        <p:sp>
          <p:nvSpPr>
            <p:cNvPr id="125" name="Google Shape;125;p13"/>
            <p:cNvSpPr txBox="1"/>
            <p:nvPr/>
          </p:nvSpPr>
          <p:spPr>
            <a:xfrm>
              <a:off x="7356676" y="4306701"/>
              <a:ext cx="2468307" cy="1384995"/>
            </a:xfrm>
            <a:prstGeom prst="rect">
              <a:avLst/>
            </a:prstGeom>
            <a:noFill/>
            <a:ln>
              <a:noFill/>
            </a:ln>
          </p:spPr>
          <p:txBody>
            <a:bodyPr spcFirstLastPara="1" wrap="square" lIns="91425" tIns="45700" rIns="91425" bIns="45700" anchor="t" anchorCtr="0">
              <a:noAutofit/>
            </a:bodyPr>
            <a:lstStyle/>
            <a:p>
              <a:r>
                <a:rPr lang="en-GB" sz="1400" dirty="0">
                  <a:solidFill>
                    <a:schemeClr val="dk1"/>
                  </a:solidFill>
                  <a:latin typeface="Calibri"/>
                  <a:ea typeface="Calibri"/>
                  <a:cs typeface="Calibri"/>
                  <a:sym typeface="Calibri"/>
                </a:rPr>
                <a:t>1906 – Free School meals</a:t>
              </a:r>
              <a:endParaRPr dirty="0"/>
            </a:p>
            <a:p>
              <a:endParaRPr sz="1400" dirty="0">
                <a:solidFill>
                  <a:schemeClr val="dk1"/>
                </a:solidFill>
                <a:latin typeface="Calibri"/>
                <a:ea typeface="Calibri"/>
                <a:cs typeface="Calibri"/>
                <a:sym typeface="Calibri"/>
              </a:endParaRPr>
            </a:p>
            <a:p>
              <a:r>
                <a:rPr lang="en-GB" sz="1400" dirty="0">
                  <a:solidFill>
                    <a:schemeClr val="dk1"/>
                  </a:solidFill>
                  <a:latin typeface="Calibri"/>
                  <a:ea typeface="Calibri"/>
                  <a:cs typeface="Calibri"/>
                  <a:sym typeface="Calibri"/>
                </a:rPr>
                <a:t>1908 – Old Age Pensions</a:t>
              </a:r>
              <a:endParaRPr dirty="0"/>
            </a:p>
            <a:p>
              <a:endParaRPr sz="1400" dirty="0">
                <a:solidFill>
                  <a:schemeClr val="dk1"/>
                </a:solidFill>
                <a:latin typeface="Calibri"/>
                <a:ea typeface="Calibri"/>
                <a:cs typeface="Calibri"/>
                <a:sym typeface="Calibri"/>
              </a:endParaRPr>
            </a:p>
            <a:p>
              <a:r>
                <a:rPr lang="en-GB" sz="1400" dirty="0">
                  <a:solidFill>
                    <a:schemeClr val="dk1"/>
                  </a:solidFill>
                  <a:latin typeface="Calibri"/>
                  <a:ea typeface="Calibri"/>
                  <a:cs typeface="Calibri"/>
                  <a:sym typeface="Calibri"/>
                </a:rPr>
                <a:t>1911 – National Insurance – Sick pay and maternity benefit</a:t>
              </a:r>
              <a:endParaRPr sz="1400" dirty="0">
                <a:solidFill>
                  <a:schemeClr val="dk1"/>
                </a:solidFill>
                <a:latin typeface="Calibri"/>
                <a:ea typeface="Calibri"/>
                <a:cs typeface="Calibri"/>
                <a:sym typeface="Calibri"/>
              </a:endParaRPr>
            </a:p>
          </p:txBody>
        </p:sp>
        <p:cxnSp>
          <p:nvCxnSpPr>
            <p:cNvPr id="126" name="Google Shape;126;p13"/>
            <p:cNvCxnSpPr>
              <a:cxnSpLocks/>
              <a:stCxn id="122" idx="3"/>
            </p:cNvCxnSpPr>
            <p:nvPr/>
          </p:nvCxnSpPr>
          <p:spPr>
            <a:xfrm flipV="1">
              <a:off x="5038161" y="4493687"/>
              <a:ext cx="2191471" cy="617148"/>
            </a:xfrm>
            <a:prstGeom prst="straightConnector1">
              <a:avLst/>
            </a:prstGeom>
            <a:noFill/>
            <a:ln w="31750" cap="flat" cmpd="sng">
              <a:solidFill>
                <a:schemeClr val="dk1"/>
              </a:solidFill>
              <a:prstDash val="solid"/>
              <a:round/>
              <a:headEnd type="none" w="sm" len="sm"/>
              <a:tailEnd type="none" w="sm" len="sm"/>
            </a:ln>
          </p:spPr>
        </p:cxnSp>
        <p:cxnSp>
          <p:nvCxnSpPr>
            <p:cNvPr id="127" name="Google Shape;127;p13"/>
            <p:cNvCxnSpPr>
              <a:cxnSpLocks/>
              <a:stCxn id="122" idx="3"/>
            </p:cNvCxnSpPr>
            <p:nvPr/>
          </p:nvCxnSpPr>
          <p:spPr>
            <a:xfrm flipV="1">
              <a:off x="5038161" y="4918105"/>
              <a:ext cx="2135470" cy="192730"/>
            </a:xfrm>
            <a:prstGeom prst="straightConnector1">
              <a:avLst/>
            </a:prstGeom>
            <a:noFill/>
            <a:ln w="31750" cap="flat" cmpd="sng">
              <a:solidFill>
                <a:schemeClr val="dk1"/>
              </a:solidFill>
              <a:prstDash val="solid"/>
              <a:round/>
              <a:headEnd type="none" w="sm" len="sm"/>
              <a:tailEnd type="none" w="sm" len="sm"/>
            </a:ln>
          </p:spPr>
        </p:cxnSp>
        <p:cxnSp>
          <p:nvCxnSpPr>
            <p:cNvPr id="128" name="Google Shape;128;p13"/>
            <p:cNvCxnSpPr>
              <a:cxnSpLocks/>
              <a:stCxn id="122" idx="3"/>
            </p:cNvCxnSpPr>
            <p:nvPr/>
          </p:nvCxnSpPr>
          <p:spPr>
            <a:xfrm>
              <a:off x="5038161" y="5110835"/>
              <a:ext cx="2068475" cy="297014"/>
            </a:xfrm>
            <a:prstGeom prst="straightConnector1">
              <a:avLst/>
            </a:prstGeom>
            <a:noFill/>
            <a:ln w="31750" cap="flat" cmpd="sng">
              <a:solidFill>
                <a:schemeClr val="dk1"/>
              </a:solidFill>
              <a:prstDash val="solid"/>
              <a:round/>
              <a:headEnd type="none" w="sm" len="sm"/>
              <a:tailEnd type="none" w="sm" len="sm"/>
            </a:ln>
          </p:spPr>
        </p:cxnSp>
        <p:pic>
          <p:nvPicPr>
            <p:cNvPr id="129" name="Google Shape;129;p13"/>
            <p:cNvPicPr preferRelativeResize="0"/>
            <p:nvPr/>
          </p:nvPicPr>
          <p:blipFill rotWithShape="1">
            <a:blip r:embed="rId7">
              <a:alphaModFix/>
            </a:blip>
            <a:srcRect/>
            <a:stretch/>
          </p:blipFill>
          <p:spPr>
            <a:xfrm>
              <a:off x="9895523" y="4158463"/>
              <a:ext cx="522600" cy="449109"/>
            </a:xfrm>
            <a:prstGeom prst="rect">
              <a:avLst/>
            </a:prstGeom>
            <a:noFill/>
            <a:ln>
              <a:noFill/>
            </a:ln>
          </p:spPr>
        </p:pic>
        <p:pic>
          <p:nvPicPr>
            <p:cNvPr id="130" name="Google Shape;130;p13"/>
            <p:cNvPicPr preferRelativeResize="0"/>
            <p:nvPr/>
          </p:nvPicPr>
          <p:blipFill rotWithShape="1">
            <a:blip r:embed="rId8">
              <a:alphaModFix/>
            </a:blip>
            <a:srcRect/>
            <a:stretch/>
          </p:blipFill>
          <p:spPr>
            <a:xfrm>
              <a:off x="9913681" y="4601579"/>
              <a:ext cx="421120" cy="499468"/>
            </a:xfrm>
            <a:prstGeom prst="rect">
              <a:avLst/>
            </a:prstGeom>
            <a:noFill/>
            <a:ln>
              <a:noFill/>
            </a:ln>
          </p:spPr>
        </p:pic>
        <p:pic>
          <p:nvPicPr>
            <p:cNvPr id="131" name="Google Shape;131;p13"/>
            <p:cNvPicPr preferRelativeResize="0"/>
            <p:nvPr/>
          </p:nvPicPr>
          <p:blipFill rotWithShape="1">
            <a:blip r:embed="rId9">
              <a:alphaModFix/>
            </a:blip>
            <a:srcRect/>
            <a:stretch/>
          </p:blipFill>
          <p:spPr>
            <a:xfrm>
              <a:off x="9773370" y="5178785"/>
              <a:ext cx="628675" cy="627442"/>
            </a:xfrm>
            <a:prstGeom prst="rect">
              <a:avLst/>
            </a:prstGeom>
            <a:noFill/>
            <a:ln>
              <a:noFill/>
            </a:ln>
          </p:spPr>
        </p:pic>
        <p:sp>
          <p:nvSpPr>
            <p:cNvPr id="132" name="Google Shape;132;p13"/>
            <p:cNvSpPr txBox="1"/>
            <p:nvPr/>
          </p:nvSpPr>
          <p:spPr>
            <a:xfrm>
              <a:off x="3498549" y="5706081"/>
              <a:ext cx="1578117" cy="876442"/>
            </a:xfrm>
            <a:prstGeom prst="rect">
              <a:avLst/>
            </a:prstGeom>
            <a:noFill/>
            <a:ln>
              <a:noFill/>
            </a:ln>
          </p:spPr>
          <p:txBody>
            <a:bodyPr spcFirstLastPara="1" wrap="square" lIns="91425" tIns="45700" rIns="91425" bIns="45700" anchor="t" anchorCtr="0">
              <a:noAutofit/>
            </a:bodyPr>
            <a:lstStyle/>
            <a:p>
              <a:pPr algn="r"/>
              <a:r>
                <a:rPr lang="en-GB" sz="1400" dirty="0">
                  <a:solidFill>
                    <a:schemeClr val="dk1"/>
                  </a:solidFill>
                  <a:latin typeface="Calibri"/>
                  <a:ea typeface="Calibri"/>
                  <a:cs typeface="Calibri"/>
                  <a:sym typeface="Calibri"/>
                </a:rPr>
                <a:t>NHS formed – </a:t>
              </a:r>
              <a:endParaRPr dirty="0"/>
            </a:p>
            <a:p>
              <a:pPr algn="r"/>
              <a:r>
                <a:rPr lang="en-GB" sz="1400" dirty="0">
                  <a:solidFill>
                    <a:schemeClr val="dk1"/>
                  </a:solidFill>
                  <a:latin typeface="Calibri"/>
                  <a:ea typeface="Calibri"/>
                  <a:cs typeface="Calibri"/>
                  <a:sym typeface="Calibri"/>
                </a:rPr>
                <a:t>Based on Beveridge Report (1942)</a:t>
              </a:r>
              <a:endParaRPr dirty="0"/>
            </a:p>
          </p:txBody>
        </p:sp>
        <p:sp>
          <p:nvSpPr>
            <p:cNvPr id="133" name="Google Shape;133;p13"/>
            <p:cNvSpPr/>
            <p:nvPr/>
          </p:nvSpPr>
          <p:spPr>
            <a:xfrm>
              <a:off x="3163515" y="5747900"/>
              <a:ext cx="1872208" cy="864095"/>
            </a:xfrm>
            <a:prstGeom prst="rect">
              <a:avLst/>
            </a:prstGeom>
            <a:no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pic>
          <p:nvPicPr>
            <p:cNvPr id="134" name="Google Shape;134;p13"/>
            <p:cNvPicPr preferRelativeResize="0"/>
            <p:nvPr/>
          </p:nvPicPr>
          <p:blipFill rotWithShape="1">
            <a:blip r:embed="rId3">
              <a:alphaModFix/>
            </a:blip>
            <a:srcRect/>
            <a:stretch/>
          </p:blipFill>
          <p:spPr>
            <a:xfrm>
              <a:off x="3196237" y="5842547"/>
              <a:ext cx="500122" cy="465733"/>
            </a:xfrm>
            <a:prstGeom prst="rect">
              <a:avLst/>
            </a:prstGeom>
            <a:noFill/>
            <a:ln>
              <a:noFill/>
            </a:ln>
          </p:spPr>
        </p:pic>
        <p:cxnSp>
          <p:nvCxnSpPr>
            <p:cNvPr id="135" name="Google Shape;135;p13"/>
            <p:cNvCxnSpPr>
              <a:cxnSpLocks/>
              <a:stCxn id="95" idx="3"/>
              <a:endCxn id="133" idx="1"/>
            </p:cNvCxnSpPr>
            <p:nvPr/>
          </p:nvCxnSpPr>
          <p:spPr>
            <a:xfrm flipV="1">
              <a:off x="2980362" y="6179948"/>
              <a:ext cx="183153" cy="105220"/>
            </a:xfrm>
            <a:prstGeom prst="straightConnector1">
              <a:avLst/>
            </a:prstGeom>
            <a:noFill/>
            <a:ln w="31750" cap="flat" cmpd="sng">
              <a:solidFill>
                <a:srgbClr val="FF0000"/>
              </a:solidFill>
              <a:prstDash val="solid"/>
              <a:round/>
              <a:headEnd type="none" w="sm" len="sm"/>
              <a:tailEnd type="none" w="sm" len="sm"/>
            </a:ln>
          </p:spPr>
        </p:cxnSp>
        <p:cxnSp>
          <p:nvCxnSpPr>
            <p:cNvPr id="136" name="Google Shape;136;p13"/>
            <p:cNvCxnSpPr/>
            <p:nvPr/>
          </p:nvCxnSpPr>
          <p:spPr>
            <a:xfrm>
              <a:off x="5035723" y="5842546"/>
              <a:ext cx="3482748" cy="0"/>
            </a:xfrm>
            <a:prstGeom prst="straightConnector1">
              <a:avLst/>
            </a:prstGeom>
            <a:noFill/>
            <a:ln w="31750" cap="flat" cmpd="sng">
              <a:solidFill>
                <a:schemeClr val="dk1"/>
              </a:solidFill>
              <a:prstDash val="solid"/>
              <a:round/>
              <a:headEnd type="none" w="sm" len="sm"/>
              <a:tailEnd type="none" w="sm" len="sm"/>
            </a:ln>
          </p:spPr>
        </p:cxnSp>
        <p:cxnSp>
          <p:nvCxnSpPr>
            <p:cNvPr id="137" name="Google Shape;137;p13"/>
            <p:cNvCxnSpPr/>
            <p:nvPr/>
          </p:nvCxnSpPr>
          <p:spPr>
            <a:xfrm>
              <a:off x="8518471" y="5842547"/>
              <a:ext cx="0" cy="232867"/>
            </a:xfrm>
            <a:prstGeom prst="straightConnector1">
              <a:avLst/>
            </a:prstGeom>
            <a:noFill/>
            <a:ln w="31750" cap="flat" cmpd="sng">
              <a:solidFill>
                <a:schemeClr val="dk1"/>
              </a:solidFill>
              <a:prstDash val="solid"/>
              <a:round/>
              <a:headEnd type="none" w="sm" len="sm"/>
              <a:tailEnd type="none" w="sm" len="sm"/>
            </a:ln>
          </p:spPr>
        </p:cxnSp>
        <p:pic>
          <p:nvPicPr>
            <p:cNvPr id="138" name="Google Shape;138;p13"/>
            <p:cNvPicPr preferRelativeResize="0"/>
            <p:nvPr/>
          </p:nvPicPr>
          <p:blipFill rotWithShape="1">
            <a:blip r:embed="rId10">
              <a:alphaModFix/>
            </a:blip>
            <a:srcRect/>
            <a:stretch/>
          </p:blipFill>
          <p:spPr>
            <a:xfrm>
              <a:off x="8289753" y="6123393"/>
              <a:ext cx="417414" cy="416597"/>
            </a:xfrm>
            <a:prstGeom prst="rect">
              <a:avLst/>
            </a:prstGeom>
            <a:noFill/>
            <a:ln>
              <a:noFill/>
            </a:ln>
          </p:spPr>
        </p:pic>
        <p:cxnSp>
          <p:nvCxnSpPr>
            <p:cNvPr id="139" name="Google Shape;139;p13"/>
            <p:cNvCxnSpPr/>
            <p:nvPr/>
          </p:nvCxnSpPr>
          <p:spPr>
            <a:xfrm>
              <a:off x="5342859" y="5842546"/>
              <a:ext cx="0" cy="232867"/>
            </a:xfrm>
            <a:prstGeom prst="straightConnector1">
              <a:avLst/>
            </a:prstGeom>
            <a:noFill/>
            <a:ln w="31750" cap="flat" cmpd="sng">
              <a:solidFill>
                <a:schemeClr val="dk1"/>
              </a:solidFill>
              <a:prstDash val="solid"/>
              <a:round/>
              <a:headEnd type="none" w="sm" len="sm"/>
              <a:tailEnd type="none" w="sm" len="sm"/>
            </a:ln>
          </p:spPr>
        </p:cxnSp>
        <p:cxnSp>
          <p:nvCxnSpPr>
            <p:cNvPr id="140" name="Google Shape;140;p13"/>
            <p:cNvCxnSpPr/>
            <p:nvPr/>
          </p:nvCxnSpPr>
          <p:spPr>
            <a:xfrm>
              <a:off x="5816503" y="5842547"/>
              <a:ext cx="0" cy="232867"/>
            </a:xfrm>
            <a:prstGeom prst="straightConnector1">
              <a:avLst/>
            </a:prstGeom>
            <a:noFill/>
            <a:ln w="31750" cap="flat" cmpd="sng">
              <a:solidFill>
                <a:schemeClr val="dk1"/>
              </a:solidFill>
              <a:prstDash val="solid"/>
              <a:round/>
              <a:headEnd type="none" w="sm" len="sm"/>
              <a:tailEnd type="none" w="sm" len="sm"/>
            </a:ln>
          </p:spPr>
        </p:cxnSp>
        <p:cxnSp>
          <p:nvCxnSpPr>
            <p:cNvPr id="141" name="Google Shape;141;p13"/>
            <p:cNvCxnSpPr/>
            <p:nvPr/>
          </p:nvCxnSpPr>
          <p:spPr>
            <a:xfrm>
              <a:off x="6320559" y="5842544"/>
              <a:ext cx="0" cy="232867"/>
            </a:xfrm>
            <a:prstGeom prst="straightConnector1">
              <a:avLst/>
            </a:prstGeom>
            <a:noFill/>
            <a:ln w="31750" cap="flat" cmpd="sng">
              <a:solidFill>
                <a:schemeClr val="dk1"/>
              </a:solidFill>
              <a:prstDash val="solid"/>
              <a:round/>
              <a:headEnd type="none" w="sm" len="sm"/>
              <a:tailEnd type="none" w="sm" len="sm"/>
            </a:ln>
          </p:spPr>
        </p:cxnSp>
        <p:cxnSp>
          <p:nvCxnSpPr>
            <p:cNvPr id="142" name="Google Shape;142;p13"/>
            <p:cNvCxnSpPr/>
            <p:nvPr/>
          </p:nvCxnSpPr>
          <p:spPr>
            <a:xfrm>
              <a:off x="6936810" y="5826090"/>
              <a:ext cx="0" cy="232867"/>
            </a:xfrm>
            <a:prstGeom prst="straightConnector1">
              <a:avLst/>
            </a:prstGeom>
            <a:noFill/>
            <a:ln w="31750" cap="flat" cmpd="sng">
              <a:solidFill>
                <a:schemeClr val="dk1"/>
              </a:solidFill>
              <a:prstDash val="solid"/>
              <a:round/>
              <a:headEnd type="none" w="sm" len="sm"/>
              <a:tailEnd type="none" w="sm" len="sm"/>
            </a:ln>
          </p:spPr>
        </p:cxnSp>
        <p:pic>
          <p:nvPicPr>
            <p:cNvPr id="143" name="Google Shape;143;p13"/>
            <p:cNvPicPr preferRelativeResize="0"/>
            <p:nvPr/>
          </p:nvPicPr>
          <p:blipFill rotWithShape="1">
            <a:blip r:embed="rId11">
              <a:alphaModFix/>
            </a:blip>
            <a:srcRect/>
            <a:stretch/>
          </p:blipFill>
          <p:spPr>
            <a:xfrm>
              <a:off x="5164637" y="6056588"/>
              <a:ext cx="356444" cy="525935"/>
            </a:xfrm>
            <a:prstGeom prst="rect">
              <a:avLst/>
            </a:prstGeom>
            <a:noFill/>
            <a:ln>
              <a:noFill/>
            </a:ln>
          </p:spPr>
        </p:pic>
        <p:pic>
          <p:nvPicPr>
            <p:cNvPr id="144" name="Google Shape;144;p13"/>
            <p:cNvPicPr preferRelativeResize="0"/>
            <p:nvPr/>
          </p:nvPicPr>
          <p:blipFill rotWithShape="1">
            <a:blip r:embed="rId12">
              <a:alphaModFix/>
            </a:blip>
            <a:srcRect/>
            <a:stretch/>
          </p:blipFill>
          <p:spPr>
            <a:xfrm>
              <a:off x="5616850" y="6009362"/>
              <a:ext cx="399306" cy="573161"/>
            </a:xfrm>
            <a:prstGeom prst="rect">
              <a:avLst/>
            </a:prstGeom>
            <a:noFill/>
            <a:ln>
              <a:noFill/>
            </a:ln>
          </p:spPr>
        </p:pic>
        <p:pic>
          <p:nvPicPr>
            <p:cNvPr id="145" name="Google Shape;145;p13"/>
            <p:cNvPicPr preferRelativeResize="0"/>
            <p:nvPr/>
          </p:nvPicPr>
          <p:blipFill rotWithShape="1">
            <a:blip r:embed="rId13">
              <a:alphaModFix/>
            </a:blip>
            <a:srcRect/>
            <a:stretch/>
          </p:blipFill>
          <p:spPr>
            <a:xfrm>
              <a:off x="6144852" y="6107941"/>
              <a:ext cx="460847" cy="466322"/>
            </a:xfrm>
            <a:prstGeom prst="rect">
              <a:avLst/>
            </a:prstGeom>
            <a:noFill/>
            <a:ln>
              <a:noFill/>
            </a:ln>
          </p:spPr>
        </p:pic>
        <p:pic>
          <p:nvPicPr>
            <p:cNvPr id="146" name="Google Shape;146;p13"/>
            <p:cNvPicPr preferRelativeResize="0"/>
            <p:nvPr/>
          </p:nvPicPr>
          <p:blipFill rotWithShape="1">
            <a:blip r:embed="rId14">
              <a:alphaModFix/>
            </a:blip>
            <a:srcRect/>
            <a:stretch/>
          </p:blipFill>
          <p:spPr>
            <a:xfrm>
              <a:off x="6699989" y="6079575"/>
              <a:ext cx="473642" cy="504231"/>
            </a:xfrm>
            <a:prstGeom prst="rect">
              <a:avLst/>
            </a:prstGeom>
            <a:noFill/>
            <a:ln>
              <a:noFill/>
            </a:ln>
          </p:spPr>
        </p:pic>
        <p:cxnSp>
          <p:nvCxnSpPr>
            <p:cNvPr id="147" name="Google Shape;147;p13"/>
            <p:cNvCxnSpPr/>
            <p:nvPr/>
          </p:nvCxnSpPr>
          <p:spPr>
            <a:xfrm>
              <a:off x="7486551" y="5823721"/>
              <a:ext cx="0" cy="232867"/>
            </a:xfrm>
            <a:prstGeom prst="straightConnector1">
              <a:avLst/>
            </a:prstGeom>
            <a:noFill/>
            <a:ln w="31750" cap="flat" cmpd="sng">
              <a:solidFill>
                <a:schemeClr val="dk1"/>
              </a:solidFill>
              <a:prstDash val="solid"/>
              <a:round/>
              <a:headEnd type="none" w="sm" len="sm"/>
              <a:tailEnd type="none" w="sm" len="sm"/>
            </a:ln>
          </p:spPr>
        </p:cxnSp>
        <p:pic>
          <p:nvPicPr>
            <p:cNvPr id="148" name="Google Shape;148;p13"/>
            <p:cNvPicPr preferRelativeResize="0"/>
            <p:nvPr/>
          </p:nvPicPr>
          <p:blipFill rotWithShape="1">
            <a:blip r:embed="rId15">
              <a:alphaModFix/>
            </a:blip>
            <a:srcRect/>
            <a:stretch/>
          </p:blipFill>
          <p:spPr>
            <a:xfrm>
              <a:off x="7236404" y="6002937"/>
              <a:ext cx="522965" cy="568585"/>
            </a:xfrm>
            <a:prstGeom prst="rect">
              <a:avLst/>
            </a:prstGeom>
            <a:noFill/>
            <a:ln>
              <a:noFill/>
            </a:ln>
          </p:spPr>
        </p:pic>
        <p:cxnSp>
          <p:nvCxnSpPr>
            <p:cNvPr id="149" name="Google Shape;149;p13"/>
            <p:cNvCxnSpPr/>
            <p:nvPr/>
          </p:nvCxnSpPr>
          <p:spPr>
            <a:xfrm>
              <a:off x="7976743" y="5823721"/>
              <a:ext cx="0" cy="232867"/>
            </a:xfrm>
            <a:prstGeom prst="straightConnector1">
              <a:avLst/>
            </a:prstGeom>
            <a:noFill/>
            <a:ln w="31750" cap="flat" cmpd="sng">
              <a:solidFill>
                <a:schemeClr val="dk1"/>
              </a:solidFill>
              <a:prstDash val="solid"/>
              <a:round/>
              <a:headEnd type="none" w="sm" len="sm"/>
              <a:tailEnd type="none" w="sm" len="sm"/>
            </a:ln>
          </p:spPr>
        </p:cxnSp>
        <p:pic>
          <p:nvPicPr>
            <p:cNvPr id="150" name="Google Shape;150;p13"/>
            <p:cNvPicPr preferRelativeResize="0"/>
            <p:nvPr/>
          </p:nvPicPr>
          <p:blipFill rotWithShape="1">
            <a:blip r:embed="rId16">
              <a:alphaModFix/>
            </a:blip>
            <a:srcRect/>
            <a:stretch/>
          </p:blipFill>
          <p:spPr>
            <a:xfrm>
              <a:off x="7773568" y="6035062"/>
              <a:ext cx="477552" cy="536587"/>
            </a:xfrm>
            <a:prstGeom prst="rect">
              <a:avLst/>
            </a:prstGeom>
            <a:noFill/>
            <a:ln>
              <a:noFill/>
            </a:ln>
          </p:spPr>
        </p:pic>
        <p:sp>
          <p:nvSpPr>
            <p:cNvPr id="158" name="Google Shape;89;p13">
              <a:extLst>
                <a:ext uri="{FF2B5EF4-FFF2-40B4-BE49-F238E27FC236}">
                  <a16:creationId xmlns:a16="http://schemas.microsoft.com/office/drawing/2014/main" id="{1B21B3C0-65DF-43C1-BC42-ECB846059F82}"/>
                </a:ext>
              </a:extLst>
            </p:cNvPr>
            <p:cNvSpPr/>
            <p:nvPr/>
          </p:nvSpPr>
          <p:spPr>
            <a:xfrm>
              <a:off x="2111270" y="2552643"/>
              <a:ext cx="864096" cy="864096"/>
            </a:xfrm>
            <a:prstGeom prst="ellipse">
              <a:avLst/>
            </a:prstGeom>
            <a:noFill/>
            <a:ln w="25400" cap="flat" cmpd="sng">
              <a:solidFill>
                <a:srgbClr val="FF0000"/>
              </a:solidFill>
              <a:prstDash val="solid"/>
              <a:round/>
              <a:headEnd type="none" w="sm" len="sm"/>
              <a:tailEnd type="none" w="sm" len="sm"/>
            </a:ln>
          </p:spPr>
          <p:txBody>
            <a:bodyPr spcFirstLastPara="1" wrap="square" lIns="91425" tIns="45700" rIns="91425" bIns="45700" anchor="ctr" anchorCtr="0">
              <a:noAutofit/>
            </a:bodyPr>
            <a:lstStyle/>
            <a:p>
              <a:pPr algn="ctr"/>
              <a:endParaRPr dirty="0">
                <a:solidFill>
                  <a:schemeClr val="lt1"/>
                </a:solidFill>
                <a:latin typeface="Calibri"/>
                <a:ea typeface="Calibri"/>
                <a:cs typeface="Calibri"/>
                <a:sym typeface="Calibri"/>
              </a:endParaRPr>
            </a:p>
          </p:txBody>
        </p:sp>
        <p:sp>
          <p:nvSpPr>
            <p:cNvPr id="160" name="Google Shape;93;p13">
              <a:extLst>
                <a:ext uri="{FF2B5EF4-FFF2-40B4-BE49-F238E27FC236}">
                  <a16:creationId xmlns:a16="http://schemas.microsoft.com/office/drawing/2014/main" id="{D9364865-72D7-4725-845F-1C363CD4C18F}"/>
                </a:ext>
              </a:extLst>
            </p:cNvPr>
            <p:cNvSpPr txBox="1"/>
            <p:nvPr/>
          </p:nvSpPr>
          <p:spPr>
            <a:xfrm>
              <a:off x="2110673" y="2760623"/>
              <a:ext cx="864096" cy="461665"/>
            </a:xfrm>
            <a:prstGeom prst="rect">
              <a:avLst/>
            </a:prstGeom>
            <a:noFill/>
            <a:ln>
              <a:noFill/>
            </a:ln>
          </p:spPr>
          <p:txBody>
            <a:bodyPr spcFirstLastPara="1" wrap="square" lIns="91425" tIns="45700" rIns="91425" bIns="45700" anchor="t" anchorCtr="0">
              <a:noAutofit/>
            </a:bodyPr>
            <a:lstStyle/>
            <a:p>
              <a:pPr algn="ctr"/>
              <a:r>
                <a:rPr lang="en-GB" sz="2000" b="1" dirty="0">
                  <a:solidFill>
                    <a:srgbClr val="FF0000"/>
                  </a:solidFill>
                  <a:latin typeface="Calibri"/>
                  <a:ea typeface="Calibri"/>
                  <a:cs typeface="Calibri"/>
                  <a:sym typeface="Calibri"/>
                </a:rPr>
                <a:t>1867</a:t>
              </a:r>
              <a:endParaRPr sz="2000" b="1" dirty="0">
                <a:solidFill>
                  <a:srgbClr val="FF0000"/>
                </a:solidFill>
                <a:latin typeface="Calibri"/>
                <a:ea typeface="Calibri"/>
                <a:cs typeface="Calibri"/>
                <a:sym typeface="Calibri"/>
              </a:endParaRPr>
            </a:p>
          </p:txBody>
        </p:sp>
        <p:cxnSp>
          <p:nvCxnSpPr>
            <p:cNvPr id="163" name="Google Shape;111;p13">
              <a:extLst>
                <a:ext uri="{FF2B5EF4-FFF2-40B4-BE49-F238E27FC236}">
                  <a16:creationId xmlns:a16="http://schemas.microsoft.com/office/drawing/2014/main" id="{F2B67A04-BDFA-4637-8622-DF903457770E}"/>
                </a:ext>
              </a:extLst>
            </p:cNvPr>
            <p:cNvCxnSpPr>
              <a:cxnSpLocks/>
              <a:stCxn id="160" idx="3"/>
              <a:endCxn id="162" idx="1"/>
            </p:cNvCxnSpPr>
            <p:nvPr/>
          </p:nvCxnSpPr>
          <p:spPr>
            <a:xfrm flipV="1">
              <a:off x="2974769" y="2924749"/>
              <a:ext cx="196697" cy="66707"/>
            </a:xfrm>
            <a:prstGeom prst="straightConnector1">
              <a:avLst/>
            </a:prstGeom>
            <a:noFill/>
            <a:ln w="31750" cap="flat" cmpd="sng">
              <a:solidFill>
                <a:srgbClr val="FF0000"/>
              </a:solidFill>
              <a:prstDash val="solid"/>
              <a:round/>
              <a:headEnd type="none" w="sm" len="sm"/>
              <a:tailEnd type="none" w="sm" len="sm"/>
            </a:ln>
          </p:spPr>
        </p:cxnSp>
        <p:grpSp>
          <p:nvGrpSpPr>
            <p:cNvPr id="69" name="Group 68">
              <a:extLst>
                <a:ext uri="{FF2B5EF4-FFF2-40B4-BE49-F238E27FC236}">
                  <a16:creationId xmlns:a16="http://schemas.microsoft.com/office/drawing/2014/main" id="{7EA0D533-1B8A-464F-90E9-555FCEE67526}"/>
                </a:ext>
              </a:extLst>
            </p:cNvPr>
            <p:cNvGrpSpPr/>
            <p:nvPr/>
          </p:nvGrpSpPr>
          <p:grpSpPr>
            <a:xfrm>
              <a:off x="3171466" y="2550632"/>
              <a:ext cx="2469725" cy="738664"/>
              <a:chOff x="3323119" y="2170432"/>
              <a:chExt cx="2469725" cy="738664"/>
            </a:xfrm>
          </p:grpSpPr>
          <p:sp>
            <p:nvSpPr>
              <p:cNvPr id="161" name="Google Shape;108;p13">
                <a:extLst>
                  <a:ext uri="{FF2B5EF4-FFF2-40B4-BE49-F238E27FC236}">
                    <a16:creationId xmlns:a16="http://schemas.microsoft.com/office/drawing/2014/main" id="{BDBC7419-7832-4E80-94BC-B20DB12E11EA}"/>
                  </a:ext>
                </a:extLst>
              </p:cNvPr>
              <p:cNvSpPr txBox="1"/>
              <p:nvPr/>
            </p:nvSpPr>
            <p:spPr>
              <a:xfrm>
                <a:off x="3618928" y="2170432"/>
                <a:ext cx="1578117" cy="738664"/>
              </a:xfrm>
              <a:prstGeom prst="rect">
                <a:avLst/>
              </a:prstGeom>
              <a:noFill/>
              <a:ln>
                <a:noFill/>
              </a:ln>
            </p:spPr>
            <p:txBody>
              <a:bodyPr spcFirstLastPara="1" wrap="square" lIns="91425" tIns="45700" rIns="91425" bIns="45700" anchor="t" anchorCtr="0">
                <a:noAutofit/>
              </a:bodyPr>
              <a:lstStyle/>
              <a:p>
                <a:pPr algn="r"/>
                <a:r>
                  <a:rPr lang="en-GB" sz="1400" dirty="0">
                    <a:solidFill>
                      <a:schemeClr val="dk1"/>
                    </a:solidFill>
                    <a:latin typeface="Calibri"/>
                    <a:ea typeface="Calibri"/>
                    <a:cs typeface="Calibri"/>
                    <a:sym typeface="Calibri"/>
                  </a:rPr>
                  <a:t>Second </a:t>
                </a:r>
                <a:br>
                  <a:rPr lang="en-GB" sz="1400" dirty="0">
                    <a:solidFill>
                      <a:schemeClr val="dk1"/>
                    </a:solidFill>
                    <a:latin typeface="Calibri"/>
                    <a:ea typeface="Calibri"/>
                    <a:cs typeface="Calibri"/>
                    <a:sym typeface="Calibri"/>
                  </a:rPr>
                </a:br>
                <a:r>
                  <a:rPr lang="en-GB" sz="1400" dirty="0">
                    <a:solidFill>
                      <a:schemeClr val="dk1"/>
                    </a:solidFill>
                    <a:latin typeface="Calibri"/>
                    <a:ea typeface="Calibri"/>
                    <a:cs typeface="Calibri"/>
                    <a:sym typeface="Calibri"/>
                  </a:rPr>
                  <a:t>Reform Act</a:t>
                </a:r>
                <a:endParaRPr dirty="0"/>
              </a:p>
            </p:txBody>
          </p:sp>
          <p:sp>
            <p:nvSpPr>
              <p:cNvPr id="162" name="Google Shape;109;p13">
                <a:extLst>
                  <a:ext uri="{FF2B5EF4-FFF2-40B4-BE49-F238E27FC236}">
                    <a16:creationId xmlns:a16="http://schemas.microsoft.com/office/drawing/2014/main" id="{D565E372-9291-4313-8A9F-18991B7D49BC}"/>
                  </a:ext>
                </a:extLst>
              </p:cNvPr>
              <p:cNvSpPr/>
              <p:nvPr/>
            </p:nvSpPr>
            <p:spPr>
              <a:xfrm>
                <a:off x="3323119" y="2184509"/>
                <a:ext cx="1872208" cy="720080"/>
              </a:xfrm>
              <a:prstGeom prst="rect">
                <a:avLst/>
              </a:prstGeom>
              <a:no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cxnSp>
            <p:nvCxnSpPr>
              <p:cNvPr id="164" name="Google Shape;113;p13">
                <a:extLst>
                  <a:ext uri="{FF2B5EF4-FFF2-40B4-BE49-F238E27FC236}">
                    <a16:creationId xmlns:a16="http://schemas.microsoft.com/office/drawing/2014/main" id="{6B10A966-C859-4FDE-AF0C-D22FA314A7AF}"/>
                  </a:ext>
                </a:extLst>
              </p:cNvPr>
              <p:cNvCxnSpPr>
                <a:stCxn id="161" idx="3"/>
              </p:cNvCxnSpPr>
              <p:nvPr/>
            </p:nvCxnSpPr>
            <p:spPr>
              <a:xfrm rot="10800000" flipH="1">
                <a:off x="5197044" y="2528664"/>
                <a:ext cx="595800" cy="11100"/>
              </a:xfrm>
              <a:prstGeom prst="straightConnector1">
                <a:avLst/>
              </a:prstGeom>
              <a:noFill/>
              <a:ln w="31750" cap="flat" cmpd="sng">
                <a:solidFill>
                  <a:schemeClr val="dk1"/>
                </a:solidFill>
                <a:prstDash val="solid"/>
                <a:round/>
                <a:headEnd type="none" w="sm" len="sm"/>
                <a:tailEnd type="none" w="sm" len="sm"/>
              </a:ln>
            </p:spPr>
          </p:cxnSp>
          <p:pic>
            <p:nvPicPr>
              <p:cNvPr id="165" name="Google Shape;110;p13">
                <a:extLst>
                  <a:ext uri="{FF2B5EF4-FFF2-40B4-BE49-F238E27FC236}">
                    <a16:creationId xmlns:a16="http://schemas.microsoft.com/office/drawing/2014/main" id="{B549E29E-7BBB-4036-A02F-81F073A94F1F}"/>
                  </a:ext>
                </a:extLst>
              </p:cNvPr>
              <p:cNvPicPr preferRelativeResize="0"/>
              <p:nvPr/>
            </p:nvPicPr>
            <p:blipFill rotWithShape="1">
              <a:blip r:embed="rId3">
                <a:alphaModFix/>
              </a:blip>
              <a:srcRect/>
              <a:stretch/>
            </p:blipFill>
            <p:spPr>
              <a:xfrm>
                <a:off x="3415266" y="2304908"/>
                <a:ext cx="500122" cy="465733"/>
              </a:xfrm>
              <a:prstGeom prst="rect">
                <a:avLst/>
              </a:prstGeom>
              <a:noFill/>
              <a:ln>
                <a:noFill/>
              </a:ln>
            </p:spPr>
          </p:pic>
        </p:grpSp>
        <p:sp>
          <p:nvSpPr>
            <p:cNvPr id="166" name="Google Shape;115;p13">
              <a:extLst>
                <a:ext uri="{FF2B5EF4-FFF2-40B4-BE49-F238E27FC236}">
                  <a16:creationId xmlns:a16="http://schemas.microsoft.com/office/drawing/2014/main" id="{AC29A503-0E3D-4EEE-AC52-6908F7A83D95}"/>
                </a:ext>
              </a:extLst>
            </p:cNvPr>
            <p:cNvSpPr txBox="1"/>
            <p:nvPr/>
          </p:nvSpPr>
          <p:spPr>
            <a:xfrm>
              <a:off x="5708090" y="2576319"/>
              <a:ext cx="2051280" cy="517390"/>
            </a:xfrm>
            <a:prstGeom prst="rect">
              <a:avLst/>
            </a:prstGeom>
            <a:noFill/>
            <a:ln>
              <a:noFill/>
            </a:ln>
          </p:spPr>
          <p:txBody>
            <a:bodyPr spcFirstLastPara="1" wrap="square" lIns="91425" tIns="45700" rIns="91425" bIns="45700" anchor="t" anchorCtr="0">
              <a:noAutofit/>
            </a:bodyPr>
            <a:lstStyle/>
            <a:p>
              <a:r>
                <a:rPr lang="en-GB" sz="1400" dirty="0">
                  <a:solidFill>
                    <a:schemeClr val="dk1"/>
                  </a:solidFill>
                  <a:ea typeface="Calibri"/>
                  <a:cs typeface="Calibri"/>
                  <a:sym typeface="Calibri"/>
                </a:rPr>
                <a:t>Increased the number of men who could vote in elections</a:t>
              </a:r>
              <a:endParaRPr sz="1400" dirty="0">
                <a:solidFill>
                  <a:schemeClr val="dk1"/>
                </a:solidFill>
                <a:latin typeface="Calibri"/>
                <a:ea typeface="Calibri"/>
                <a:cs typeface="Calibri"/>
                <a:sym typeface="Calibri"/>
              </a:endParaRPr>
            </a:p>
          </p:txBody>
        </p:sp>
        <p:pic>
          <p:nvPicPr>
            <p:cNvPr id="6146" name="Picture 2" descr="Image result for ballot box clipart">
              <a:extLst>
                <a:ext uri="{FF2B5EF4-FFF2-40B4-BE49-F238E27FC236}">
                  <a16:creationId xmlns:a16="http://schemas.microsoft.com/office/drawing/2014/main" id="{D4EA38F6-D865-4DA6-A3E5-5B282080E0E1}"/>
                </a:ext>
              </a:extLst>
            </p:cNvPr>
            <p:cNvPicPr>
              <a:picLocks noChangeAspect="1" noChangeArrowheads="1"/>
            </p:cNvPicPr>
            <p:nvPr/>
          </p:nvPicPr>
          <p:blipFill rotWithShape="1">
            <a:blip r:embed="rId17" cstate="hqprint">
              <a:extLst>
                <a:ext uri="{28A0092B-C50C-407E-A947-70E740481C1C}">
                  <a14:useLocalDpi xmlns:a14="http://schemas.microsoft.com/office/drawing/2010/main" val="0"/>
                </a:ext>
              </a:extLst>
            </a:blip>
            <a:srcRect l="19289" t="13839" r="17032" b="8717"/>
            <a:stretch/>
          </p:blipFill>
          <p:spPr bwMode="auto">
            <a:xfrm>
              <a:off x="7770280" y="2317870"/>
              <a:ext cx="612250" cy="744596"/>
            </a:xfrm>
            <a:prstGeom prst="rect">
              <a:avLst/>
            </a:prstGeom>
            <a:noFill/>
            <a:extLst>
              <a:ext uri="{909E8E84-426E-40DD-AFC4-6F175D3DCCD1}">
                <a14:hiddenFill xmlns:a14="http://schemas.microsoft.com/office/drawing/2010/main">
                  <a:solidFill>
                    <a:srgbClr val="FFFFFF"/>
                  </a:solidFill>
                </a14:hiddenFill>
              </a:ext>
            </a:extLst>
          </p:spPr>
        </p:pic>
        <p:sp>
          <p:nvSpPr>
            <p:cNvPr id="168" name="Google Shape;88;p13">
              <a:extLst>
                <a:ext uri="{FF2B5EF4-FFF2-40B4-BE49-F238E27FC236}">
                  <a16:creationId xmlns:a16="http://schemas.microsoft.com/office/drawing/2014/main" id="{DE98DE5C-92E8-4AF9-B579-7E172F9BC15E}"/>
                </a:ext>
              </a:extLst>
            </p:cNvPr>
            <p:cNvSpPr/>
            <p:nvPr/>
          </p:nvSpPr>
          <p:spPr>
            <a:xfrm>
              <a:off x="2087430" y="1589360"/>
              <a:ext cx="864096" cy="864096"/>
            </a:xfrm>
            <a:prstGeom prst="ellipse">
              <a:avLst/>
            </a:prstGeom>
            <a:solidFill>
              <a:schemeClr val="bg1"/>
            </a:solidFill>
            <a:ln w="25400" cap="flat" cmpd="sng">
              <a:solidFill>
                <a:srgbClr val="FF0000"/>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sp>
          <p:nvSpPr>
            <p:cNvPr id="169" name="Google Shape;92;p13">
              <a:extLst>
                <a:ext uri="{FF2B5EF4-FFF2-40B4-BE49-F238E27FC236}">
                  <a16:creationId xmlns:a16="http://schemas.microsoft.com/office/drawing/2014/main" id="{5D777C5E-1F0F-450C-91BC-3391EF544DAF}"/>
                </a:ext>
              </a:extLst>
            </p:cNvPr>
            <p:cNvSpPr txBox="1"/>
            <p:nvPr/>
          </p:nvSpPr>
          <p:spPr>
            <a:xfrm>
              <a:off x="2087430" y="1716185"/>
              <a:ext cx="864096" cy="461665"/>
            </a:xfrm>
            <a:prstGeom prst="rect">
              <a:avLst/>
            </a:prstGeom>
            <a:noFill/>
            <a:ln>
              <a:noFill/>
            </a:ln>
          </p:spPr>
          <p:txBody>
            <a:bodyPr spcFirstLastPara="1" wrap="square" lIns="91425" tIns="45700" rIns="91425" bIns="45700" anchor="t" anchorCtr="0">
              <a:noAutofit/>
            </a:bodyPr>
            <a:lstStyle/>
            <a:p>
              <a:pPr algn="ctr"/>
              <a:r>
                <a:rPr lang="en-GB" sz="2000" b="1" dirty="0">
                  <a:solidFill>
                    <a:srgbClr val="FF0000"/>
                  </a:solidFill>
                  <a:latin typeface="Calibri"/>
                  <a:ea typeface="Calibri"/>
                  <a:cs typeface="Calibri"/>
                  <a:sym typeface="Calibri"/>
                </a:rPr>
                <a:t>1858-1865</a:t>
              </a:r>
              <a:endParaRPr sz="2000" b="1" dirty="0">
                <a:solidFill>
                  <a:srgbClr val="FF0000"/>
                </a:solidFill>
                <a:latin typeface="Calibri"/>
                <a:ea typeface="Calibri"/>
                <a:cs typeface="Calibri"/>
                <a:sym typeface="Calibri"/>
              </a:endParaRPr>
            </a:p>
          </p:txBody>
        </p:sp>
        <p:pic>
          <p:nvPicPr>
            <p:cNvPr id="6155" name="Picture 4" descr="Related image">
              <a:extLst>
                <a:ext uri="{FF2B5EF4-FFF2-40B4-BE49-F238E27FC236}">
                  <a16:creationId xmlns:a16="http://schemas.microsoft.com/office/drawing/2014/main" id="{4CD5BF1F-2A10-46EE-BF75-C7ED5326237B}"/>
                </a:ext>
              </a:extLst>
            </p:cNvPr>
            <p:cNvPicPr>
              <a:picLocks noChangeAspect="1" noChangeArrowheads="1"/>
            </p:cNvPicPr>
            <p:nvPr/>
          </p:nvPicPr>
          <p:blipFill>
            <a:blip r:embed="rId18" cstate="hqprint">
              <a:extLst>
                <a:ext uri="{28A0092B-C50C-407E-A947-70E740481C1C}">
                  <a14:useLocalDpi xmlns:a14="http://schemas.microsoft.com/office/drawing/2010/main" val="0"/>
                </a:ext>
              </a:extLst>
            </a:blip>
            <a:srcRect/>
            <a:stretch>
              <a:fillRect/>
            </a:stretch>
          </p:blipFill>
          <p:spPr bwMode="auto">
            <a:xfrm>
              <a:off x="10822080" y="2436311"/>
              <a:ext cx="562725" cy="833666"/>
            </a:xfrm>
            <a:prstGeom prst="rect">
              <a:avLst/>
            </a:prstGeom>
            <a:noFill/>
            <a:extLst>
              <a:ext uri="{909E8E84-426E-40DD-AFC4-6F175D3DCCD1}">
                <a14:hiddenFill xmlns:a14="http://schemas.microsoft.com/office/drawing/2010/main">
                  <a:solidFill>
                    <a:srgbClr val="FFFFFF"/>
                  </a:solidFill>
                </a14:hiddenFill>
              </a:ext>
            </a:extLst>
          </p:spPr>
        </p:pic>
        <p:pic>
          <p:nvPicPr>
            <p:cNvPr id="170" name="Picture 4" descr="Related image">
              <a:extLst>
                <a:ext uri="{FF2B5EF4-FFF2-40B4-BE49-F238E27FC236}">
                  <a16:creationId xmlns:a16="http://schemas.microsoft.com/office/drawing/2014/main" id="{BF08EF85-9757-4E01-AED6-E56B71D806D9}"/>
                </a:ext>
              </a:extLst>
            </p:cNvPr>
            <p:cNvPicPr>
              <a:picLocks noChangeAspect="1" noChangeArrowheads="1"/>
            </p:cNvPicPr>
            <p:nvPr/>
          </p:nvPicPr>
          <p:blipFill>
            <a:blip r:embed="rId18" cstate="hqprint">
              <a:extLst>
                <a:ext uri="{28A0092B-C50C-407E-A947-70E740481C1C}">
                  <a14:useLocalDpi xmlns:a14="http://schemas.microsoft.com/office/drawing/2010/main" val="0"/>
                </a:ext>
              </a:extLst>
            </a:blip>
            <a:srcRect/>
            <a:stretch>
              <a:fillRect/>
            </a:stretch>
          </p:blipFill>
          <p:spPr bwMode="auto">
            <a:xfrm>
              <a:off x="10490839" y="1053911"/>
              <a:ext cx="562725" cy="833666"/>
            </a:xfrm>
            <a:prstGeom prst="rect">
              <a:avLst/>
            </a:prstGeom>
            <a:noFill/>
            <a:extLst>
              <a:ext uri="{909E8E84-426E-40DD-AFC4-6F175D3DCCD1}">
                <a14:hiddenFill xmlns:a14="http://schemas.microsoft.com/office/drawing/2010/main">
                  <a:solidFill>
                    <a:srgbClr val="FFFFFF"/>
                  </a:solidFill>
                </a14:hiddenFill>
              </a:ext>
            </a:extLst>
          </p:spPr>
        </p:pic>
        <p:cxnSp>
          <p:nvCxnSpPr>
            <p:cNvPr id="172" name="Google Shape;111;p13">
              <a:extLst>
                <a:ext uri="{FF2B5EF4-FFF2-40B4-BE49-F238E27FC236}">
                  <a16:creationId xmlns:a16="http://schemas.microsoft.com/office/drawing/2014/main" id="{977AC85B-7D00-42E1-A084-CFD7048F9AC6}"/>
                </a:ext>
              </a:extLst>
            </p:cNvPr>
            <p:cNvCxnSpPr>
              <a:cxnSpLocks/>
              <a:stCxn id="169" idx="3"/>
              <a:endCxn id="175" idx="1"/>
            </p:cNvCxnSpPr>
            <p:nvPr/>
          </p:nvCxnSpPr>
          <p:spPr>
            <a:xfrm>
              <a:off x="2951526" y="1947018"/>
              <a:ext cx="244711" cy="65845"/>
            </a:xfrm>
            <a:prstGeom prst="straightConnector1">
              <a:avLst/>
            </a:prstGeom>
            <a:noFill/>
            <a:ln w="31750" cap="flat" cmpd="sng">
              <a:solidFill>
                <a:srgbClr val="FF0000"/>
              </a:solidFill>
              <a:prstDash val="solid"/>
              <a:round/>
              <a:headEnd type="none" w="sm" len="sm"/>
              <a:tailEnd type="none" w="sm" len="sm"/>
            </a:ln>
          </p:spPr>
        </p:cxnSp>
        <p:grpSp>
          <p:nvGrpSpPr>
            <p:cNvPr id="173" name="Group 172">
              <a:extLst>
                <a:ext uri="{FF2B5EF4-FFF2-40B4-BE49-F238E27FC236}">
                  <a16:creationId xmlns:a16="http://schemas.microsoft.com/office/drawing/2014/main" id="{614BEC1E-B175-452C-9225-F52DAB87B194}"/>
                </a:ext>
              </a:extLst>
            </p:cNvPr>
            <p:cNvGrpSpPr/>
            <p:nvPr/>
          </p:nvGrpSpPr>
          <p:grpSpPr>
            <a:xfrm>
              <a:off x="3196237" y="1638746"/>
              <a:ext cx="2469725" cy="738664"/>
              <a:chOff x="3323119" y="2170432"/>
              <a:chExt cx="2469725" cy="738664"/>
            </a:xfrm>
          </p:grpSpPr>
          <p:sp>
            <p:nvSpPr>
              <p:cNvPr id="174" name="Google Shape;108;p13">
                <a:extLst>
                  <a:ext uri="{FF2B5EF4-FFF2-40B4-BE49-F238E27FC236}">
                    <a16:creationId xmlns:a16="http://schemas.microsoft.com/office/drawing/2014/main" id="{C20EBC68-1885-4745-B281-E32631B700AE}"/>
                  </a:ext>
                </a:extLst>
              </p:cNvPr>
              <p:cNvSpPr txBox="1"/>
              <p:nvPr/>
            </p:nvSpPr>
            <p:spPr>
              <a:xfrm>
                <a:off x="3618928" y="2170432"/>
                <a:ext cx="1578117" cy="738664"/>
              </a:xfrm>
              <a:prstGeom prst="rect">
                <a:avLst/>
              </a:prstGeom>
              <a:noFill/>
              <a:ln>
                <a:noFill/>
              </a:ln>
            </p:spPr>
            <p:txBody>
              <a:bodyPr spcFirstLastPara="1" wrap="square" lIns="91425" tIns="45700" rIns="91425" bIns="45700" anchor="t" anchorCtr="0">
                <a:noAutofit/>
              </a:bodyPr>
              <a:lstStyle/>
              <a:p>
                <a:pPr algn="r"/>
                <a:r>
                  <a:rPr lang="en-GB" sz="1400" dirty="0">
                    <a:solidFill>
                      <a:schemeClr val="dk1"/>
                    </a:solidFill>
                    <a:latin typeface="Calibri"/>
                    <a:ea typeface="Calibri"/>
                    <a:cs typeface="Calibri"/>
                    <a:sym typeface="Calibri"/>
                  </a:rPr>
                  <a:t>‘Great Stink’ in London (1858)</a:t>
                </a:r>
                <a:endParaRPr dirty="0"/>
              </a:p>
            </p:txBody>
          </p:sp>
          <p:sp>
            <p:nvSpPr>
              <p:cNvPr id="175" name="Google Shape;109;p13">
                <a:extLst>
                  <a:ext uri="{FF2B5EF4-FFF2-40B4-BE49-F238E27FC236}">
                    <a16:creationId xmlns:a16="http://schemas.microsoft.com/office/drawing/2014/main" id="{7B4D699D-F058-4C19-8566-6AC3283178A7}"/>
                  </a:ext>
                </a:extLst>
              </p:cNvPr>
              <p:cNvSpPr/>
              <p:nvPr/>
            </p:nvSpPr>
            <p:spPr>
              <a:xfrm>
                <a:off x="3323119" y="2184509"/>
                <a:ext cx="1872208" cy="720080"/>
              </a:xfrm>
              <a:prstGeom prst="rect">
                <a:avLst/>
              </a:prstGeom>
              <a:no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cxnSp>
            <p:nvCxnSpPr>
              <p:cNvPr id="176" name="Google Shape;113;p13">
                <a:extLst>
                  <a:ext uri="{FF2B5EF4-FFF2-40B4-BE49-F238E27FC236}">
                    <a16:creationId xmlns:a16="http://schemas.microsoft.com/office/drawing/2014/main" id="{52949B20-7922-448D-A971-12B0B5B9F39F}"/>
                  </a:ext>
                </a:extLst>
              </p:cNvPr>
              <p:cNvCxnSpPr>
                <a:stCxn id="174" idx="3"/>
              </p:cNvCxnSpPr>
              <p:nvPr/>
            </p:nvCxnSpPr>
            <p:spPr>
              <a:xfrm rot="10800000" flipH="1">
                <a:off x="5197044" y="2528664"/>
                <a:ext cx="595800" cy="11100"/>
              </a:xfrm>
              <a:prstGeom prst="straightConnector1">
                <a:avLst/>
              </a:prstGeom>
              <a:noFill/>
              <a:ln w="31750" cap="flat" cmpd="sng">
                <a:solidFill>
                  <a:schemeClr val="dk1"/>
                </a:solidFill>
                <a:prstDash val="solid"/>
                <a:round/>
                <a:headEnd type="none" w="sm" len="sm"/>
                <a:tailEnd type="none" w="sm" len="sm"/>
              </a:ln>
            </p:spPr>
          </p:cxnSp>
          <p:pic>
            <p:nvPicPr>
              <p:cNvPr id="177" name="Google Shape;110;p13">
                <a:extLst>
                  <a:ext uri="{FF2B5EF4-FFF2-40B4-BE49-F238E27FC236}">
                    <a16:creationId xmlns:a16="http://schemas.microsoft.com/office/drawing/2014/main" id="{72D0DE42-DEFE-4E19-A481-33FBAACD2DF2}"/>
                  </a:ext>
                </a:extLst>
              </p:cNvPr>
              <p:cNvPicPr preferRelativeResize="0"/>
              <p:nvPr/>
            </p:nvPicPr>
            <p:blipFill rotWithShape="1">
              <a:blip r:embed="rId3">
                <a:alphaModFix/>
              </a:blip>
              <a:srcRect/>
              <a:stretch/>
            </p:blipFill>
            <p:spPr>
              <a:xfrm>
                <a:off x="3415266" y="2304908"/>
                <a:ext cx="500122" cy="465733"/>
              </a:xfrm>
              <a:prstGeom prst="rect">
                <a:avLst/>
              </a:prstGeom>
              <a:noFill/>
              <a:ln>
                <a:noFill/>
              </a:ln>
            </p:spPr>
          </p:pic>
        </p:grpSp>
        <p:sp>
          <p:nvSpPr>
            <p:cNvPr id="178" name="Google Shape;155;p13">
              <a:extLst>
                <a:ext uri="{FF2B5EF4-FFF2-40B4-BE49-F238E27FC236}">
                  <a16:creationId xmlns:a16="http://schemas.microsoft.com/office/drawing/2014/main" id="{A42F165E-74D0-4957-A5E0-D42F32831424}"/>
                </a:ext>
              </a:extLst>
            </p:cNvPr>
            <p:cNvSpPr txBox="1"/>
            <p:nvPr/>
          </p:nvSpPr>
          <p:spPr>
            <a:xfrm>
              <a:off x="5763217" y="1696790"/>
              <a:ext cx="2853209" cy="523220"/>
            </a:xfrm>
            <a:prstGeom prst="rect">
              <a:avLst/>
            </a:prstGeom>
            <a:noFill/>
            <a:ln>
              <a:noFill/>
            </a:ln>
          </p:spPr>
          <p:txBody>
            <a:bodyPr spcFirstLastPara="1" wrap="square" lIns="91425" tIns="45700" rIns="91425" bIns="45700" anchor="t" anchorCtr="0">
              <a:noAutofit/>
            </a:bodyPr>
            <a:lstStyle/>
            <a:p>
              <a:r>
                <a:rPr lang="en-GB" sz="1400" dirty="0">
                  <a:solidFill>
                    <a:schemeClr val="dk1"/>
                  </a:solidFill>
                  <a:latin typeface="Calibri"/>
                  <a:ea typeface="Calibri"/>
                  <a:cs typeface="Calibri"/>
                  <a:sym typeface="Calibri"/>
                </a:rPr>
                <a:t>Joseph </a:t>
              </a:r>
              <a:r>
                <a:rPr lang="en-GB" sz="1400" dirty="0" err="1">
                  <a:solidFill>
                    <a:schemeClr val="dk1"/>
                  </a:solidFill>
                  <a:latin typeface="Calibri"/>
                  <a:ea typeface="Calibri"/>
                  <a:cs typeface="Calibri"/>
                  <a:sym typeface="Calibri"/>
                </a:rPr>
                <a:t>Bazalgette</a:t>
              </a:r>
              <a:r>
                <a:rPr lang="en-GB" sz="1400" dirty="0">
                  <a:solidFill>
                    <a:schemeClr val="dk1"/>
                  </a:solidFill>
                  <a:latin typeface="Calibri"/>
                  <a:ea typeface="Calibri"/>
                  <a:cs typeface="Calibri"/>
                  <a:sym typeface="Calibri"/>
                </a:rPr>
                <a:t> built 1,300 miles of sewers in London by 1865</a:t>
              </a:r>
              <a:endParaRPr sz="1400" dirty="0">
                <a:solidFill>
                  <a:schemeClr val="dk1"/>
                </a:solidFill>
                <a:latin typeface="Calibri"/>
                <a:ea typeface="Calibri"/>
                <a:cs typeface="Calibri"/>
                <a:sym typeface="Calibri"/>
              </a:endParaRPr>
            </a:p>
          </p:txBody>
        </p:sp>
        <p:pic>
          <p:nvPicPr>
            <p:cNvPr id="179" name="Google Shape;106;p13">
              <a:extLst>
                <a:ext uri="{FF2B5EF4-FFF2-40B4-BE49-F238E27FC236}">
                  <a16:creationId xmlns:a16="http://schemas.microsoft.com/office/drawing/2014/main" id="{80354D9C-E3B3-4686-BFAC-D5F7693EF858}"/>
                </a:ext>
              </a:extLst>
            </p:cNvPr>
            <p:cNvPicPr preferRelativeResize="0"/>
            <p:nvPr/>
          </p:nvPicPr>
          <p:blipFill rotWithShape="1">
            <a:blip r:embed="rId5">
              <a:alphaModFix/>
            </a:blip>
            <a:srcRect/>
            <a:stretch/>
          </p:blipFill>
          <p:spPr>
            <a:xfrm>
              <a:off x="8684914" y="1805285"/>
              <a:ext cx="524268" cy="292917"/>
            </a:xfrm>
            <a:prstGeom prst="rect">
              <a:avLst/>
            </a:prstGeom>
            <a:noFill/>
            <a:ln>
              <a:noFill/>
            </a:ln>
          </p:spPr>
        </p:pic>
      </p:grpSp>
    </p:spTree>
    <p:extLst>
      <p:ext uri="{BB962C8B-B14F-4D97-AF65-F5344CB8AC3E}">
        <p14:creationId xmlns:p14="http://schemas.microsoft.com/office/powerpoint/2010/main" val="20653569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a:spLocks noChangeArrowheads="1"/>
          </p:cNvSpPr>
          <p:nvPr/>
        </p:nvSpPr>
        <p:spPr bwMode="auto">
          <a:xfrm>
            <a:off x="286327" y="5468750"/>
            <a:ext cx="2141073"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dirty="0" smtClean="0">
              <a:ln>
                <a:noFill/>
              </a:ln>
              <a:solidFill>
                <a:schemeClr val="tx1"/>
              </a:solidFill>
              <a:effectLst/>
              <a:latin typeface="+mj-lt"/>
            </a:endParaRPr>
          </a:p>
        </p:txBody>
      </p:sp>
      <p:sp>
        <p:nvSpPr>
          <p:cNvPr id="7" name="TextBox 6"/>
          <p:cNvSpPr txBox="1"/>
          <p:nvPr/>
        </p:nvSpPr>
        <p:spPr>
          <a:xfrm>
            <a:off x="6679095" y="1605703"/>
            <a:ext cx="5380684" cy="5262979"/>
          </a:xfrm>
          <a:prstGeom prst="rect">
            <a:avLst/>
          </a:prstGeom>
          <a:noFill/>
          <a:ln>
            <a:solidFill>
              <a:schemeClr val="tx1"/>
            </a:solidFill>
          </a:ln>
        </p:spPr>
        <p:txBody>
          <a:bodyPr wrap="square" rtlCol="0">
            <a:spAutoFit/>
          </a:bodyPr>
          <a:lstStyle/>
          <a:p>
            <a:pPr algn="just"/>
            <a:r>
              <a:rPr lang="en-GB" sz="1400" dirty="0" smtClean="0">
                <a:latin typeface="+mj-lt"/>
              </a:rPr>
              <a:t>By 1900, all the pieces were in place to build a better approach to assessing and managing human health. People now understood that illness and disease could be caused by microbes, and scientists had begun to experiment with ways of treating and preventing diseases using this new knowledge.</a:t>
            </a:r>
          </a:p>
          <a:p>
            <a:pPr algn="just"/>
            <a:endParaRPr lang="en-GB" sz="1400" dirty="0" smtClean="0">
              <a:latin typeface="+mj-lt"/>
            </a:endParaRPr>
          </a:p>
          <a:p>
            <a:pPr algn="just"/>
            <a:r>
              <a:rPr lang="en-GB" sz="1400" dirty="0" smtClean="0">
                <a:latin typeface="+mj-lt"/>
              </a:rPr>
              <a:t>Scientists began to investigate causes of disease that were not related to microbes. Genetics and lifestyle factors were investigated as other potential factors.</a:t>
            </a:r>
          </a:p>
          <a:p>
            <a:pPr algn="just"/>
            <a:endParaRPr lang="en-GB" sz="1400" dirty="0" smtClean="0">
              <a:latin typeface="+mj-lt"/>
            </a:endParaRPr>
          </a:p>
          <a:p>
            <a:pPr algn="just"/>
            <a:r>
              <a:rPr lang="en-GB" sz="1400" dirty="0" smtClean="0">
                <a:latin typeface="+mj-lt"/>
              </a:rPr>
              <a:t>Chemical treatments were developed to target specific diseases, while antibiotics were discovered that could treat a whole range of illnesses that previously might have been fatal. Advances in surgical techniques made available life-saving  treatments such as transplants.</a:t>
            </a:r>
          </a:p>
          <a:p>
            <a:pPr algn="just"/>
            <a:endParaRPr lang="en-GB" sz="1400" dirty="0" smtClean="0">
              <a:latin typeface="+mj-lt"/>
            </a:endParaRPr>
          </a:p>
          <a:p>
            <a:pPr algn="just"/>
            <a:r>
              <a:rPr lang="en-GB" sz="1400" dirty="0" smtClean="0">
                <a:latin typeface="+mj-lt"/>
              </a:rPr>
              <a:t>The British government also developed a new attitude towards its role in the nation’s health. Free medical care was provided for all through the National Health Service.</a:t>
            </a:r>
          </a:p>
          <a:p>
            <a:pPr algn="just"/>
            <a:endParaRPr lang="en-GB" sz="1400" dirty="0" smtClean="0">
              <a:latin typeface="+mj-lt"/>
            </a:endParaRPr>
          </a:p>
          <a:p>
            <a:pPr algn="just"/>
            <a:r>
              <a:rPr lang="en-GB" sz="1400" dirty="0" smtClean="0">
                <a:latin typeface="+mj-lt"/>
              </a:rPr>
              <a:t>Unfortunately, understanding more about the cause of disease and illness has made us realise how much there is still to discover. Diseases such as cancer continue to puzzle scientists, who struggle to understand their cause of develop treatments for them. Lifestyle factors such as obesity have created new challenges for medicine to tackle. </a:t>
            </a:r>
            <a:endParaRPr lang="en-GB" sz="1400" dirty="0">
              <a:latin typeface="+mj-lt"/>
            </a:endParaRPr>
          </a:p>
        </p:txBody>
      </p:sp>
      <p:sp>
        <p:nvSpPr>
          <p:cNvPr id="8" name="Google Shape;163;p14">
            <a:extLst>
              <a:ext uri="{FF2B5EF4-FFF2-40B4-BE49-F238E27FC236}">
                <a16:creationId xmlns:a16="http://schemas.microsoft.com/office/drawing/2014/main" id="{D79841D8-7547-4A3B-8779-46175259FBE5}"/>
              </a:ext>
            </a:extLst>
          </p:cNvPr>
          <p:cNvSpPr txBox="1"/>
          <p:nvPr/>
        </p:nvSpPr>
        <p:spPr>
          <a:xfrm>
            <a:off x="1477818" y="162062"/>
            <a:ext cx="9663947" cy="1376157"/>
          </a:xfrm>
          <a:prstGeom prst="rect">
            <a:avLst/>
          </a:prstGeom>
          <a:solidFill>
            <a:schemeClr val="accent6"/>
          </a:solidFill>
          <a:ln>
            <a:noFill/>
          </a:ln>
        </p:spPr>
        <p:txBody>
          <a:bodyPr spcFirstLastPara="1" wrap="square" lIns="91425" tIns="45700" rIns="91425" bIns="45700" anchor="t" anchorCtr="0">
            <a:noAutofit/>
          </a:bodyPr>
          <a:lstStyle/>
          <a:p>
            <a:pPr algn="ctr"/>
            <a:r>
              <a:rPr lang="en-GB" sz="4000" b="1" u="sng" dirty="0" smtClean="0">
                <a:solidFill>
                  <a:schemeClr val="lt1"/>
                </a:solidFill>
                <a:latin typeface="Calibri"/>
                <a:ea typeface="Calibri"/>
                <a:cs typeface="Calibri"/>
                <a:sym typeface="Calibri"/>
              </a:rPr>
              <a:t>Big </a:t>
            </a:r>
            <a:r>
              <a:rPr lang="en-GB" sz="4000" b="1" u="sng" dirty="0">
                <a:solidFill>
                  <a:schemeClr val="lt1"/>
                </a:solidFill>
                <a:latin typeface="Calibri"/>
                <a:ea typeface="Calibri"/>
                <a:cs typeface="Calibri"/>
                <a:sym typeface="Calibri"/>
              </a:rPr>
              <a:t>Q</a:t>
            </a:r>
            <a:r>
              <a:rPr lang="en-GB" sz="4000" b="1" u="sng" dirty="0" smtClean="0">
                <a:solidFill>
                  <a:schemeClr val="lt1"/>
                </a:solidFill>
                <a:latin typeface="Calibri"/>
                <a:ea typeface="Calibri"/>
                <a:cs typeface="Calibri"/>
                <a:sym typeface="Calibri"/>
              </a:rPr>
              <a:t>uestions</a:t>
            </a:r>
            <a:r>
              <a:rPr lang="en-GB" sz="4000" b="1" u="sng" dirty="0" smtClean="0">
                <a:solidFill>
                  <a:schemeClr val="lt1"/>
                </a:solidFill>
                <a:latin typeface="Calibri"/>
                <a:ea typeface="Calibri"/>
                <a:cs typeface="Calibri"/>
                <a:sym typeface="Calibri"/>
              </a:rPr>
              <a:t>: </a:t>
            </a:r>
            <a:r>
              <a:rPr lang="en-GB" sz="4000" b="1" u="sng" dirty="0" smtClean="0">
                <a:solidFill>
                  <a:schemeClr val="lt1"/>
                </a:solidFill>
                <a:latin typeface="Calibri"/>
                <a:ea typeface="Calibri"/>
                <a:cs typeface="Calibri"/>
                <a:sym typeface="Calibri"/>
              </a:rPr>
              <a:t>Key </a:t>
            </a:r>
            <a:r>
              <a:rPr lang="en-GB" sz="4000" b="1" u="sng" dirty="0">
                <a:solidFill>
                  <a:schemeClr val="lt1"/>
                </a:solidFill>
                <a:latin typeface="Calibri"/>
                <a:ea typeface="Calibri"/>
                <a:cs typeface="Calibri"/>
                <a:sym typeface="Calibri"/>
              </a:rPr>
              <a:t>T</a:t>
            </a:r>
            <a:r>
              <a:rPr lang="en-GB" sz="4000" b="1" u="sng" dirty="0" smtClean="0">
                <a:solidFill>
                  <a:schemeClr val="lt1"/>
                </a:solidFill>
                <a:latin typeface="Calibri"/>
                <a:ea typeface="Calibri"/>
                <a:cs typeface="Calibri"/>
                <a:sym typeface="Calibri"/>
              </a:rPr>
              <a:t>opic </a:t>
            </a:r>
            <a:r>
              <a:rPr lang="en-GB" sz="4000" b="1" u="sng" dirty="0" smtClean="0">
                <a:solidFill>
                  <a:schemeClr val="lt1"/>
                </a:solidFill>
                <a:latin typeface="Calibri"/>
                <a:ea typeface="Calibri"/>
                <a:cs typeface="Calibri"/>
                <a:sym typeface="Calibri"/>
              </a:rPr>
              <a:t>4 </a:t>
            </a:r>
          </a:p>
          <a:p>
            <a:pPr algn="ctr"/>
            <a:r>
              <a:rPr lang="en-GB" sz="4000" b="1" u="sng" dirty="0" smtClean="0">
                <a:solidFill>
                  <a:schemeClr val="lt1"/>
                </a:solidFill>
                <a:latin typeface="Calibri"/>
                <a:ea typeface="Calibri"/>
                <a:cs typeface="Calibri"/>
                <a:sym typeface="Calibri"/>
              </a:rPr>
              <a:t>C1900-present - Medicine </a:t>
            </a:r>
            <a:r>
              <a:rPr lang="en-GB" sz="4000" b="1" u="sng" dirty="0" smtClean="0">
                <a:solidFill>
                  <a:schemeClr val="lt1"/>
                </a:solidFill>
                <a:latin typeface="Calibri"/>
                <a:ea typeface="Calibri"/>
                <a:cs typeface="Calibri"/>
                <a:sym typeface="Calibri"/>
              </a:rPr>
              <a:t>in </a:t>
            </a:r>
            <a:r>
              <a:rPr lang="en-GB" sz="4000" b="1" u="sng" dirty="0" smtClean="0">
                <a:solidFill>
                  <a:schemeClr val="lt1"/>
                </a:solidFill>
                <a:latin typeface="Calibri"/>
                <a:ea typeface="Calibri"/>
                <a:cs typeface="Calibri"/>
                <a:sym typeface="Calibri"/>
              </a:rPr>
              <a:t>Modern </a:t>
            </a:r>
            <a:r>
              <a:rPr lang="en-GB" sz="4000" b="1" u="sng" dirty="0" smtClean="0">
                <a:solidFill>
                  <a:schemeClr val="lt1"/>
                </a:solidFill>
                <a:latin typeface="Calibri"/>
                <a:ea typeface="Calibri"/>
                <a:cs typeface="Calibri"/>
                <a:sym typeface="Calibri"/>
              </a:rPr>
              <a:t>Britain</a:t>
            </a:r>
            <a:r>
              <a:rPr lang="en-GB" sz="4000" b="1" dirty="0" smtClean="0">
                <a:solidFill>
                  <a:schemeClr val="lt1"/>
                </a:solidFill>
                <a:latin typeface="Calibri"/>
                <a:ea typeface="Calibri"/>
                <a:cs typeface="Calibri"/>
                <a:sym typeface="Calibri"/>
              </a:rPr>
              <a:t>.</a:t>
            </a:r>
            <a:endParaRPr sz="4000" b="1" dirty="0">
              <a:solidFill>
                <a:schemeClr val="lt1"/>
              </a:solidFill>
              <a:latin typeface="Calibri"/>
              <a:ea typeface="Calibri"/>
              <a:cs typeface="Calibri"/>
              <a:sym typeface="Calibri"/>
            </a:endParaRPr>
          </a:p>
        </p:txBody>
      </p:sp>
      <p:pic>
        <p:nvPicPr>
          <p:cNvPr id="10242" name="Picture 2" descr="The Birth of the NHS - Historic U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64696" y="1829544"/>
            <a:ext cx="2857500" cy="177165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4"/>
          <p:cNvSpPr>
            <a:spLocks noChangeArrowheads="1"/>
          </p:cNvSpPr>
          <p:nvPr/>
        </p:nvSpPr>
        <p:spPr bwMode="auto">
          <a:xfrm>
            <a:off x="168965" y="2270410"/>
            <a:ext cx="3138832" cy="3754874"/>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BQ1: How did people explain the causes of disease and illness from 1900-present?</a:t>
            </a: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1400" dirty="0">
              <a:latin typeface="+mj-lt"/>
              <a:ea typeface="Times New Roman" panose="02020603050405020304" pitchFamily="18" charset="0"/>
              <a:cs typeface="Calibri Light" panose="020F03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BQ2:</a:t>
            </a:r>
            <a:r>
              <a:rPr kumimoji="0" lang="en-GB" altLang="en-US" sz="1400" b="0" i="0" u="none" strike="noStrike" cap="none" normalizeH="0" dirty="0" smtClean="0">
                <a:ln>
                  <a:noFill/>
                </a:ln>
                <a:solidFill>
                  <a:schemeClr val="tx1"/>
                </a:solidFill>
                <a:effectLst/>
                <a:latin typeface="+mj-lt"/>
                <a:ea typeface="Times New Roman" panose="02020603050405020304" pitchFamily="18" charset="0"/>
                <a:cs typeface="Calibri Light" panose="020F0302020204030204" pitchFamily="34" charset="0"/>
              </a:rPr>
              <a:t> </a:t>
            </a:r>
            <a:r>
              <a:rPr kumimoji="0" lang="en-GB" altLang="en-US" sz="1400" b="0"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How did people from 1900 treat disease and illness?</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dirty="0" smtClean="0">
              <a:ln>
                <a:noFill/>
              </a:ln>
              <a:solidFill>
                <a:schemeClr val="tx1"/>
              </a:solidFill>
              <a:effectLst/>
              <a:latin typeface="+mj-l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BQ3:How did people try to prevent disease and illness after 1900?</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dirty="0" smtClean="0">
              <a:ln>
                <a:noFill/>
              </a:ln>
              <a:solidFill>
                <a:schemeClr val="tx1"/>
              </a:solidFill>
              <a:effectLst/>
              <a:latin typeface="+mj-l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BQ4: How did the care of sick people change after 1900?</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dirty="0" smtClean="0">
              <a:ln>
                <a:noFill/>
              </a:ln>
              <a:solidFill>
                <a:schemeClr val="tx1"/>
              </a:solidFill>
              <a:effectLst/>
              <a:latin typeface="+mj-l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BQ5: How have the government dealt with the fight against lung cancer in the 21</a:t>
            </a:r>
            <a:r>
              <a:rPr kumimoji="0" lang="en-GB" altLang="en-US" sz="1400" b="0" i="0" u="none" strike="noStrike" cap="none" normalizeH="0" baseline="30000" dirty="0" smtClean="0">
                <a:ln>
                  <a:noFill/>
                </a:ln>
                <a:solidFill>
                  <a:schemeClr val="tx1"/>
                </a:solidFill>
                <a:effectLst/>
                <a:latin typeface="+mj-lt"/>
                <a:ea typeface="Times New Roman" panose="02020603050405020304" pitchFamily="18" charset="0"/>
                <a:cs typeface="Calibri Light" panose="020F0302020204030204" pitchFamily="34" charset="0"/>
              </a:rPr>
              <a:t>st</a:t>
            </a:r>
            <a:r>
              <a:rPr kumimoji="0" lang="en-GB" altLang="en-US" sz="1400" b="0"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 century?</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dirty="0" smtClean="0">
              <a:ln>
                <a:noFill/>
              </a:ln>
              <a:solidFill>
                <a:schemeClr val="tx1"/>
              </a:solidFill>
              <a:effectLst/>
              <a:latin typeface="+mj-lt"/>
            </a:endParaRPr>
          </a:p>
        </p:txBody>
      </p:sp>
      <p:pic>
        <p:nvPicPr>
          <p:cNvPr id="2050" name="Picture 2" descr="Avoiding pitfalls in the pursuit of a COVID-19 vaccine | PNAS"/>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3541036" y="4090198"/>
            <a:ext cx="2881160" cy="19350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161566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15"/>
        <p:cNvGrpSpPr/>
        <p:nvPr/>
      </p:nvGrpSpPr>
      <p:grpSpPr>
        <a:xfrm>
          <a:off x="0" y="0"/>
          <a:ext cx="0" cy="0"/>
          <a:chOff x="0" y="0"/>
          <a:chExt cx="0" cy="0"/>
        </a:xfrm>
      </p:grpSpPr>
      <p:grpSp>
        <p:nvGrpSpPr>
          <p:cNvPr id="3" name="Group 2">
            <a:extLst>
              <a:ext uri="{FF2B5EF4-FFF2-40B4-BE49-F238E27FC236}">
                <a16:creationId xmlns:a16="http://schemas.microsoft.com/office/drawing/2014/main" id="{CD41B9D1-F3F6-42C4-AF14-18D75696B0ED}"/>
              </a:ext>
            </a:extLst>
          </p:cNvPr>
          <p:cNvGrpSpPr/>
          <p:nvPr/>
        </p:nvGrpSpPr>
        <p:grpSpPr>
          <a:xfrm>
            <a:off x="219456" y="116632"/>
            <a:ext cx="11740896" cy="6614132"/>
            <a:chOff x="219456" y="116632"/>
            <a:chExt cx="11740896" cy="6614132"/>
          </a:xfrm>
        </p:grpSpPr>
        <p:sp>
          <p:nvSpPr>
            <p:cNvPr id="216" name="Google Shape;216;p15"/>
            <p:cNvSpPr/>
            <p:nvPr/>
          </p:nvSpPr>
          <p:spPr>
            <a:xfrm>
              <a:off x="219456" y="116632"/>
              <a:ext cx="11740896" cy="6581800"/>
            </a:xfrm>
            <a:prstGeom prst="rect">
              <a:avLst/>
            </a:prstGeom>
            <a:noFill/>
            <a:ln w="25400" cap="flat" cmpd="sng">
              <a:solidFill>
                <a:srgbClr val="395E89"/>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sp>
          <p:nvSpPr>
            <p:cNvPr id="217" name="Google Shape;217;p15"/>
            <p:cNvSpPr txBox="1"/>
            <p:nvPr/>
          </p:nvSpPr>
          <p:spPr>
            <a:xfrm>
              <a:off x="1628506" y="207998"/>
              <a:ext cx="9069974" cy="434285"/>
            </a:xfrm>
            <a:prstGeom prst="rect">
              <a:avLst/>
            </a:prstGeom>
            <a:solidFill>
              <a:schemeClr val="accent6"/>
            </a:solidFill>
            <a:ln>
              <a:noFill/>
            </a:ln>
          </p:spPr>
          <p:txBody>
            <a:bodyPr spcFirstLastPara="1" wrap="square" lIns="91425" tIns="45700" rIns="91425" bIns="45700" anchor="t" anchorCtr="0">
              <a:noAutofit/>
            </a:bodyPr>
            <a:lstStyle/>
            <a:p>
              <a:r>
                <a:rPr lang="en-GB" sz="1600" b="1" dirty="0">
                  <a:solidFill>
                    <a:schemeClr val="lt1"/>
                  </a:solidFill>
                  <a:latin typeface="Calibri"/>
                  <a:ea typeface="Calibri"/>
                  <a:cs typeface="Calibri"/>
                  <a:sym typeface="Calibri"/>
                </a:rPr>
                <a:t>GCSE History Knowledge Organiser: Growing understanding of the Causes of Disease in the 20</a:t>
              </a:r>
              <a:r>
                <a:rPr lang="en-GB" sz="1600" b="1" baseline="30000" dirty="0">
                  <a:solidFill>
                    <a:schemeClr val="lt1"/>
                  </a:solidFill>
                  <a:latin typeface="Calibri"/>
                  <a:ea typeface="Calibri"/>
                  <a:cs typeface="Calibri"/>
                  <a:sym typeface="Calibri"/>
                </a:rPr>
                <a:t>th</a:t>
              </a:r>
              <a:r>
                <a:rPr lang="en-GB" sz="1600" b="1" dirty="0">
                  <a:solidFill>
                    <a:schemeClr val="lt1"/>
                  </a:solidFill>
                  <a:latin typeface="Calibri"/>
                  <a:ea typeface="Calibri"/>
                  <a:cs typeface="Calibri"/>
                  <a:sym typeface="Calibri"/>
                </a:rPr>
                <a:t> century</a:t>
              </a:r>
              <a:endParaRPr sz="1600" b="1" dirty="0">
                <a:solidFill>
                  <a:schemeClr val="lt1"/>
                </a:solidFill>
                <a:latin typeface="Calibri"/>
                <a:ea typeface="Calibri"/>
                <a:cs typeface="Calibri"/>
                <a:sym typeface="Calibri"/>
              </a:endParaRPr>
            </a:p>
          </p:txBody>
        </p:sp>
        <p:sp>
          <p:nvSpPr>
            <p:cNvPr id="218" name="Google Shape;218;p15"/>
            <p:cNvSpPr/>
            <p:nvPr/>
          </p:nvSpPr>
          <p:spPr>
            <a:xfrm>
              <a:off x="231526" y="129417"/>
              <a:ext cx="1341166" cy="6601347"/>
            </a:xfrm>
            <a:prstGeom prst="rect">
              <a:avLst/>
            </a:prstGeom>
            <a:noFill/>
            <a:ln w="25400" cap="flat" cmpd="sng">
              <a:solidFill>
                <a:srgbClr val="395E89"/>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sp>
          <p:nvSpPr>
            <p:cNvPr id="219" name="Google Shape;219;p15"/>
            <p:cNvSpPr txBox="1"/>
            <p:nvPr/>
          </p:nvSpPr>
          <p:spPr>
            <a:xfrm>
              <a:off x="260354" y="159568"/>
              <a:ext cx="1368152" cy="6310456"/>
            </a:xfrm>
            <a:prstGeom prst="rect">
              <a:avLst/>
            </a:prstGeom>
            <a:noFill/>
            <a:ln>
              <a:noFill/>
            </a:ln>
          </p:spPr>
          <p:txBody>
            <a:bodyPr spcFirstLastPara="1" wrap="square" lIns="91425" tIns="45700" rIns="91425" bIns="45700" anchor="t" anchorCtr="0">
              <a:noAutofit/>
            </a:bodyPr>
            <a:lstStyle/>
            <a:p>
              <a:r>
                <a:rPr lang="en-GB" sz="1400" b="1" dirty="0">
                  <a:solidFill>
                    <a:schemeClr val="dk1"/>
                  </a:solidFill>
                  <a:latin typeface="Calibri"/>
                  <a:ea typeface="Calibri"/>
                  <a:cs typeface="Calibri"/>
                  <a:sym typeface="Calibri"/>
                </a:rPr>
                <a:t>Keywords:</a:t>
              </a:r>
              <a:endParaRPr sz="1400" dirty="0"/>
            </a:p>
            <a:p>
              <a:endParaRPr lang="en-GB" sz="1400" b="1" dirty="0">
                <a:solidFill>
                  <a:schemeClr val="dk1"/>
                </a:solidFill>
                <a:latin typeface="Calibri"/>
                <a:ea typeface="Calibri"/>
                <a:cs typeface="Calibri"/>
                <a:sym typeface="Calibri"/>
              </a:endParaRPr>
            </a:p>
            <a:p>
              <a:r>
                <a:rPr lang="en-GB" sz="1400" b="1" dirty="0">
                  <a:solidFill>
                    <a:schemeClr val="dk1"/>
                  </a:solidFill>
                  <a:latin typeface="Calibri"/>
                  <a:ea typeface="Calibri"/>
                  <a:cs typeface="Calibri"/>
                  <a:sym typeface="Calibri"/>
                </a:rPr>
                <a:t>Magic Bullet</a:t>
              </a:r>
            </a:p>
            <a:p>
              <a:r>
                <a:rPr lang="en-GB" sz="1400" dirty="0">
                  <a:solidFill>
                    <a:schemeClr val="dk1"/>
                  </a:solidFill>
                  <a:latin typeface="Calibri"/>
                  <a:ea typeface="Calibri"/>
                  <a:cs typeface="Calibri"/>
                  <a:sym typeface="Calibri"/>
                </a:rPr>
                <a:t>A chemical treatment that kills bacteria </a:t>
              </a:r>
            </a:p>
            <a:p>
              <a:endParaRPr lang="en-GB" sz="1400" dirty="0">
                <a:solidFill>
                  <a:schemeClr val="dk1"/>
                </a:solidFill>
                <a:latin typeface="Calibri"/>
                <a:ea typeface="Calibri"/>
                <a:cs typeface="Calibri"/>
                <a:sym typeface="Calibri"/>
              </a:endParaRPr>
            </a:p>
            <a:p>
              <a:r>
                <a:rPr lang="en-GB" sz="1400" b="1" dirty="0">
                  <a:solidFill>
                    <a:schemeClr val="dk1"/>
                  </a:solidFill>
                  <a:latin typeface="Calibri"/>
                  <a:ea typeface="Calibri"/>
                  <a:cs typeface="Calibri"/>
                  <a:sym typeface="Calibri"/>
                </a:rPr>
                <a:t>Antibiotics</a:t>
              </a:r>
            </a:p>
            <a:p>
              <a:r>
                <a:rPr lang="en-GB" sz="1400" dirty="0">
                  <a:solidFill>
                    <a:schemeClr val="dk1"/>
                  </a:solidFill>
                  <a:latin typeface="Calibri"/>
                  <a:ea typeface="Calibri"/>
                  <a:cs typeface="Calibri"/>
                  <a:sym typeface="Calibri"/>
                </a:rPr>
                <a:t>A drug made from bacteria that kills other bacteria and so cure an infection</a:t>
              </a:r>
            </a:p>
            <a:p>
              <a:endParaRPr lang="en-GB" sz="1400" dirty="0">
                <a:solidFill>
                  <a:schemeClr val="dk1"/>
                </a:solidFill>
                <a:latin typeface="Calibri"/>
                <a:ea typeface="Calibri"/>
                <a:cs typeface="Calibri"/>
                <a:sym typeface="Calibri"/>
              </a:endParaRPr>
            </a:p>
            <a:p>
              <a:r>
                <a:rPr lang="en-GB" sz="1400" b="1" dirty="0">
                  <a:solidFill>
                    <a:schemeClr val="dk1"/>
                  </a:solidFill>
                  <a:latin typeface="Calibri"/>
                  <a:ea typeface="Calibri"/>
                  <a:cs typeface="Calibri"/>
                  <a:sym typeface="Calibri"/>
                </a:rPr>
                <a:t>DNA</a:t>
              </a:r>
            </a:p>
            <a:p>
              <a:r>
                <a:rPr lang="en-GB" sz="1400" dirty="0">
                  <a:solidFill>
                    <a:schemeClr val="dk1"/>
                  </a:solidFill>
                  <a:latin typeface="Calibri"/>
                  <a:ea typeface="Calibri"/>
                  <a:cs typeface="Calibri"/>
                  <a:sym typeface="Calibri"/>
                </a:rPr>
                <a:t>The genetic ‘instructions’ that determine how your body works and looks</a:t>
              </a:r>
            </a:p>
            <a:p>
              <a:endParaRPr lang="en-GB" sz="1400" b="1" dirty="0">
                <a:solidFill>
                  <a:schemeClr val="dk1"/>
                </a:solidFill>
                <a:latin typeface="Calibri"/>
                <a:ea typeface="Calibri"/>
                <a:cs typeface="Calibri"/>
                <a:sym typeface="Calibri"/>
              </a:endParaRPr>
            </a:p>
            <a:p>
              <a:r>
                <a:rPr lang="en-GB" sz="1400" b="1" dirty="0">
                  <a:solidFill>
                    <a:schemeClr val="dk1"/>
                  </a:solidFill>
                  <a:latin typeface="Calibri"/>
                  <a:ea typeface="Calibri"/>
                  <a:cs typeface="Calibri"/>
                  <a:sym typeface="Calibri"/>
                </a:rPr>
                <a:t>National Health Service</a:t>
              </a:r>
            </a:p>
            <a:p>
              <a:r>
                <a:rPr lang="en-GB" sz="1400" dirty="0">
                  <a:solidFill>
                    <a:schemeClr val="dk1"/>
                  </a:solidFill>
                  <a:latin typeface="Calibri"/>
                  <a:ea typeface="Calibri"/>
                  <a:cs typeface="Calibri"/>
                  <a:sym typeface="Calibri"/>
                </a:rPr>
                <a:t>Provides healthcare in Britain which is free at the point of delivery for all</a:t>
              </a:r>
              <a:endParaRPr sz="1400" dirty="0">
                <a:solidFill>
                  <a:schemeClr val="dk1"/>
                </a:solidFill>
                <a:latin typeface="Calibri"/>
                <a:ea typeface="Calibri"/>
                <a:cs typeface="Calibri"/>
                <a:sym typeface="Calibri"/>
              </a:endParaRPr>
            </a:p>
            <a:p>
              <a:endParaRPr sz="1400" dirty="0">
                <a:solidFill>
                  <a:schemeClr val="dk1"/>
                </a:solidFill>
                <a:latin typeface="Calibri"/>
                <a:ea typeface="Calibri"/>
                <a:cs typeface="Calibri"/>
                <a:sym typeface="Calibri"/>
              </a:endParaRPr>
            </a:p>
          </p:txBody>
        </p:sp>
        <p:grpSp>
          <p:nvGrpSpPr>
            <p:cNvPr id="6" name="Group 5">
              <a:extLst>
                <a:ext uri="{FF2B5EF4-FFF2-40B4-BE49-F238E27FC236}">
                  <a16:creationId xmlns:a16="http://schemas.microsoft.com/office/drawing/2014/main" id="{651FF983-FE3B-42CA-B44F-ECF6D958DFD9}"/>
                </a:ext>
              </a:extLst>
            </p:cNvPr>
            <p:cNvGrpSpPr/>
            <p:nvPr/>
          </p:nvGrpSpPr>
          <p:grpSpPr>
            <a:xfrm>
              <a:off x="2526089" y="3128538"/>
              <a:ext cx="336212" cy="1281194"/>
              <a:chOff x="1969909" y="1256030"/>
              <a:chExt cx="336212" cy="1281194"/>
            </a:xfrm>
          </p:grpSpPr>
          <p:pic>
            <p:nvPicPr>
              <p:cNvPr id="234" name="Google Shape;234;p15" descr="Image result for when icon"/>
              <p:cNvPicPr preferRelativeResize="0"/>
              <p:nvPr/>
            </p:nvPicPr>
            <p:blipFill rotWithShape="1">
              <a:blip r:embed="rId3">
                <a:alphaModFix/>
              </a:blip>
              <a:srcRect/>
              <a:stretch/>
            </p:blipFill>
            <p:spPr>
              <a:xfrm>
                <a:off x="1992134" y="1256030"/>
                <a:ext cx="298415" cy="349061"/>
              </a:xfrm>
              <a:prstGeom prst="rect">
                <a:avLst/>
              </a:prstGeom>
              <a:noFill/>
              <a:ln>
                <a:noFill/>
              </a:ln>
            </p:spPr>
          </p:pic>
          <p:pic>
            <p:nvPicPr>
              <p:cNvPr id="235" name="Google Shape;235;p15" descr="Image result for who icon"/>
              <p:cNvPicPr preferRelativeResize="0"/>
              <p:nvPr/>
            </p:nvPicPr>
            <p:blipFill rotWithShape="1">
              <a:blip r:embed="rId4">
                <a:alphaModFix/>
              </a:blip>
              <a:srcRect/>
              <a:stretch/>
            </p:blipFill>
            <p:spPr>
              <a:xfrm>
                <a:off x="1969909" y="1747658"/>
                <a:ext cx="336212" cy="355189"/>
              </a:xfrm>
              <a:prstGeom prst="rect">
                <a:avLst/>
              </a:prstGeom>
              <a:noFill/>
              <a:ln>
                <a:noFill/>
              </a:ln>
            </p:spPr>
          </p:pic>
          <p:pic>
            <p:nvPicPr>
              <p:cNvPr id="241" name="Google Shape;241;p15" descr="Image result for what icon"/>
              <p:cNvPicPr preferRelativeResize="0"/>
              <p:nvPr/>
            </p:nvPicPr>
            <p:blipFill rotWithShape="1">
              <a:blip r:embed="rId5">
                <a:alphaModFix/>
              </a:blip>
              <a:srcRect/>
              <a:stretch/>
            </p:blipFill>
            <p:spPr>
              <a:xfrm>
                <a:off x="1978282" y="2203378"/>
                <a:ext cx="316010" cy="333846"/>
              </a:xfrm>
              <a:prstGeom prst="rect">
                <a:avLst/>
              </a:prstGeom>
              <a:noFill/>
              <a:ln>
                <a:noFill/>
              </a:ln>
            </p:spPr>
          </p:pic>
        </p:grpSp>
        <p:grpSp>
          <p:nvGrpSpPr>
            <p:cNvPr id="68" name="Group 67">
              <a:extLst>
                <a:ext uri="{FF2B5EF4-FFF2-40B4-BE49-F238E27FC236}">
                  <a16:creationId xmlns:a16="http://schemas.microsoft.com/office/drawing/2014/main" id="{A0ED7E88-4B3D-40F3-8D69-75270C556637}"/>
                </a:ext>
              </a:extLst>
            </p:cNvPr>
            <p:cNvGrpSpPr/>
            <p:nvPr/>
          </p:nvGrpSpPr>
          <p:grpSpPr>
            <a:xfrm>
              <a:off x="2864338" y="1244865"/>
              <a:ext cx="1380107" cy="1897657"/>
              <a:chOff x="1933792" y="1192857"/>
              <a:chExt cx="1714906" cy="2150414"/>
            </a:xfrm>
          </p:grpSpPr>
          <p:sp>
            <p:nvSpPr>
              <p:cNvPr id="69" name="Google Shape;221;p15">
                <a:extLst>
                  <a:ext uri="{FF2B5EF4-FFF2-40B4-BE49-F238E27FC236}">
                    <a16:creationId xmlns:a16="http://schemas.microsoft.com/office/drawing/2014/main" id="{247A1786-5F94-4A58-80AF-071DE1F7285B}"/>
                  </a:ext>
                </a:extLst>
              </p:cNvPr>
              <p:cNvSpPr txBox="1"/>
              <p:nvPr/>
            </p:nvSpPr>
            <p:spPr>
              <a:xfrm>
                <a:off x="1933792" y="1192857"/>
                <a:ext cx="1634216" cy="338554"/>
              </a:xfrm>
              <a:prstGeom prst="rect">
                <a:avLst/>
              </a:prstGeom>
              <a:noFill/>
              <a:ln>
                <a:noFill/>
              </a:ln>
            </p:spPr>
            <p:txBody>
              <a:bodyPr spcFirstLastPara="1" wrap="square" lIns="91425" tIns="45700" rIns="91425" bIns="45700" anchor="t" anchorCtr="0">
                <a:noAutofit/>
              </a:bodyPr>
              <a:lstStyle/>
              <a:p>
                <a:pPr algn="ctr"/>
                <a:r>
                  <a:rPr lang="en-GB" sz="1200" b="1" dirty="0">
                    <a:solidFill>
                      <a:schemeClr val="dk1"/>
                    </a:solidFill>
                    <a:latin typeface="Calibri"/>
                    <a:ea typeface="Calibri"/>
                    <a:cs typeface="Calibri"/>
                    <a:sym typeface="Calibri"/>
                  </a:rPr>
                  <a:t>1909</a:t>
                </a:r>
                <a:endParaRPr sz="1200" b="1" dirty="0">
                  <a:solidFill>
                    <a:schemeClr val="dk1"/>
                  </a:solidFill>
                  <a:latin typeface="Calibri"/>
                  <a:ea typeface="Calibri"/>
                  <a:cs typeface="Calibri"/>
                  <a:sym typeface="Calibri"/>
                </a:endParaRPr>
              </a:p>
            </p:txBody>
          </p:sp>
          <p:sp>
            <p:nvSpPr>
              <p:cNvPr id="70" name="Google Shape;236;p15">
                <a:extLst>
                  <a:ext uri="{FF2B5EF4-FFF2-40B4-BE49-F238E27FC236}">
                    <a16:creationId xmlns:a16="http://schemas.microsoft.com/office/drawing/2014/main" id="{270A0615-748B-43CF-9136-E891174E3135}"/>
                  </a:ext>
                </a:extLst>
              </p:cNvPr>
              <p:cNvSpPr txBox="1"/>
              <p:nvPr/>
            </p:nvSpPr>
            <p:spPr>
              <a:xfrm>
                <a:off x="1933792" y="1499876"/>
                <a:ext cx="1634216" cy="584775"/>
              </a:xfrm>
              <a:prstGeom prst="rect">
                <a:avLst/>
              </a:prstGeom>
              <a:noFill/>
              <a:ln>
                <a:noFill/>
              </a:ln>
            </p:spPr>
            <p:txBody>
              <a:bodyPr spcFirstLastPara="1" wrap="square" lIns="91425" tIns="45700" rIns="91425" bIns="45700" anchor="t" anchorCtr="0">
                <a:noAutofit/>
              </a:bodyPr>
              <a:lstStyle/>
              <a:p>
                <a:pPr algn="ctr"/>
                <a:r>
                  <a:rPr lang="en-GB" sz="1200" b="1" dirty="0">
                    <a:solidFill>
                      <a:schemeClr val="dk1"/>
                    </a:solidFill>
                    <a:latin typeface="Calibri"/>
                    <a:ea typeface="Calibri"/>
                    <a:cs typeface="Calibri"/>
                    <a:sym typeface="Calibri"/>
                  </a:rPr>
                  <a:t>Paul Ehrlich and </a:t>
                </a:r>
                <a:r>
                  <a:rPr lang="en-GB" sz="1200" b="1" dirty="0" err="1">
                    <a:solidFill>
                      <a:schemeClr val="dk1"/>
                    </a:solidFill>
                    <a:latin typeface="Calibri"/>
                    <a:ea typeface="Calibri"/>
                    <a:cs typeface="Calibri"/>
                    <a:sym typeface="Calibri"/>
                  </a:rPr>
                  <a:t>Hata</a:t>
                </a:r>
                <a:endParaRPr sz="1200" b="1" dirty="0">
                  <a:solidFill>
                    <a:schemeClr val="dk1"/>
                  </a:solidFill>
                  <a:latin typeface="Calibri"/>
                  <a:ea typeface="Calibri"/>
                  <a:cs typeface="Calibri"/>
                  <a:sym typeface="Calibri"/>
                </a:endParaRPr>
              </a:p>
            </p:txBody>
          </p:sp>
          <p:sp>
            <p:nvSpPr>
              <p:cNvPr id="71" name="Google Shape;242;p15">
                <a:extLst>
                  <a:ext uri="{FF2B5EF4-FFF2-40B4-BE49-F238E27FC236}">
                    <a16:creationId xmlns:a16="http://schemas.microsoft.com/office/drawing/2014/main" id="{50A58510-05CC-4344-9988-86EC31182957}"/>
                  </a:ext>
                </a:extLst>
              </p:cNvPr>
              <p:cNvSpPr txBox="1"/>
              <p:nvPr/>
            </p:nvSpPr>
            <p:spPr>
              <a:xfrm>
                <a:off x="1948647" y="2019832"/>
                <a:ext cx="1700051" cy="1323439"/>
              </a:xfrm>
              <a:prstGeom prst="rect">
                <a:avLst/>
              </a:prstGeom>
              <a:noFill/>
              <a:ln>
                <a:noFill/>
              </a:ln>
            </p:spPr>
            <p:txBody>
              <a:bodyPr spcFirstLastPara="1" wrap="square" lIns="91425" tIns="45700" rIns="91425" bIns="45700" anchor="t" anchorCtr="0">
                <a:noAutofit/>
              </a:bodyPr>
              <a:lstStyle/>
              <a:p>
                <a:pPr algn="ctr"/>
                <a:r>
                  <a:rPr lang="en-GB" sz="1200" dirty="0">
                    <a:solidFill>
                      <a:schemeClr val="dk1"/>
                    </a:solidFill>
                    <a:latin typeface="Calibri"/>
                    <a:ea typeface="Calibri"/>
                    <a:cs typeface="Calibri"/>
                    <a:sym typeface="Calibri"/>
                  </a:rPr>
                  <a:t>Created first magic bullet, Salvarsan 606</a:t>
                </a:r>
                <a:endParaRPr sz="1200" dirty="0">
                  <a:solidFill>
                    <a:schemeClr val="dk1"/>
                  </a:solidFill>
                  <a:latin typeface="Calibri"/>
                  <a:ea typeface="Calibri"/>
                  <a:cs typeface="Calibri"/>
                  <a:sym typeface="Calibri"/>
                </a:endParaRPr>
              </a:p>
            </p:txBody>
          </p:sp>
        </p:grpSp>
        <p:grpSp>
          <p:nvGrpSpPr>
            <p:cNvPr id="2" name="Group 1">
              <a:extLst>
                <a:ext uri="{FF2B5EF4-FFF2-40B4-BE49-F238E27FC236}">
                  <a16:creationId xmlns:a16="http://schemas.microsoft.com/office/drawing/2014/main" id="{89840686-92AD-490B-9245-2FEA3D271065}"/>
                </a:ext>
              </a:extLst>
            </p:cNvPr>
            <p:cNvGrpSpPr/>
            <p:nvPr/>
          </p:nvGrpSpPr>
          <p:grpSpPr>
            <a:xfrm>
              <a:off x="3453403" y="817035"/>
              <a:ext cx="6798002" cy="203253"/>
              <a:chOff x="4128134" y="806951"/>
              <a:chExt cx="6798002" cy="203253"/>
            </a:xfrm>
          </p:grpSpPr>
          <p:sp>
            <p:nvSpPr>
              <p:cNvPr id="220" name="Google Shape;220;p15"/>
              <p:cNvSpPr/>
              <p:nvPr/>
            </p:nvSpPr>
            <p:spPr>
              <a:xfrm>
                <a:off x="4128134" y="806951"/>
                <a:ext cx="189021" cy="180020"/>
              </a:xfrm>
              <a:prstGeom prst="ellipse">
                <a:avLst/>
              </a:prstGeom>
              <a:no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cxnSp>
            <p:nvCxnSpPr>
              <p:cNvPr id="224" name="Google Shape;224;p15"/>
              <p:cNvCxnSpPr>
                <a:cxnSpLocks/>
                <a:stCxn id="86" idx="2"/>
                <a:endCxn id="220" idx="6"/>
              </p:cNvCxnSpPr>
              <p:nvPr/>
            </p:nvCxnSpPr>
            <p:spPr>
              <a:xfrm flipH="1" flipV="1">
                <a:off x="4317155" y="896961"/>
                <a:ext cx="4002839" cy="23233"/>
              </a:xfrm>
              <a:prstGeom prst="straightConnector1">
                <a:avLst/>
              </a:prstGeom>
              <a:noFill/>
              <a:ln w="25400" cap="flat" cmpd="sng">
                <a:solidFill>
                  <a:schemeClr val="dk1"/>
                </a:solidFill>
                <a:prstDash val="solid"/>
                <a:round/>
                <a:headEnd type="none" w="sm" len="sm"/>
                <a:tailEnd type="none" w="sm" len="sm"/>
              </a:ln>
            </p:spPr>
          </p:cxnSp>
          <p:cxnSp>
            <p:nvCxnSpPr>
              <p:cNvPr id="226" name="Google Shape;226;p15"/>
              <p:cNvCxnSpPr>
                <a:cxnSpLocks/>
                <a:stCxn id="87" idx="2"/>
              </p:cNvCxnSpPr>
              <p:nvPr/>
            </p:nvCxnSpPr>
            <p:spPr>
              <a:xfrm flipH="1">
                <a:off x="8272286" y="909225"/>
                <a:ext cx="2464828" cy="11602"/>
              </a:xfrm>
              <a:prstGeom prst="straightConnector1">
                <a:avLst/>
              </a:prstGeom>
              <a:noFill/>
              <a:ln w="25400" cap="flat" cmpd="sng">
                <a:solidFill>
                  <a:schemeClr val="dk1"/>
                </a:solidFill>
                <a:prstDash val="solid"/>
                <a:round/>
                <a:headEnd type="none" w="sm" len="sm"/>
                <a:tailEnd type="none" w="sm" len="sm"/>
              </a:ln>
            </p:spPr>
          </p:cxnSp>
          <p:sp>
            <p:nvSpPr>
              <p:cNvPr id="85" name="Google Shape;220;p15">
                <a:extLst>
                  <a:ext uri="{FF2B5EF4-FFF2-40B4-BE49-F238E27FC236}">
                    <a16:creationId xmlns:a16="http://schemas.microsoft.com/office/drawing/2014/main" id="{8F52F166-F83C-4BE1-A0D8-2867E4A6BDA0}"/>
                  </a:ext>
                </a:extLst>
              </p:cNvPr>
              <p:cNvSpPr/>
              <p:nvPr/>
            </p:nvSpPr>
            <p:spPr>
              <a:xfrm>
                <a:off x="5902874" y="825821"/>
                <a:ext cx="189021" cy="180020"/>
              </a:xfrm>
              <a:prstGeom prst="ellipse">
                <a:avLst/>
              </a:prstGeom>
              <a:solidFill>
                <a:schemeClr val="bg1"/>
              </a:solid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sp>
            <p:nvSpPr>
              <p:cNvPr id="86" name="Google Shape;220;p15">
                <a:extLst>
                  <a:ext uri="{FF2B5EF4-FFF2-40B4-BE49-F238E27FC236}">
                    <a16:creationId xmlns:a16="http://schemas.microsoft.com/office/drawing/2014/main" id="{D8196454-C141-42E9-A8A6-AB671E6EC02F}"/>
                  </a:ext>
                </a:extLst>
              </p:cNvPr>
              <p:cNvSpPr/>
              <p:nvPr/>
            </p:nvSpPr>
            <p:spPr>
              <a:xfrm>
                <a:off x="8319994" y="830184"/>
                <a:ext cx="189021" cy="180020"/>
              </a:xfrm>
              <a:prstGeom prst="ellipse">
                <a:avLst/>
              </a:prstGeom>
              <a:solidFill>
                <a:schemeClr val="bg1"/>
              </a:solid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sp>
            <p:nvSpPr>
              <p:cNvPr id="87" name="Google Shape;220;p15">
                <a:extLst>
                  <a:ext uri="{FF2B5EF4-FFF2-40B4-BE49-F238E27FC236}">
                    <a16:creationId xmlns:a16="http://schemas.microsoft.com/office/drawing/2014/main" id="{DDAC5037-FFA0-4605-B6B0-B42136991470}"/>
                  </a:ext>
                </a:extLst>
              </p:cNvPr>
              <p:cNvSpPr/>
              <p:nvPr/>
            </p:nvSpPr>
            <p:spPr>
              <a:xfrm>
                <a:off x="10737115" y="819215"/>
                <a:ext cx="189021" cy="180020"/>
              </a:xfrm>
              <a:prstGeom prst="ellipse">
                <a:avLst/>
              </a:prstGeom>
              <a:solidFill>
                <a:schemeClr val="bg1"/>
              </a:solid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grpSp>
        <p:pic>
          <p:nvPicPr>
            <p:cNvPr id="58" name="Google Shape;255;p15">
              <a:extLst>
                <a:ext uri="{FF2B5EF4-FFF2-40B4-BE49-F238E27FC236}">
                  <a16:creationId xmlns:a16="http://schemas.microsoft.com/office/drawing/2014/main" id="{5FE5B9BA-CAFD-420E-8CAA-07373E4B4ED0}"/>
                </a:ext>
              </a:extLst>
            </p:cNvPr>
            <p:cNvPicPr preferRelativeResize="0"/>
            <p:nvPr/>
          </p:nvPicPr>
          <p:blipFill rotWithShape="1">
            <a:blip r:embed="rId6">
              <a:alphaModFix/>
            </a:blip>
            <a:srcRect/>
            <a:stretch/>
          </p:blipFill>
          <p:spPr>
            <a:xfrm>
              <a:off x="1722398" y="1432687"/>
              <a:ext cx="666289" cy="664988"/>
            </a:xfrm>
            <a:prstGeom prst="rect">
              <a:avLst/>
            </a:prstGeom>
            <a:noFill/>
            <a:ln>
              <a:noFill/>
            </a:ln>
          </p:spPr>
        </p:pic>
        <p:pic>
          <p:nvPicPr>
            <p:cNvPr id="7170" name="Picture 2" descr="Image result for dna clipart">
              <a:extLst>
                <a:ext uri="{FF2B5EF4-FFF2-40B4-BE49-F238E27FC236}">
                  <a16:creationId xmlns:a16="http://schemas.microsoft.com/office/drawing/2014/main" id="{177DADD8-D0AA-446B-A3D5-3997A874457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768943" y="3215825"/>
              <a:ext cx="573200" cy="1026984"/>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Related image">
              <a:extLst>
                <a:ext uri="{FF2B5EF4-FFF2-40B4-BE49-F238E27FC236}">
                  <a16:creationId xmlns:a16="http://schemas.microsoft.com/office/drawing/2014/main" id="{B49C74BE-EBBC-4CC3-92F2-3D7E3E8D5F2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620201" y="5342696"/>
              <a:ext cx="922566" cy="922566"/>
            </a:xfrm>
            <a:prstGeom prst="rect">
              <a:avLst/>
            </a:prstGeom>
            <a:noFill/>
            <a:extLst>
              <a:ext uri="{909E8E84-426E-40DD-AFC4-6F175D3DCCD1}">
                <a14:hiddenFill xmlns:a14="http://schemas.microsoft.com/office/drawing/2010/main">
                  <a:solidFill>
                    <a:srgbClr val="FFFFFF"/>
                  </a:solidFill>
                </a14:hiddenFill>
              </a:ext>
            </a:extLst>
          </p:spPr>
        </p:pic>
        <p:cxnSp>
          <p:nvCxnSpPr>
            <p:cNvPr id="62" name="Google Shape;224;p15">
              <a:extLst>
                <a:ext uri="{FF2B5EF4-FFF2-40B4-BE49-F238E27FC236}">
                  <a16:creationId xmlns:a16="http://schemas.microsoft.com/office/drawing/2014/main" id="{CE34F357-78DB-442F-AE00-497A075CB876}"/>
                </a:ext>
              </a:extLst>
            </p:cNvPr>
            <p:cNvCxnSpPr>
              <a:cxnSpLocks/>
            </p:cNvCxnSpPr>
            <p:nvPr/>
          </p:nvCxnSpPr>
          <p:spPr>
            <a:xfrm flipH="1" flipV="1">
              <a:off x="1572692" y="2648572"/>
              <a:ext cx="10387660" cy="51254"/>
            </a:xfrm>
            <a:prstGeom prst="straightConnector1">
              <a:avLst/>
            </a:prstGeom>
            <a:noFill/>
            <a:ln w="25400" cap="flat" cmpd="sng">
              <a:solidFill>
                <a:schemeClr val="dk1"/>
              </a:solidFill>
              <a:prstDash val="solid"/>
              <a:round/>
              <a:headEnd type="none" w="sm" len="sm"/>
              <a:tailEnd type="none" w="sm" len="sm"/>
            </a:ln>
          </p:spPr>
        </p:cxnSp>
        <p:cxnSp>
          <p:nvCxnSpPr>
            <p:cNvPr id="64" name="Google Shape;224;p15">
              <a:extLst>
                <a:ext uri="{FF2B5EF4-FFF2-40B4-BE49-F238E27FC236}">
                  <a16:creationId xmlns:a16="http://schemas.microsoft.com/office/drawing/2014/main" id="{60BE47E0-2012-4CFB-8188-0E6534CBE31A}"/>
                </a:ext>
              </a:extLst>
            </p:cNvPr>
            <p:cNvCxnSpPr>
              <a:cxnSpLocks/>
            </p:cNvCxnSpPr>
            <p:nvPr/>
          </p:nvCxnSpPr>
          <p:spPr>
            <a:xfrm flipH="1" flipV="1">
              <a:off x="1559138" y="4864040"/>
              <a:ext cx="10358954" cy="51254"/>
            </a:xfrm>
            <a:prstGeom prst="straightConnector1">
              <a:avLst/>
            </a:prstGeom>
            <a:noFill/>
            <a:ln w="25400" cap="flat" cmpd="sng">
              <a:solidFill>
                <a:schemeClr val="dk1"/>
              </a:solidFill>
              <a:prstDash val="solid"/>
              <a:round/>
              <a:headEnd type="none" w="sm" len="sm"/>
              <a:tailEnd type="none" w="sm" len="sm"/>
            </a:ln>
          </p:spPr>
        </p:cxnSp>
        <p:grpSp>
          <p:nvGrpSpPr>
            <p:cNvPr id="66" name="Group 65">
              <a:extLst>
                <a:ext uri="{FF2B5EF4-FFF2-40B4-BE49-F238E27FC236}">
                  <a16:creationId xmlns:a16="http://schemas.microsoft.com/office/drawing/2014/main" id="{8B59D32D-3007-41AC-883E-F154B1845564}"/>
                </a:ext>
              </a:extLst>
            </p:cNvPr>
            <p:cNvGrpSpPr/>
            <p:nvPr/>
          </p:nvGrpSpPr>
          <p:grpSpPr>
            <a:xfrm>
              <a:off x="2497438" y="1230610"/>
              <a:ext cx="336212" cy="1281194"/>
              <a:chOff x="1969909" y="1256030"/>
              <a:chExt cx="336212" cy="1281194"/>
            </a:xfrm>
          </p:grpSpPr>
          <p:pic>
            <p:nvPicPr>
              <p:cNvPr id="67" name="Google Shape;234;p15" descr="Image result for when icon">
                <a:extLst>
                  <a:ext uri="{FF2B5EF4-FFF2-40B4-BE49-F238E27FC236}">
                    <a16:creationId xmlns:a16="http://schemas.microsoft.com/office/drawing/2014/main" id="{620D85B6-BEAD-4908-A530-6DE56ABFCA33}"/>
                  </a:ext>
                </a:extLst>
              </p:cNvPr>
              <p:cNvPicPr preferRelativeResize="0"/>
              <p:nvPr/>
            </p:nvPicPr>
            <p:blipFill rotWithShape="1">
              <a:blip r:embed="rId3">
                <a:alphaModFix/>
              </a:blip>
              <a:srcRect/>
              <a:stretch/>
            </p:blipFill>
            <p:spPr>
              <a:xfrm>
                <a:off x="1992134" y="1256030"/>
                <a:ext cx="298415" cy="349061"/>
              </a:xfrm>
              <a:prstGeom prst="rect">
                <a:avLst/>
              </a:prstGeom>
              <a:noFill/>
              <a:ln>
                <a:noFill/>
              </a:ln>
            </p:spPr>
          </p:pic>
          <p:pic>
            <p:nvPicPr>
              <p:cNvPr id="74" name="Google Shape;235;p15" descr="Image result for who icon">
                <a:extLst>
                  <a:ext uri="{FF2B5EF4-FFF2-40B4-BE49-F238E27FC236}">
                    <a16:creationId xmlns:a16="http://schemas.microsoft.com/office/drawing/2014/main" id="{200C0280-6120-4059-BB6C-B9B3E1A9E53C}"/>
                  </a:ext>
                </a:extLst>
              </p:cNvPr>
              <p:cNvPicPr preferRelativeResize="0"/>
              <p:nvPr/>
            </p:nvPicPr>
            <p:blipFill rotWithShape="1">
              <a:blip r:embed="rId4">
                <a:alphaModFix/>
              </a:blip>
              <a:srcRect/>
              <a:stretch/>
            </p:blipFill>
            <p:spPr>
              <a:xfrm>
                <a:off x="1969909" y="1747658"/>
                <a:ext cx="336212" cy="355189"/>
              </a:xfrm>
              <a:prstGeom prst="rect">
                <a:avLst/>
              </a:prstGeom>
              <a:noFill/>
              <a:ln>
                <a:noFill/>
              </a:ln>
            </p:spPr>
          </p:pic>
          <p:pic>
            <p:nvPicPr>
              <p:cNvPr id="75" name="Google Shape;241;p15" descr="Image result for what icon">
                <a:extLst>
                  <a:ext uri="{FF2B5EF4-FFF2-40B4-BE49-F238E27FC236}">
                    <a16:creationId xmlns:a16="http://schemas.microsoft.com/office/drawing/2014/main" id="{A8783964-3E2D-4B64-BE19-FEEE30482F95}"/>
                  </a:ext>
                </a:extLst>
              </p:cNvPr>
              <p:cNvPicPr preferRelativeResize="0"/>
              <p:nvPr/>
            </p:nvPicPr>
            <p:blipFill rotWithShape="1">
              <a:blip r:embed="rId5">
                <a:alphaModFix/>
              </a:blip>
              <a:srcRect/>
              <a:stretch/>
            </p:blipFill>
            <p:spPr>
              <a:xfrm>
                <a:off x="1978282" y="2203378"/>
                <a:ext cx="316010" cy="333846"/>
              </a:xfrm>
              <a:prstGeom prst="rect">
                <a:avLst/>
              </a:prstGeom>
              <a:noFill/>
              <a:ln>
                <a:noFill/>
              </a:ln>
            </p:spPr>
          </p:pic>
        </p:grpSp>
        <p:grpSp>
          <p:nvGrpSpPr>
            <p:cNvPr id="79" name="Group 78">
              <a:extLst>
                <a:ext uri="{FF2B5EF4-FFF2-40B4-BE49-F238E27FC236}">
                  <a16:creationId xmlns:a16="http://schemas.microsoft.com/office/drawing/2014/main" id="{FB4014E8-9FE8-4021-A336-B9467349796C}"/>
                </a:ext>
              </a:extLst>
            </p:cNvPr>
            <p:cNvGrpSpPr/>
            <p:nvPr/>
          </p:nvGrpSpPr>
          <p:grpSpPr>
            <a:xfrm>
              <a:off x="2571984" y="5188830"/>
              <a:ext cx="336212" cy="1281194"/>
              <a:chOff x="1969909" y="1256030"/>
              <a:chExt cx="336212" cy="1281194"/>
            </a:xfrm>
          </p:grpSpPr>
          <p:pic>
            <p:nvPicPr>
              <p:cNvPr id="80" name="Google Shape;234;p15" descr="Image result for when icon">
                <a:extLst>
                  <a:ext uri="{FF2B5EF4-FFF2-40B4-BE49-F238E27FC236}">
                    <a16:creationId xmlns:a16="http://schemas.microsoft.com/office/drawing/2014/main" id="{8A567995-A351-4265-B582-8479645BDADE}"/>
                  </a:ext>
                </a:extLst>
              </p:cNvPr>
              <p:cNvPicPr preferRelativeResize="0"/>
              <p:nvPr/>
            </p:nvPicPr>
            <p:blipFill rotWithShape="1">
              <a:blip r:embed="rId3">
                <a:alphaModFix/>
              </a:blip>
              <a:srcRect/>
              <a:stretch/>
            </p:blipFill>
            <p:spPr>
              <a:xfrm>
                <a:off x="1992134" y="1256030"/>
                <a:ext cx="298415" cy="349061"/>
              </a:xfrm>
              <a:prstGeom prst="rect">
                <a:avLst/>
              </a:prstGeom>
              <a:noFill/>
              <a:ln>
                <a:noFill/>
              </a:ln>
            </p:spPr>
          </p:pic>
          <p:pic>
            <p:nvPicPr>
              <p:cNvPr id="81" name="Google Shape;235;p15" descr="Image result for who icon">
                <a:extLst>
                  <a:ext uri="{FF2B5EF4-FFF2-40B4-BE49-F238E27FC236}">
                    <a16:creationId xmlns:a16="http://schemas.microsoft.com/office/drawing/2014/main" id="{4AFC061B-E9A1-457C-92FB-DF3B4D6EDC0C}"/>
                  </a:ext>
                </a:extLst>
              </p:cNvPr>
              <p:cNvPicPr preferRelativeResize="0"/>
              <p:nvPr/>
            </p:nvPicPr>
            <p:blipFill rotWithShape="1">
              <a:blip r:embed="rId4">
                <a:alphaModFix/>
              </a:blip>
              <a:srcRect/>
              <a:stretch/>
            </p:blipFill>
            <p:spPr>
              <a:xfrm>
                <a:off x="1969909" y="1747658"/>
                <a:ext cx="336212" cy="355189"/>
              </a:xfrm>
              <a:prstGeom prst="rect">
                <a:avLst/>
              </a:prstGeom>
              <a:noFill/>
              <a:ln>
                <a:noFill/>
              </a:ln>
            </p:spPr>
          </p:pic>
          <p:pic>
            <p:nvPicPr>
              <p:cNvPr id="82" name="Google Shape;241;p15" descr="Image result for what icon">
                <a:extLst>
                  <a:ext uri="{FF2B5EF4-FFF2-40B4-BE49-F238E27FC236}">
                    <a16:creationId xmlns:a16="http://schemas.microsoft.com/office/drawing/2014/main" id="{C08A0C93-52AB-4E0A-AAE8-974928E5F5FA}"/>
                  </a:ext>
                </a:extLst>
              </p:cNvPr>
              <p:cNvPicPr preferRelativeResize="0"/>
              <p:nvPr/>
            </p:nvPicPr>
            <p:blipFill rotWithShape="1">
              <a:blip r:embed="rId5">
                <a:alphaModFix/>
              </a:blip>
              <a:srcRect/>
              <a:stretch/>
            </p:blipFill>
            <p:spPr>
              <a:xfrm>
                <a:off x="1978282" y="2203378"/>
                <a:ext cx="316010" cy="333846"/>
              </a:xfrm>
              <a:prstGeom prst="rect">
                <a:avLst/>
              </a:prstGeom>
              <a:noFill/>
              <a:ln>
                <a:noFill/>
              </a:ln>
            </p:spPr>
          </p:pic>
        </p:grpSp>
        <p:sp>
          <p:nvSpPr>
            <p:cNvPr id="9" name="TextBox 8">
              <a:extLst>
                <a:ext uri="{FF2B5EF4-FFF2-40B4-BE49-F238E27FC236}">
                  <a16:creationId xmlns:a16="http://schemas.microsoft.com/office/drawing/2014/main" id="{15C2D63C-0B37-4067-8F4C-412184129F9A}"/>
                </a:ext>
              </a:extLst>
            </p:cNvPr>
            <p:cNvSpPr txBox="1"/>
            <p:nvPr/>
          </p:nvSpPr>
          <p:spPr>
            <a:xfrm>
              <a:off x="1643784" y="973616"/>
              <a:ext cx="806649" cy="307777"/>
            </a:xfrm>
            <a:prstGeom prst="rect">
              <a:avLst/>
            </a:prstGeom>
            <a:noFill/>
          </p:spPr>
          <p:txBody>
            <a:bodyPr wrap="square" rtlCol="0">
              <a:spAutoFit/>
            </a:bodyPr>
            <a:lstStyle/>
            <a:p>
              <a:pPr algn="ctr"/>
              <a:r>
                <a:rPr lang="en-GB" sz="1400" dirty="0"/>
                <a:t>Germs</a:t>
              </a:r>
            </a:p>
          </p:txBody>
        </p:sp>
        <p:sp>
          <p:nvSpPr>
            <p:cNvPr id="83" name="TextBox 82">
              <a:extLst>
                <a:ext uri="{FF2B5EF4-FFF2-40B4-BE49-F238E27FC236}">
                  <a16:creationId xmlns:a16="http://schemas.microsoft.com/office/drawing/2014/main" id="{692A2915-EA78-40E2-BC14-D7DD9943F866}"/>
                </a:ext>
              </a:extLst>
            </p:cNvPr>
            <p:cNvSpPr txBox="1"/>
            <p:nvPr/>
          </p:nvSpPr>
          <p:spPr>
            <a:xfrm>
              <a:off x="1610269" y="2759638"/>
              <a:ext cx="890548" cy="307777"/>
            </a:xfrm>
            <a:prstGeom prst="rect">
              <a:avLst/>
            </a:prstGeom>
            <a:noFill/>
          </p:spPr>
          <p:txBody>
            <a:bodyPr wrap="square" rtlCol="0">
              <a:spAutoFit/>
            </a:bodyPr>
            <a:lstStyle/>
            <a:p>
              <a:pPr algn="ctr"/>
              <a:r>
                <a:rPr lang="en-GB" sz="1400" dirty="0"/>
                <a:t>Genetics</a:t>
              </a:r>
            </a:p>
          </p:txBody>
        </p:sp>
        <p:sp>
          <p:nvSpPr>
            <p:cNvPr id="84" name="TextBox 83">
              <a:extLst>
                <a:ext uri="{FF2B5EF4-FFF2-40B4-BE49-F238E27FC236}">
                  <a16:creationId xmlns:a16="http://schemas.microsoft.com/office/drawing/2014/main" id="{37216290-DCF6-4786-831E-5EA5B97FF8F5}"/>
                </a:ext>
              </a:extLst>
            </p:cNvPr>
            <p:cNvSpPr txBox="1"/>
            <p:nvPr/>
          </p:nvSpPr>
          <p:spPr>
            <a:xfrm>
              <a:off x="1628506" y="5026473"/>
              <a:ext cx="890548" cy="307777"/>
            </a:xfrm>
            <a:prstGeom prst="rect">
              <a:avLst/>
            </a:prstGeom>
            <a:noFill/>
          </p:spPr>
          <p:txBody>
            <a:bodyPr wrap="square" rtlCol="0">
              <a:spAutoFit/>
            </a:bodyPr>
            <a:lstStyle/>
            <a:p>
              <a:pPr algn="ctr"/>
              <a:r>
                <a:rPr lang="en-GB" sz="1400" dirty="0"/>
                <a:t>Lifestyle</a:t>
              </a:r>
            </a:p>
          </p:txBody>
        </p:sp>
        <p:grpSp>
          <p:nvGrpSpPr>
            <p:cNvPr id="88" name="Group 87">
              <a:extLst>
                <a:ext uri="{FF2B5EF4-FFF2-40B4-BE49-F238E27FC236}">
                  <a16:creationId xmlns:a16="http://schemas.microsoft.com/office/drawing/2014/main" id="{6C3B0899-69D9-4CCA-AE2A-E9583CD88058}"/>
                </a:ext>
              </a:extLst>
            </p:cNvPr>
            <p:cNvGrpSpPr/>
            <p:nvPr/>
          </p:nvGrpSpPr>
          <p:grpSpPr>
            <a:xfrm>
              <a:off x="2927290" y="3215825"/>
              <a:ext cx="1381048" cy="1706849"/>
              <a:chOff x="1933792" y="1192857"/>
              <a:chExt cx="1716075" cy="1934191"/>
            </a:xfrm>
          </p:grpSpPr>
          <p:sp>
            <p:nvSpPr>
              <p:cNvPr id="89" name="Google Shape;221;p15">
                <a:extLst>
                  <a:ext uri="{FF2B5EF4-FFF2-40B4-BE49-F238E27FC236}">
                    <a16:creationId xmlns:a16="http://schemas.microsoft.com/office/drawing/2014/main" id="{D7685388-3913-4911-BA59-145B1BB59E2D}"/>
                  </a:ext>
                </a:extLst>
              </p:cNvPr>
              <p:cNvSpPr txBox="1"/>
              <p:nvPr/>
            </p:nvSpPr>
            <p:spPr>
              <a:xfrm>
                <a:off x="1933792" y="1192857"/>
                <a:ext cx="1634216" cy="338554"/>
              </a:xfrm>
              <a:prstGeom prst="rect">
                <a:avLst/>
              </a:prstGeom>
              <a:noFill/>
              <a:ln>
                <a:noFill/>
              </a:ln>
            </p:spPr>
            <p:txBody>
              <a:bodyPr spcFirstLastPara="1" wrap="square" lIns="91425" tIns="45700" rIns="91425" bIns="45700" anchor="t" anchorCtr="0">
                <a:noAutofit/>
              </a:bodyPr>
              <a:lstStyle/>
              <a:p>
                <a:pPr algn="ctr"/>
                <a:r>
                  <a:rPr lang="en-GB" sz="1200" b="1" dirty="0">
                    <a:solidFill>
                      <a:schemeClr val="dk1"/>
                    </a:solidFill>
                    <a:latin typeface="Calibri"/>
                    <a:ea typeface="Calibri"/>
                    <a:cs typeface="Calibri"/>
                    <a:sym typeface="Calibri"/>
                  </a:rPr>
                  <a:t>1951</a:t>
                </a:r>
                <a:endParaRPr sz="1200" b="1" dirty="0">
                  <a:solidFill>
                    <a:schemeClr val="dk1"/>
                  </a:solidFill>
                  <a:latin typeface="Calibri"/>
                  <a:ea typeface="Calibri"/>
                  <a:cs typeface="Calibri"/>
                  <a:sym typeface="Calibri"/>
                </a:endParaRPr>
              </a:p>
            </p:txBody>
          </p:sp>
          <p:sp>
            <p:nvSpPr>
              <p:cNvPr id="90" name="Google Shape;236;p15">
                <a:extLst>
                  <a:ext uri="{FF2B5EF4-FFF2-40B4-BE49-F238E27FC236}">
                    <a16:creationId xmlns:a16="http://schemas.microsoft.com/office/drawing/2014/main" id="{6C352AE2-C8B4-4723-A05B-8844820BD7B2}"/>
                  </a:ext>
                </a:extLst>
              </p:cNvPr>
              <p:cNvSpPr txBox="1"/>
              <p:nvPr/>
            </p:nvSpPr>
            <p:spPr>
              <a:xfrm>
                <a:off x="1933792" y="1499876"/>
                <a:ext cx="1634216" cy="584775"/>
              </a:xfrm>
              <a:prstGeom prst="rect">
                <a:avLst/>
              </a:prstGeom>
              <a:noFill/>
              <a:ln>
                <a:noFill/>
              </a:ln>
            </p:spPr>
            <p:txBody>
              <a:bodyPr spcFirstLastPara="1" wrap="square" lIns="91425" tIns="45700" rIns="91425" bIns="45700" anchor="t" anchorCtr="0">
                <a:noAutofit/>
              </a:bodyPr>
              <a:lstStyle/>
              <a:p>
                <a:pPr algn="ctr"/>
                <a:r>
                  <a:rPr lang="en-GB" sz="1200" b="1" dirty="0">
                    <a:solidFill>
                      <a:schemeClr val="dk1"/>
                    </a:solidFill>
                    <a:latin typeface="Calibri"/>
                    <a:ea typeface="Calibri"/>
                    <a:cs typeface="Calibri"/>
                    <a:sym typeface="Calibri"/>
                  </a:rPr>
                  <a:t>Rosalind Franklin</a:t>
                </a:r>
                <a:endParaRPr sz="1200" b="1" dirty="0">
                  <a:solidFill>
                    <a:schemeClr val="dk1"/>
                  </a:solidFill>
                  <a:latin typeface="Calibri"/>
                  <a:ea typeface="Calibri"/>
                  <a:cs typeface="Calibri"/>
                  <a:sym typeface="Calibri"/>
                </a:endParaRPr>
              </a:p>
            </p:txBody>
          </p:sp>
          <p:sp>
            <p:nvSpPr>
              <p:cNvPr id="91" name="Google Shape;242;p15">
                <a:extLst>
                  <a:ext uri="{FF2B5EF4-FFF2-40B4-BE49-F238E27FC236}">
                    <a16:creationId xmlns:a16="http://schemas.microsoft.com/office/drawing/2014/main" id="{93943E9F-BF6A-4FB3-A2C5-D7D4E6FF5716}"/>
                  </a:ext>
                </a:extLst>
              </p:cNvPr>
              <p:cNvSpPr txBox="1"/>
              <p:nvPr/>
            </p:nvSpPr>
            <p:spPr>
              <a:xfrm>
                <a:off x="1949816" y="1803609"/>
                <a:ext cx="1700051" cy="1323439"/>
              </a:xfrm>
              <a:prstGeom prst="rect">
                <a:avLst/>
              </a:prstGeom>
              <a:noFill/>
              <a:ln>
                <a:noFill/>
              </a:ln>
            </p:spPr>
            <p:txBody>
              <a:bodyPr spcFirstLastPara="1" wrap="square" lIns="91425" tIns="45700" rIns="91425" bIns="45700" anchor="t" anchorCtr="0">
                <a:noAutofit/>
              </a:bodyPr>
              <a:lstStyle/>
              <a:p>
                <a:pPr algn="ctr"/>
                <a:r>
                  <a:rPr lang="en-GB" sz="1200" dirty="0">
                    <a:solidFill>
                      <a:schemeClr val="dk1"/>
                    </a:solidFill>
                    <a:latin typeface="Calibri"/>
                    <a:ea typeface="Calibri"/>
                    <a:cs typeface="Calibri"/>
                    <a:sym typeface="Calibri"/>
                  </a:rPr>
                  <a:t>Images of DNA created by using x-ray crystallography</a:t>
                </a:r>
                <a:endParaRPr sz="1200" dirty="0">
                  <a:solidFill>
                    <a:schemeClr val="dk1"/>
                  </a:solidFill>
                  <a:latin typeface="Calibri"/>
                  <a:ea typeface="Calibri"/>
                  <a:cs typeface="Calibri"/>
                  <a:sym typeface="Calibri"/>
                </a:endParaRPr>
              </a:p>
            </p:txBody>
          </p:sp>
        </p:grpSp>
        <p:grpSp>
          <p:nvGrpSpPr>
            <p:cNvPr id="92" name="Group 91">
              <a:extLst>
                <a:ext uri="{FF2B5EF4-FFF2-40B4-BE49-F238E27FC236}">
                  <a16:creationId xmlns:a16="http://schemas.microsoft.com/office/drawing/2014/main" id="{7D4B6B95-F3F7-479B-9AEA-57B92E89F866}"/>
                </a:ext>
              </a:extLst>
            </p:cNvPr>
            <p:cNvGrpSpPr/>
            <p:nvPr/>
          </p:nvGrpSpPr>
          <p:grpSpPr>
            <a:xfrm>
              <a:off x="2892624" y="4962724"/>
              <a:ext cx="1381048" cy="1706849"/>
              <a:chOff x="1933792" y="1192857"/>
              <a:chExt cx="1716075" cy="1934191"/>
            </a:xfrm>
          </p:grpSpPr>
          <p:sp>
            <p:nvSpPr>
              <p:cNvPr id="93" name="Google Shape;221;p15">
                <a:extLst>
                  <a:ext uri="{FF2B5EF4-FFF2-40B4-BE49-F238E27FC236}">
                    <a16:creationId xmlns:a16="http://schemas.microsoft.com/office/drawing/2014/main" id="{4C351986-BE1D-457B-BFBA-2E03C7A79784}"/>
                  </a:ext>
                </a:extLst>
              </p:cNvPr>
              <p:cNvSpPr txBox="1"/>
              <p:nvPr/>
            </p:nvSpPr>
            <p:spPr>
              <a:xfrm>
                <a:off x="1933792" y="1192857"/>
                <a:ext cx="1634216" cy="338554"/>
              </a:xfrm>
              <a:prstGeom prst="rect">
                <a:avLst/>
              </a:prstGeom>
              <a:noFill/>
              <a:ln>
                <a:noFill/>
              </a:ln>
            </p:spPr>
            <p:txBody>
              <a:bodyPr spcFirstLastPara="1" wrap="square" lIns="91425" tIns="45700" rIns="91425" bIns="45700" anchor="t" anchorCtr="0">
                <a:noAutofit/>
              </a:bodyPr>
              <a:lstStyle/>
              <a:p>
                <a:pPr algn="ctr"/>
                <a:r>
                  <a:rPr lang="en-GB" sz="1200" b="1" dirty="0">
                    <a:solidFill>
                      <a:schemeClr val="dk1"/>
                    </a:solidFill>
                    <a:latin typeface="Calibri"/>
                    <a:ea typeface="Calibri"/>
                    <a:cs typeface="Calibri"/>
                    <a:sym typeface="Calibri"/>
                  </a:rPr>
                  <a:t>1901</a:t>
                </a:r>
                <a:endParaRPr sz="1200" b="1" dirty="0">
                  <a:solidFill>
                    <a:schemeClr val="dk1"/>
                  </a:solidFill>
                  <a:latin typeface="Calibri"/>
                  <a:ea typeface="Calibri"/>
                  <a:cs typeface="Calibri"/>
                  <a:sym typeface="Calibri"/>
                </a:endParaRPr>
              </a:p>
            </p:txBody>
          </p:sp>
          <p:sp>
            <p:nvSpPr>
              <p:cNvPr id="94" name="Google Shape;236;p15">
                <a:extLst>
                  <a:ext uri="{FF2B5EF4-FFF2-40B4-BE49-F238E27FC236}">
                    <a16:creationId xmlns:a16="http://schemas.microsoft.com/office/drawing/2014/main" id="{9F3A7CCB-9EF9-4F64-8D2A-16C83E5C286E}"/>
                  </a:ext>
                </a:extLst>
              </p:cNvPr>
              <p:cNvSpPr txBox="1"/>
              <p:nvPr/>
            </p:nvSpPr>
            <p:spPr>
              <a:xfrm>
                <a:off x="1933792" y="1499876"/>
                <a:ext cx="1634216" cy="584775"/>
              </a:xfrm>
              <a:prstGeom prst="rect">
                <a:avLst/>
              </a:prstGeom>
              <a:noFill/>
              <a:ln>
                <a:noFill/>
              </a:ln>
            </p:spPr>
            <p:txBody>
              <a:bodyPr spcFirstLastPara="1" wrap="square" lIns="91425" tIns="45700" rIns="91425" bIns="45700" anchor="t" anchorCtr="0">
                <a:noAutofit/>
              </a:bodyPr>
              <a:lstStyle/>
              <a:p>
                <a:pPr algn="ctr"/>
                <a:r>
                  <a:rPr lang="en-GB" sz="1200" b="1" dirty="0">
                    <a:solidFill>
                      <a:schemeClr val="dk1"/>
                    </a:solidFill>
                    <a:latin typeface="Calibri"/>
                    <a:ea typeface="Calibri"/>
                    <a:cs typeface="Calibri"/>
                    <a:sym typeface="Calibri"/>
                  </a:rPr>
                  <a:t>Seebohm Rowntree</a:t>
                </a:r>
                <a:endParaRPr sz="1200" b="1" dirty="0">
                  <a:solidFill>
                    <a:schemeClr val="dk1"/>
                  </a:solidFill>
                  <a:latin typeface="Calibri"/>
                  <a:ea typeface="Calibri"/>
                  <a:cs typeface="Calibri"/>
                  <a:sym typeface="Calibri"/>
                </a:endParaRPr>
              </a:p>
            </p:txBody>
          </p:sp>
          <p:sp>
            <p:nvSpPr>
              <p:cNvPr id="95" name="Google Shape;242;p15">
                <a:extLst>
                  <a:ext uri="{FF2B5EF4-FFF2-40B4-BE49-F238E27FC236}">
                    <a16:creationId xmlns:a16="http://schemas.microsoft.com/office/drawing/2014/main" id="{8E90A27C-4D9F-44E6-A399-EE2F6FBD212F}"/>
                  </a:ext>
                </a:extLst>
              </p:cNvPr>
              <p:cNvSpPr txBox="1"/>
              <p:nvPr/>
            </p:nvSpPr>
            <p:spPr>
              <a:xfrm>
                <a:off x="1949816" y="1954360"/>
                <a:ext cx="1700051" cy="1172688"/>
              </a:xfrm>
              <a:prstGeom prst="rect">
                <a:avLst/>
              </a:prstGeom>
              <a:noFill/>
              <a:ln>
                <a:noFill/>
              </a:ln>
            </p:spPr>
            <p:txBody>
              <a:bodyPr spcFirstLastPara="1" wrap="square" lIns="91425" tIns="45700" rIns="91425" bIns="45700" anchor="t" anchorCtr="0">
                <a:noAutofit/>
              </a:bodyPr>
              <a:lstStyle/>
              <a:p>
                <a:pPr algn="ctr"/>
                <a:r>
                  <a:rPr lang="en-GB" sz="1200" dirty="0">
                    <a:solidFill>
                      <a:schemeClr val="dk1"/>
                    </a:solidFill>
                    <a:latin typeface="Calibri"/>
                    <a:ea typeface="Calibri"/>
                    <a:cs typeface="Calibri"/>
                    <a:sym typeface="Calibri"/>
                  </a:rPr>
                  <a:t>Proved a link between poverty and disease</a:t>
                </a:r>
                <a:endParaRPr sz="1200" dirty="0">
                  <a:solidFill>
                    <a:schemeClr val="dk1"/>
                  </a:solidFill>
                  <a:latin typeface="Calibri"/>
                  <a:ea typeface="Calibri"/>
                  <a:cs typeface="Calibri"/>
                  <a:sym typeface="Calibri"/>
                </a:endParaRPr>
              </a:p>
            </p:txBody>
          </p:sp>
        </p:grpSp>
        <p:grpSp>
          <p:nvGrpSpPr>
            <p:cNvPr id="96" name="Group 95">
              <a:extLst>
                <a:ext uri="{FF2B5EF4-FFF2-40B4-BE49-F238E27FC236}">
                  <a16:creationId xmlns:a16="http://schemas.microsoft.com/office/drawing/2014/main" id="{672E1E20-0B82-47A1-B8E2-71668E5ADA26}"/>
                </a:ext>
              </a:extLst>
            </p:cNvPr>
            <p:cNvGrpSpPr/>
            <p:nvPr/>
          </p:nvGrpSpPr>
          <p:grpSpPr>
            <a:xfrm>
              <a:off x="9310533" y="1240893"/>
              <a:ext cx="1381048" cy="1706849"/>
              <a:chOff x="1933792" y="1192857"/>
              <a:chExt cx="1716075" cy="1934191"/>
            </a:xfrm>
          </p:grpSpPr>
          <p:sp>
            <p:nvSpPr>
              <p:cNvPr id="97" name="Google Shape;221;p15">
                <a:extLst>
                  <a:ext uri="{FF2B5EF4-FFF2-40B4-BE49-F238E27FC236}">
                    <a16:creationId xmlns:a16="http://schemas.microsoft.com/office/drawing/2014/main" id="{2AFEC999-E205-4D99-BA5C-2384C7CB560E}"/>
                  </a:ext>
                </a:extLst>
              </p:cNvPr>
              <p:cNvSpPr txBox="1"/>
              <p:nvPr/>
            </p:nvSpPr>
            <p:spPr>
              <a:xfrm>
                <a:off x="1933792" y="1192857"/>
                <a:ext cx="1634216" cy="338554"/>
              </a:xfrm>
              <a:prstGeom prst="rect">
                <a:avLst/>
              </a:prstGeom>
              <a:noFill/>
              <a:ln>
                <a:noFill/>
              </a:ln>
            </p:spPr>
            <p:txBody>
              <a:bodyPr spcFirstLastPara="1" wrap="square" lIns="91425" tIns="45700" rIns="91425" bIns="45700" anchor="t" anchorCtr="0">
                <a:noAutofit/>
              </a:bodyPr>
              <a:lstStyle/>
              <a:p>
                <a:pPr algn="ctr"/>
                <a:r>
                  <a:rPr lang="en-GB" sz="1200" b="1" dirty="0">
                    <a:solidFill>
                      <a:schemeClr val="dk1"/>
                    </a:solidFill>
                    <a:latin typeface="Calibri"/>
                    <a:ea typeface="Calibri"/>
                    <a:cs typeface="Calibri"/>
                    <a:sym typeface="Calibri"/>
                  </a:rPr>
                  <a:t>1955</a:t>
                </a:r>
                <a:endParaRPr sz="1200" b="1" dirty="0">
                  <a:solidFill>
                    <a:schemeClr val="dk1"/>
                  </a:solidFill>
                  <a:latin typeface="Calibri"/>
                  <a:ea typeface="Calibri"/>
                  <a:cs typeface="Calibri"/>
                  <a:sym typeface="Calibri"/>
                </a:endParaRPr>
              </a:p>
            </p:txBody>
          </p:sp>
          <p:sp>
            <p:nvSpPr>
              <p:cNvPr id="98" name="Google Shape;236;p15">
                <a:extLst>
                  <a:ext uri="{FF2B5EF4-FFF2-40B4-BE49-F238E27FC236}">
                    <a16:creationId xmlns:a16="http://schemas.microsoft.com/office/drawing/2014/main" id="{4BC0DE9B-2821-485B-AB75-ED24CD547F2C}"/>
                  </a:ext>
                </a:extLst>
              </p:cNvPr>
              <p:cNvSpPr txBox="1"/>
              <p:nvPr/>
            </p:nvSpPr>
            <p:spPr>
              <a:xfrm>
                <a:off x="1933792" y="1499876"/>
                <a:ext cx="1634216" cy="584775"/>
              </a:xfrm>
              <a:prstGeom prst="rect">
                <a:avLst/>
              </a:prstGeom>
              <a:noFill/>
              <a:ln>
                <a:noFill/>
              </a:ln>
            </p:spPr>
            <p:txBody>
              <a:bodyPr spcFirstLastPara="1" wrap="square" lIns="91425" tIns="45700" rIns="91425" bIns="45700" anchor="t" anchorCtr="0">
                <a:noAutofit/>
              </a:bodyPr>
              <a:lstStyle/>
              <a:p>
                <a:pPr algn="ctr"/>
                <a:r>
                  <a:rPr lang="en-GB" sz="1200" b="1" dirty="0">
                    <a:solidFill>
                      <a:schemeClr val="dk1"/>
                    </a:solidFill>
                    <a:latin typeface="Calibri"/>
                    <a:ea typeface="Calibri"/>
                    <a:cs typeface="Calibri"/>
                    <a:sym typeface="Calibri"/>
                  </a:rPr>
                  <a:t>Jonas Salk</a:t>
                </a:r>
                <a:endParaRPr sz="1200" b="1" dirty="0">
                  <a:solidFill>
                    <a:schemeClr val="dk1"/>
                  </a:solidFill>
                  <a:latin typeface="Calibri"/>
                  <a:ea typeface="Calibri"/>
                  <a:cs typeface="Calibri"/>
                  <a:sym typeface="Calibri"/>
                </a:endParaRPr>
              </a:p>
            </p:txBody>
          </p:sp>
          <p:sp>
            <p:nvSpPr>
              <p:cNvPr id="99" name="Google Shape;242;p15">
                <a:extLst>
                  <a:ext uri="{FF2B5EF4-FFF2-40B4-BE49-F238E27FC236}">
                    <a16:creationId xmlns:a16="http://schemas.microsoft.com/office/drawing/2014/main" id="{15E82D83-4E16-481C-95FF-786715B68120}"/>
                  </a:ext>
                </a:extLst>
              </p:cNvPr>
              <p:cNvSpPr txBox="1"/>
              <p:nvPr/>
            </p:nvSpPr>
            <p:spPr>
              <a:xfrm>
                <a:off x="1949816" y="1803609"/>
                <a:ext cx="1700051" cy="1323439"/>
              </a:xfrm>
              <a:prstGeom prst="rect">
                <a:avLst/>
              </a:prstGeom>
              <a:noFill/>
              <a:ln>
                <a:noFill/>
              </a:ln>
            </p:spPr>
            <p:txBody>
              <a:bodyPr spcFirstLastPara="1" wrap="square" lIns="91425" tIns="45700" rIns="91425" bIns="45700" anchor="t" anchorCtr="0">
                <a:noAutofit/>
              </a:bodyPr>
              <a:lstStyle/>
              <a:p>
                <a:pPr algn="ctr"/>
                <a:r>
                  <a:rPr lang="en-GB" sz="1200" dirty="0">
                    <a:solidFill>
                      <a:schemeClr val="dk1"/>
                    </a:solidFill>
                    <a:latin typeface="Calibri"/>
                    <a:ea typeface="Calibri"/>
                    <a:cs typeface="Calibri"/>
                    <a:sym typeface="Calibri"/>
                  </a:rPr>
                  <a:t>Developed a polio vaccine</a:t>
                </a:r>
                <a:endParaRPr sz="1200" dirty="0">
                  <a:solidFill>
                    <a:schemeClr val="dk1"/>
                  </a:solidFill>
                  <a:latin typeface="Calibri"/>
                  <a:ea typeface="Calibri"/>
                  <a:cs typeface="Calibri"/>
                  <a:sym typeface="Calibri"/>
                </a:endParaRPr>
              </a:p>
            </p:txBody>
          </p:sp>
        </p:grpSp>
        <p:grpSp>
          <p:nvGrpSpPr>
            <p:cNvPr id="100" name="Group 99">
              <a:extLst>
                <a:ext uri="{FF2B5EF4-FFF2-40B4-BE49-F238E27FC236}">
                  <a16:creationId xmlns:a16="http://schemas.microsoft.com/office/drawing/2014/main" id="{2F535075-97B8-461E-8744-651350AC822A}"/>
                </a:ext>
              </a:extLst>
            </p:cNvPr>
            <p:cNvGrpSpPr/>
            <p:nvPr/>
          </p:nvGrpSpPr>
          <p:grpSpPr>
            <a:xfrm>
              <a:off x="9531269" y="5018182"/>
              <a:ext cx="1381048" cy="1706849"/>
              <a:chOff x="1933792" y="1192857"/>
              <a:chExt cx="1716075" cy="1934191"/>
            </a:xfrm>
          </p:grpSpPr>
          <p:sp>
            <p:nvSpPr>
              <p:cNvPr id="101" name="Google Shape;221;p15">
                <a:extLst>
                  <a:ext uri="{FF2B5EF4-FFF2-40B4-BE49-F238E27FC236}">
                    <a16:creationId xmlns:a16="http://schemas.microsoft.com/office/drawing/2014/main" id="{D47C4457-8D6D-494E-983B-CDFB3A125C21}"/>
                  </a:ext>
                </a:extLst>
              </p:cNvPr>
              <p:cNvSpPr txBox="1"/>
              <p:nvPr/>
            </p:nvSpPr>
            <p:spPr>
              <a:xfrm>
                <a:off x="1933792" y="1192857"/>
                <a:ext cx="1634216" cy="338554"/>
              </a:xfrm>
              <a:prstGeom prst="rect">
                <a:avLst/>
              </a:prstGeom>
              <a:noFill/>
              <a:ln>
                <a:noFill/>
              </a:ln>
            </p:spPr>
            <p:txBody>
              <a:bodyPr spcFirstLastPara="1" wrap="square" lIns="91425" tIns="45700" rIns="91425" bIns="45700" anchor="t" anchorCtr="0">
                <a:noAutofit/>
              </a:bodyPr>
              <a:lstStyle/>
              <a:p>
                <a:pPr algn="ctr"/>
                <a:r>
                  <a:rPr lang="en-GB" sz="1200" b="1" dirty="0">
                    <a:solidFill>
                      <a:schemeClr val="dk1"/>
                    </a:solidFill>
                    <a:latin typeface="Calibri"/>
                    <a:ea typeface="Calibri"/>
                    <a:cs typeface="Calibri"/>
                    <a:sym typeface="Calibri"/>
                  </a:rPr>
                  <a:t>2007</a:t>
                </a:r>
                <a:endParaRPr sz="1200" b="1" dirty="0">
                  <a:solidFill>
                    <a:schemeClr val="dk1"/>
                  </a:solidFill>
                  <a:latin typeface="Calibri"/>
                  <a:ea typeface="Calibri"/>
                  <a:cs typeface="Calibri"/>
                  <a:sym typeface="Calibri"/>
                </a:endParaRPr>
              </a:p>
            </p:txBody>
          </p:sp>
          <p:sp>
            <p:nvSpPr>
              <p:cNvPr id="102" name="Google Shape;236;p15">
                <a:extLst>
                  <a:ext uri="{FF2B5EF4-FFF2-40B4-BE49-F238E27FC236}">
                    <a16:creationId xmlns:a16="http://schemas.microsoft.com/office/drawing/2014/main" id="{3751ACB4-2C9C-47DE-BD1E-0A8AD9BEBB40}"/>
                  </a:ext>
                </a:extLst>
              </p:cNvPr>
              <p:cNvSpPr txBox="1"/>
              <p:nvPr/>
            </p:nvSpPr>
            <p:spPr>
              <a:xfrm>
                <a:off x="1933792" y="1499876"/>
                <a:ext cx="1634216" cy="584775"/>
              </a:xfrm>
              <a:prstGeom prst="rect">
                <a:avLst/>
              </a:prstGeom>
              <a:noFill/>
              <a:ln>
                <a:noFill/>
              </a:ln>
            </p:spPr>
            <p:txBody>
              <a:bodyPr spcFirstLastPara="1" wrap="square" lIns="91425" tIns="45700" rIns="91425" bIns="45700" anchor="t" anchorCtr="0">
                <a:noAutofit/>
              </a:bodyPr>
              <a:lstStyle/>
              <a:p>
                <a:pPr algn="ctr"/>
                <a:r>
                  <a:rPr lang="en-GB" sz="1200" b="1" dirty="0">
                    <a:solidFill>
                      <a:schemeClr val="dk1"/>
                    </a:solidFill>
                    <a:latin typeface="Calibri"/>
                    <a:ea typeface="Calibri"/>
                    <a:cs typeface="Calibri"/>
                    <a:sym typeface="Calibri"/>
                  </a:rPr>
                  <a:t>Parliament/</a:t>
                </a:r>
                <a:br>
                  <a:rPr lang="en-GB" sz="1200" b="1" dirty="0">
                    <a:solidFill>
                      <a:schemeClr val="dk1"/>
                    </a:solidFill>
                    <a:latin typeface="Calibri"/>
                    <a:ea typeface="Calibri"/>
                    <a:cs typeface="Calibri"/>
                    <a:sym typeface="Calibri"/>
                  </a:rPr>
                </a:br>
                <a:r>
                  <a:rPr lang="en-GB" sz="1200" b="1" dirty="0">
                    <a:solidFill>
                      <a:schemeClr val="dk1"/>
                    </a:solidFill>
                    <a:latin typeface="Calibri"/>
                    <a:ea typeface="Calibri"/>
                    <a:cs typeface="Calibri"/>
                    <a:sym typeface="Calibri"/>
                  </a:rPr>
                  <a:t>Public Health England</a:t>
                </a:r>
                <a:endParaRPr sz="1200" b="1" dirty="0">
                  <a:solidFill>
                    <a:schemeClr val="dk1"/>
                  </a:solidFill>
                  <a:latin typeface="Calibri"/>
                  <a:ea typeface="Calibri"/>
                  <a:cs typeface="Calibri"/>
                  <a:sym typeface="Calibri"/>
                </a:endParaRPr>
              </a:p>
            </p:txBody>
          </p:sp>
          <p:sp>
            <p:nvSpPr>
              <p:cNvPr id="103" name="Google Shape;242;p15">
                <a:extLst>
                  <a:ext uri="{FF2B5EF4-FFF2-40B4-BE49-F238E27FC236}">
                    <a16:creationId xmlns:a16="http://schemas.microsoft.com/office/drawing/2014/main" id="{EA164329-213D-4101-9837-E87F1F927808}"/>
                  </a:ext>
                </a:extLst>
              </p:cNvPr>
              <p:cNvSpPr txBox="1"/>
              <p:nvPr/>
            </p:nvSpPr>
            <p:spPr>
              <a:xfrm>
                <a:off x="1949816" y="2272846"/>
                <a:ext cx="1700051" cy="854202"/>
              </a:xfrm>
              <a:prstGeom prst="rect">
                <a:avLst/>
              </a:prstGeom>
              <a:noFill/>
              <a:ln>
                <a:noFill/>
              </a:ln>
            </p:spPr>
            <p:txBody>
              <a:bodyPr spcFirstLastPara="1" wrap="square" lIns="91425" tIns="45700" rIns="91425" bIns="45700" anchor="t" anchorCtr="0">
                <a:noAutofit/>
              </a:bodyPr>
              <a:lstStyle/>
              <a:p>
                <a:pPr algn="ctr"/>
                <a:r>
                  <a:rPr lang="en-GB" sz="1200" dirty="0">
                    <a:solidFill>
                      <a:schemeClr val="dk1"/>
                    </a:solidFill>
                    <a:latin typeface="Calibri"/>
                    <a:ea typeface="Calibri"/>
                    <a:cs typeface="Calibri"/>
                    <a:sym typeface="Calibri"/>
                  </a:rPr>
                  <a:t>Smoking in public places banned</a:t>
                </a:r>
                <a:endParaRPr sz="1200" dirty="0">
                  <a:solidFill>
                    <a:schemeClr val="dk1"/>
                  </a:solidFill>
                  <a:latin typeface="Calibri"/>
                  <a:ea typeface="Calibri"/>
                  <a:cs typeface="Calibri"/>
                  <a:sym typeface="Calibri"/>
                </a:endParaRPr>
              </a:p>
            </p:txBody>
          </p:sp>
        </p:grpSp>
        <p:grpSp>
          <p:nvGrpSpPr>
            <p:cNvPr id="104" name="Group 103">
              <a:extLst>
                <a:ext uri="{FF2B5EF4-FFF2-40B4-BE49-F238E27FC236}">
                  <a16:creationId xmlns:a16="http://schemas.microsoft.com/office/drawing/2014/main" id="{654457FF-6073-4250-AD17-67A2044E2D1B}"/>
                </a:ext>
              </a:extLst>
            </p:cNvPr>
            <p:cNvGrpSpPr/>
            <p:nvPr/>
          </p:nvGrpSpPr>
          <p:grpSpPr>
            <a:xfrm>
              <a:off x="4683257" y="1263101"/>
              <a:ext cx="1381048" cy="1706849"/>
              <a:chOff x="1933792" y="1192857"/>
              <a:chExt cx="1716075" cy="1934191"/>
            </a:xfrm>
          </p:grpSpPr>
          <p:sp>
            <p:nvSpPr>
              <p:cNvPr id="105" name="Google Shape;221;p15">
                <a:extLst>
                  <a:ext uri="{FF2B5EF4-FFF2-40B4-BE49-F238E27FC236}">
                    <a16:creationId xmlns:a16="http://schemas.microsoft.com/office/drawing/2014/main" id="{21C6A178-DCA6-45AF-AA40-02100F2304FC}"/>
                  </a:ext>
                </a:extLst>
              </p:cNvPr>
              <p:cNvSpPr txBox="1"/>
              <p:nvPr/>
            </p:nvSpPr>
            <p:spPr>
              <a:xfrm>
                <a:off x="1933792" y="1192857"/>
                <a:ext cx="1634216" cy="338554"/>
              </a:xfrm>
              <a:prstGeom prst="rect">
                <a:avLst/>
              </a:prstGeom>
              <a:noFill/>
              <a:ln>
                <a:noFill/>
              </a:ln>
            </p:spPr>
            <p:txBody>
              <a:bodyPr spcFirstLastPara="1" wrap="square" lIns="91425" tIns="45700" rIns="91425" bIns="45700" anchor="t" anchorCtr="0">
                <a:noAutofit/>
              </a:bodyPr>
              <a:lstStyle/>
              <a:p>
                <a:pPr algn="ctr"/>
                <a:r>
                  <a:rPr lang="en-GB" sz="1200" b="1" dirty="0">
                    <a:solidFill>
                      <a:schemeClr val="dk1"/>
                    </a:solidFill>
                    <a:latin typeface="Calibri"/>
                    <a:ea typeface="Calibri"/>
                    <a:cs typeface="Calibri"/>
                    <a:sym typeface="Calibri"/>
                  </a:rPr>
                  <a:t>1928</a:t>
                </a:r>
                <a:endParaRPr sz="1200" b="1" dirty="0">
                  <a:solidFill>
                    <a:schemeClr val="dk1"/>
                  </a:solidFill>
                  <a:latin typeface="Calibri"/>
                  <a:ea typeface="Calibri"/>
                  <a:cs typeface="Calibri"/>
                  <a:sym typeface="Calibri"/>
                </a:endParaRPr>
              </a:p>
            </p:txBody>
          </p:sp>
          <p:sp>
            <p:nvSpPr>
              <p:cNvPr id="106" name="Google Shape;236;p15">
                <a:extLst>
                  <a:ext uri="{FF2B5EF4-FFF2-40B4-BE49-F238E27FC236}">
                    <a16:creationId xmlns:a16="http://schemas.microsoft.com/office/drawing/2014/main" id="{A2C363BE-64DA-4C19-8512-FD3A641B6136}"/>
                  </a:ext>
                </a:extLst>
              </p:cNvPr>
              <p:cNvSpPr txBox="1"/>
              <p:nvPr/>
            </p:nvSpPr>
            <p:spPr>
              <a:xfrm>
                <a:off x="1933792" y="1499876"/>
                <a:ext cx="1634216" cy="584775"/>
              </a:xfrm>
              <a:prstGeom prst="rect">
                <a:avLst/>
              </a:prstGeom>
              <a:noFill/>
              <a:ln>
                <a:noFill/>
              </a:ln>
            </p:spPr>
            <p:txBody>
              <a:bodyPr spcFirstLastPara="1" wrap="square" lIns="91425" tIns="45700" rIns="91425" bIns="45700" anchor="t" anchorCtr="0">
                <a:noAutofit/>
              </a:bodyPr>
              <a:lstStyle/>
              <a:p>
                <a:pPr algn="ctr"/>
                <a:r>
                  <a:rPr lang="en-GB" sz="1200" b="1" dirty="0">
                    <a:solidFill>
                      <a:schemeClr val="dk1"/>
                    </a:solidFill>
                    <a:latin typeface="Calibri"/>
                    <a:ea typeface="Calibri"/>
                    <a:cs typeface="Calibri"/>
                    <a:sym typeface="Calibri"/>
                  </a:rPr>
                  <a:t>Alexander Fleming</a:t>
                </a:r>
                <a:endParaRPr sz="1200" b="1" dirty="0">
                  <a:solidFill>
                    <a:schemeClr val="dk1"/>
                  </a:solidFill>
                  <a:latin typeface="Calibri"/>
                  <a:ea typeface="Calibri"/>
                  <a:cs typeface="Calibri"/>
                  <a:sym typeface="Calibri"/>
                </a:endParaRPr>
              </a:p>
            </p:txBody>
          </p:sp>
          <p:sp>
            <p:nvSpPr>
              <p:cNvPr id="107" name="Google Shape;242;p15">
                <a:extLst>
                  <a:ext uri="{FF2B5EF4-FFF2-40B4-BE49-F238E27FC236}">
                    <a16:creationId xmlns:a16="http://schemas.microsoft.com/office/drawing/2014/main" id="{72F75D6B-8FF2-4855-BFF8-AAF5C08DD706}"/>
                  </a:ext>
                </a:extLst>
              </p:cNvPr>
              <p:cNvSpPr txBox="1"/>
              <p:nvPr/>
            </p:nvSpPr>
            <p:spPr>
              <a:xfrm>
                <a:off x="1949816" y="2068509"/>
                <a:ext cx="1700051" cy="1058539"/>
              </a:xfrm>
              <a:prstGeom prst="rect">
                <a:avLst/>
              </a:prstGeom>
              <a:noFill/>
              <a:ln>
                <a:noFill/>
              </a:ln>
            </p:spPr>
            <p:txBody>
              <a:bodyPr spcFirstLastPara="1" wrap="square" lIns="91425" tIns="45700" rIns="91425" bIns="45700" anchor="t" anchorCtr="0">
                <a:noAutofit/>
              </a:bodyPr>
              <a:lstStyle/>
              <a:p>
                <a:pPr algn="ctr"/>
                <a:r>
                  <a:rPr lang="en-GB" sz="1200" dirty="0">
                    <a:solidFill>
                      <a:schemeClr val="dk1"/>
                    </a:solidFill>
                    <a:latin typeface="Calibri"/>
                    <a:ea typeface="Calibri"/>
                    <a:cs typeface="Calibri"/>
                    <a:sym typeface="Calibri"/>
                  </a:rPr>
                  <a:t>Fleming identifies penicillin in his lab</a:t>
                </a:r>
                <a:endParaRPr sz="1200" dirty="0">
                  <a:solidFill>
                    <a:schemeClr val="dk1"/>
                  </a:solidFill>
                  <a:latin typeface="Calibri"/>
                  <a:ea typeface="Calibri"/>
                  <a:cs typeface="Calibri"/>
                  <a:sym typeface="Calibri"/>
                </a:endParaRPr>
              </a:p>
            </p:txBody>
          </p:sp>
        </p:grpSp>
        <p:grpSp>
          <p:nvGrpSpPr>
            <p:cNvPr id="108" name="Group 107">
              <a:extLst>
                <a:ext uri="{FF2B5EF4-FFF2-40B4-BE49-F238E27FC236}">
                  <a16:creationId xmlns:a16="http://schemas.microsoft.com/office/drawing/2014/main" id="{F1817EAF-0144-4C73-9C11-0DFD1902D89A}"/>
                </a:ext>
              </a:extLst>
            </p:cNvPr>
            <p:cNvGrpSpPr/>
            <p:nvPr/>
          </p:nvGrpSpPr>
          <p:grpSpPr>
            <a:xfrm>
              <a:off x="6956777" y="1240893"/>
              <a:ext cx="1628364" cy="1627063"/>
              <a:chOff x="1772160" y="1192857"/>
              <a:chExt cx="2023387" cy="1843778"/>
            </a:xfrm>
          </p:grpSpPr>
          <p:sp>
            <p:nvSpPr>
              <p:cNvPr id="109" name="Google Shape;221;p15">
                <a:extLst>
                  <a:ext uri="{FF2B5EF4-FFF2-40B4-BE49-F238E27FC236}">
                    <a16:creationId xmlns:a16="http://schemas.microsoft.com/office/drawing/2014/main" id="{202B4341-C078-4BB6-982E-DEF0370434AD}"/>
                  </a:ext>
                </a:extLst>
              </p:cNvPr>
              <p:cNvSpPr txBox="1"/>
              <p:nvPr/>
            </p:nvSpPr>
            <p:spPr>
              <a:xfrm>
                <a:off x="1933792" y="1192857"/>
                <a:ext cx="1634216" cy="338554"/>
              </a:xfrm>
              <a:prstGeom prst="rect">
                <a:avLst/>
              </a:prstGeom>
              <a:noFill/>
              <a:ln>
                <a:noFill/>
              </a:ln>
            </p:spPr>
            <p:txBody>
              <a:bodyPr spcFirstLastPara="1" wrap="square" lIns="91425" tIns="45700" rIns="91425" bIns="45700" anchor="t" anchorCtr="0">
                <a:noAutofit/>
              </a:bodyPr>
              <a:lstStyle/>
              <a:p>
                <a:pPr algn="ctr"/>
                <a:r>
                  <a:rPr lang="en-GB" sz="1200" b="1" dirty="0">
                    <a:solidFill>
                      <a:schemeClr val="dk1"/>
                    </a:solidFill>
                    <a:latin typeface="Calibri"/>
                    <a:ea typeface="Calibri"/>
                    <a:cs typeface="Calibri"/>
                    <a:sym typeface="Calibri"/>
                  </a:rPr>
                  <a:t>1941</a:t>
                </a:r>
                <a:endParaRPr sz="1200" b="1" dirty="0">
                  <a:solidFill>
                    <a:schemeClr val="dk1"/>
                  </a:solidFill>
                  <a:latin typeface="Calibri"/>
                  <a:ea typeface="Calibri"/>
                  <a:cs typeface="Calibri"/>
                  <a:sym typeface="Calibri"/>
                </a:endParaRPr>
              </a:p>
            </p:txBody>
          </p:sp>
          <p:sp>
            <p:nvSpPr>
              <p:cNvPr id="110" name="Google Shape;236;p15">
                <a:extLst>
                  <a:ext uri="{FF2B5EF4-FFF2-40B4-BE49-F238E27FC236}">
                    <a16:creationId xmlns:a16="http://schemas.microsoft.com/office/drawing/2014/main" id="{F0A69DDF-9057-4DDA-8944-4E41AE21D8B6}"/>
                  </a:ext>
                </a:extLst>
              </p:cNvPr>
              <p:cNvSpPr txBox="1"/>
              <p:nvPr/>
            </p:nvSpPr>
            <p:spPr>
              <a:xfrm>
                <a:off x="1933792" y="1499876"/>
                <a:ext cx="1634216" cy="584775"/>
              </a:xfrm>
              <a:prstGeom prst="rect">
                <a:avLst/>
              </a:prstGeom>
              <a:noFill/>
              <a:ln>
                <a:noFill/>
              </a:ln>
            </p:spPr>
            <p:txBody>
              <a:bodyPr spcFirstLastPara="1" wrap="square" lIns="91425" tIns="45700" rIns="91425" bIns="45700" anchor="t" anchorCtr="0">
                <a:noAutofit/>
              </a:bodyPr>
              <a:lstStyle/>
              <a:p>
                <a:pPr algn="ctr"/>
                <a:r>
                  <a:rPr lang="en-GB" sz="1200" b="1" dirty="0">
                    <a:solidFill>
                      <a:schemeClr val="dk1"/>
                    </a:solidFill>
                    <a:latin typeface="Calibri"/>
                    <a:ea typeface="Calibri"/>
                    <a:cs typeface="Calibri"/>
                    <a:sym typeface="Calibri"/>
                  </a:rPr>
                  <a:t>Florey and Chain</a:t>
                </a:r>
                <a:endParaRPr sz="1200" b="1" dirty="0">
                  <a:solidFill>
                    <a:schemeClr val="dk1"/>
                  </a:solidFill>
                  <a:latin typeface="Calibri"/>
                  <a:ea typeface="Calibri"/>
                  <a:cs typeface="Calibri"/>
                  <a:sym typeface="Calibri"/>
                </a:endParaRPr>
              </a:p>
            </p:txBody>
          </p:sp>
          <p:sp>
            <p:nvSpPr>
              <p:cNvPr id="111" name="Google Shape;242;p15">
                <a:extLst>
                  <a:ext uri="{FF2B5EF4-FFF2-40B4-BE49-F238E27FC236}">
                    <a16:creationId xmlns:a16="http://schemas.microsoft.com/office/drawing/2014/main" id="{861F6408-BB0E-4226-AC86-B3E53B4D2175}"/>
                  </a:ext>
                </a:extLst>
              </p:cNvPr>
              <p:cNvSpPr txBox="1"/>
              <p:nvPr/>
            </p:nvSpPr>
            <p:spPr>
              <a:xfrm>
                <a:off x="1772160" y="1829972"/>
                <a:ext cx="2023387" cy="1206663"/>
              </a:xfrm>
              <a:prstGeom prst="rect">
                <a:avLst/>
              </a:prstGeom>
              <a:noFill/>
              <a:ln>
                <a:noFill/>
              </a:ln>
            </p:spPr>
            <p:txBody>
              <a:bodyPr spcFirstLastPara="1" wrap="square" lIns="91425" tIns="45700" rIns="91425" bIns="45700" anchor="t" anchorCtr="0">
                <a:noAutofit/>
              </a:bodyPr>
              <a:lstStyle/>
              <a:p>
                <a:pPr algn="ctr"/>
                <a:r>
                  <a:rPr lang="en-GB" sz="1200" dirty="0">
                    <a:solidFill>
                      <a:schemeClr val="dk1"/>
                    </a:solidFill>
                    <a:latin typeface="Calibri"/>
                    <a:ea typeface="Calibri"/>
                    <a:cs typeface="Calibri"/>
                    <a:sym typeface="Calibri"/>
                  </a:rPr>
                  <a:t>Penicillin is trialled on a policeman, with some success and then mass-produced</a:t>
                </a:r>
                <a:endParaRPr sz="1200" dirty="0">
                  <a:solidFill>
                    <a:schemeClr val="dk1"/>
                  </a:solidFill>
                  <a:latin typeface="Calibri"/>
                  <a:ea typeface="Calibri"/>
                  <a:cs typeface="Calibri"/>
                  <a:sym typeface="Calibri"/>
                </a:endParaRPr>
              </a:p>
            </p:txBody>
          </p:sp>
        </p:grpSp>
        <p:pic>
          <p:nvPicPr>
            <p:cNvPr id="112" name="Google Shape;274;p15">
              <a:extLst>
                <a:ext uri="{FF2B5EF4-FFF2-40B4-BE49-F238E27FC236}">
                  <a16:creationId xmlns:a16="http://schemas.microsoft.com/office/drawing/2014/main" id="{CFF9DF11-D1D7-4C8C-9474-EE1A397EF586}"/>
                </a:ext>
              </a:extLst>
            </p:cNvPr>
            <p:cNvPicPr preferRelativeResize="0"/>
            <p:nvPr/>
          </p:nvPicPr>
          <p:blipFill rotWithShape="1">
            <a:blip r:embed="rId9">
              <a:alphaModFix/>
            </a:blip>
            <a:srcRect/>
            <a:stretch/>
          </p:blipFill>
          <p:spPr>
            <a:xfrm>
              <a:off x="4222149" y="1561238"/>
              <a:ext cx="335106" cy="670211"/>
            </a:xfrm>
            <a:prstGeom prst="rect">
              <a:avLst/>
            </a:prstGeom>
            <a:noFill/>
            <a:ln>
              <a:noFill/>
            </a:ln>
          </p:spPr>
        </p:pic>
        <p:pic>
          <p:nvPicPr>
            <p:cNvPr id="113" name="Google Shape;275;p15">
              <a:extLst>
                <a:ext uri="{FF2B5EF4-FFF2-40B4-BE49-F238E27FC236}">
                  <a16:creationId xmlns:a16="http://schemas.microsoft.com/office/drawing/2014/main" id="{7869CBFA-138A-47B0-ABBE-BA65B712801E}"/>
                </a:ext>
              </a:extLst>
            </p:cNvPr>
            <p:cNvPicPr preferRelativeResize="0"/>
            <p:nvPr/>
          </p:nvPicPr>
          <p:blipFill rotWithShape="1">
            <a:blip r:embed="rId10">
              <a:alphaModFix/>
            </a:blip>
            <a:srcRect/>
            <a:stretch/>
          </p:blipFill>
          <p:spPr>
            <a:xfrm>
              <a:off x="8647179" y="1657379"/>
              <a:ext cx="614211" cy="614211"/>
            </a:xfrm>
            <a:prstGeom prst="rect">
              <a:avLst/>
            </a:prstGeom>
            <a:noFill/>
            <a:ln>
              <a:noFill/>
            </a:ln>
          </p:spPr>
        </p:pic>
        <p:pic>
          <p:nvPicPr>
            <p:cNvPr id="7176" name="Picture 8" descr="Related image">
              <a:extLst>
                <a:ext uri="{FF2B5EF4-FFF2-40B4-BE49-F238E27FC236}">
                  <a16:creationId xmlns:a16="http://schemas.microsoft.com/office/drawing/2014/main" id="{8907B703-6AE3-4FA4-A0C9-B8A2655DFC7D}"/>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951571" y="1562566"/>
              <a:ext cx="1018543" cy="590410"/>
            </a:xfrm>
            <a:prstGeom prst="rect">
              <a:avLst/>
            </a:prstGeom>
            <a:noFill/>
            <a:extLst>
              <a:ext uri="{909E8E84-426E-40DD-AFC4-6F175D3DCCD1}">
                <a14:hiddenFill xmlns:a14="http://schemas.microsoft.com/office/drawing/2010/main">
                  <a:solidFill>
                    <a:srgbClr val="FFFFFF"/>
                  </a:solidFill>
                </a14:hiddenFill>
              </a:ext>
            </a:extLst>
          </p:spPr>
        </p:pic>
        <p:pic>
          <p:nvPicPr>
            <p:cNvPr id="115" name="Google Shape;258;p15">
              <a:extLst>
                <a:ext uri="{FF2B5EF4-FFF2-40B4-BE49-F238E27FC236}">
                  <a16:creationId xmlns:a16="http://schemas.microsoft.com/office/drawing/2014/main" id="{2A54D4A2-BCF5-47A0-919F-B307AC03034F}"/>
                </a:ext>
              </a:extLst>
            </p:cNvPr>
            <p:cNvPicPr preferRelativeResize="0"/>
            <p:nvPr/>
          </p:nvPicPr>
          <p:blipFill rotWithShape="1">
            <a:blip r:embed="rId12">
              <a:alphaModFix/>
            </a:blip>
            <a:srcRect/>
            <a:stretch/>
          </p:blipFill>
          <p:spPr>
            <a:xfrm rot="3415293">
              <a:off x="10955281" y="1482301"/>
              <a:ext cx="407271" cy="800444"/>
            </a:xfrm>
            <a:prstGeom prst="rect">
              <a:avLst/>
            </a:prstGeom>
            <a:noFill/>
            <a:ln>
              <a:noFill/>
            </a:ln>
          </p:spPr>
        </p:pic>
        <p:pic>
          <p:nvPicPr>
            <p:cNvPr id="7178" name="Picture 10" descr="Related image">
              <a:extLst>
                <a:ext uri="{FF2B5EF4-FFF2-40B4-BE49-F238E27FC236}">
                  <a16:creationId xmlns:a16="http://schemas.microsoft.com/office/drawing/2014/main" id="{33638A79-D675-4EE0-8F52-5A8D77ED4361}"/>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10912317" y="5491823"/>
              <a:ext cx="724175" cy="753800"/>
            </a:xfrm>
            <a:prstGeom prst="rect">
              <a:avLst/>
            </a:prstGeom>
            <a:noFill/>
            <a:extLst>
              <a:ext uri="{909E8E84-426E-40DD-AFC4-6F175D3DCCD1}">
                <a14:hiddenFill xmlns:a14="http://schemas.microsoft.com/office/drawing/2010/main">
                  <a:solidFill>
                    <a:srgbClr val="FFFFFF"/>
                  </a:solidFill>
                </a14:hiddenFill>
              </a:ext>
            </a:extLst>
          </p:spPr>
        </p:pic>
        <p:pic>
          <p:nvPicPr>
            <p:cNvPr id="7180" name="Picture 12" descr="Related image">
              <a:extLst>
                <a:ext uri="{FF2B5EF4-FFF2-40B4-BE49-F238E27FC236}">
                  <a16:creationId xmlns:a16="http://schemas.microsoft.com/office/drawing/2014/main" id="{4E50279D-B112-44E5-8DD0-D08060924B65}"/>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4233207" y="5501890"/>
              <a:ext cx="597131" cy="597131"/>
            </a:xfrm>
            <a:prstGeom prst="rect">
              <a:avLst/>
            </a:prstGeom>
            <a:noFill/>
            <a:extLst>
              <a:ext uri="{909E8E84-426E-40DD-AFC4-6F175D3DCCD1}">
                <a14:hiddenFill xmlns:a14="http://schemas.microsoft.com/office/drawing/2010/main">
                  <a:solidFill>
                    <a:srgbClr val="FFFFFF"/>
                  </a:solidFill>
                </a14:hiddenFill>
              </a:ext>
            </a:extLst>
          </p:spPr>
        </p:pic>
        <p:grpSp>
          <p:nvGrpSpPr>
            <p:cNvPr id="116" name="Group 115">
              <a:extLst>
                <a:ext uri="{FF2B5EF4-FFF2-40B4-BE49-F238E27FC236}">
                  <a16:creationId xmlns:a16="http://schemas.microsoft.com/office/drawing/2014/main" id="{D6784A83-7E2D-4623-8F74-42093D4BB65F}"/>
                </a:ext>
              </a:extLst>
            </p:cNvPr>
            <p:cNvGrpSpPr/>
            <p:nvPr/>
          </p:nvGrpSpPr>
          <p:grpSpPr>
            <a:xfrm>
              <a:off x="5974137" y="3215825"/>
              <a:ext cx="1381048" cy="1706849"/>
              <a:chOff x="1933792" y="1192857"/>
              <a:chExt cx="1716075" cy="1934191"/>
            </a:xfrm>
          </p:grpSpPr>
          <p:sp>
            <p:nvSpPr>
              <p:cNvPr id="117" name="Google Shape;221;p15">
                <a:extLst>
                  <a:ext uri="{FF2B5EF4-FFF2-40B4-BE49-F238E27FC236}">
                    <a16:creationId xmlns:a16="http://schemas.microsoft.com/office/drawing/2014/main" id="{2420D405-C589-47A4-8D8A-15E17917DCFB}"/>
                  </a:ext>
                </a:extLst>
              </p:cNvPr>
              <p:cNvSpPr txBox="1"/>
              <p:nvPr/>
            </p:nvSpPr>
            <p:spPr>
              <a:xfrm>
                <a:off x="1933792" y="1192857"/>
                <a:ext cx="1634216" cy="338554"/>
              </a:xfrm>
              <a:prstGeom prst="rect">
                <a:avLst/>
              </a:prstGeom>
              <a:noFill/>
              <a:ln>
                <a:noFill/>
              </a:ln>
            </p:spPr>
            <p:txBody>
              <a:bodyPr spcFirstLastPara="1" wrap="square" lIns="91425" tIns="45700" rIns="91425" bIns="45700" anchor="t" anchorCtr="0">
                <a:noAutofit/>
              </a:bodyPr>
              <a:lstStyle/>
              <a:p>
                <a:pPr algn="ctr"/>
                <a:r>
                  <a:rPr lang="en-GB" sz="1200" b="1" dirty="0">
                    <a:solidFill>
                      <a:schemeClr val="dk1"/>
                    </a:solidFill>
                    <a:latin typeface="Calibri"/>
                    <a:ea typeface="Calibri"/>
                    <a:cs typeface="Calibri"/>
                    <a:sym typeface="Calibri"/>
                  </a:rPr>
                  <a:t>1953</a:t>
                </a:r>
                <a:endParaRPr sz="1200" b="1" dirty="0">
                  <a:solidFill>
                    <a:schemeClr val="dk1"/>
                  </a:solidFill>
                  <a:latin typeface="Calibri"/>
                  <a:ea typeface="Calibri"/>
                  <a:cs typeface="Calibri"/>
                  <a:sym typeface="Calibri"/>
                </a:endParaRPr>
              </a:p>
            </p:txBody>
          </p:sp>
          <p:sp>
            <p:nvSpPr>
              <p:cNvPr id="118" name="Google Shape;236;p15">
                <a:extLst>
                  <a:ext uri="{FF2B5EF4-FFF2-40B4-BE49-F238E27FC236}">
                    <a16:creationId xmlns:a16="http://schemas.microsoft.com/office/drawing/2014/main" id="{D65557D0-4295-4751-9072-DA97776FBF6A}"/>
                  </a:ext>
                </a:extLst>
              </p:cNvPr>
              <p:cNvSpPr txBox="1"/>
              <p:nvPr/>
            </p:nvSpPr>
            <p:spPr>
              <a:xfrm>
                <a:off x="1933792" y="1499876"/>
                <a:ext cx="1634216" cy="584775"/>
              </a:xfrm>
              <a:prstGeom prst="rect">
                <a:avLst/>
              </a:prstGeom>
              <a:noFill/>
              <a:ln>
                <a:noFill/>
              </a:ln>
            </p:spPr>
            <p:txBody>
              <a:bodyPr spcFirstLastPara="1" wrap="square" lIns="91425" tIns="45700" rIns="91425" bIns="45700" anchor="t" anchorCtr="0">
                <a:noAutofit/>
              </a:bodyPr>
              <a:lstStyle/>
              <a:p>
                <a:pPr algn="ctr"/>
                <a:r>
                  <a:rPr lang="en-GB" sz="1200" b="1" dirty="0">
                    <a:solidFill>
                      <a:schemeClr val="dk1"/>
                    </a:solidFill>
                    <a:latin typeface="Calibri"/>
                    <a:ea typeface="Calibri"/>
                    <a:cs typeface="Calibri"/>
                    <a:sym typeface="Calibri"/>
                  </a:rPr>
                  <a:t>Crick &amp; Watson</a:t>
                </a:r>
                <a:endParaRPr sz="1200" b="1" dirty="0">
                  <a:solidFill>
                    <a:schemeClr val="dk1"/>
                  </a:solidFill>
                  <a:latin typeface="Calibri"/>
                  <a:ea typeface="Calibri"/>
                  <a:cs typeface="Calibri"/>
                  <a:sym typeface="Calibri"/>
                </a:endParaRPr>
              </a:p>
            </p:txBody>
          </p:sp>
          <p:sp>
            <p:nvSpPr>
              <p:cNvPr id="119" name="Google Shape;242;p15">
                <a:extLst>
                  <a:ext uri="{FF2B5EF4-FFF2-40B4-BE49-F238E27FC236}">
                    <a16:creationId xmlns:a16="http://schemas.microsoft.com/office/drawing/2014/main" id="{B097CD0F-0A3F-452B-B7EF-49ED7A4F9943}"/>
                  </a:ext>
                </a:extLst>
              </p:cNvPr>
              <p:cNvSpPr txBox="1"/>
              <p:nvPr/>
            </p:nvSpPr>
            <p:spPr>
              <a:xfrm>
                <a:off x="1949816" y="1803609"/>
                <a:ext cx="1700051" cy="1323439"/>
              </a:xfrm>
              <a:prstGeom prst="rect">
                <a:avLst/>
              </a:prstGeom>
              <a:noFill/>
              <a:ln>
                <a:noFill/>
              </a:ln>
            </p:spPr>
            <p:txBody>
              <a:bodyPr spcFirstLastPara="1" wrap="square" lIns="91425" tIns="45700" rIns="91425" bIns="45700" anchor="t" anchorCtr="0">
                <a:noAutofit/>
              </a:bodyPr>
              <a:lstStyle/>
              <a:p>
                <a:pPr algn="ctr"/>
                <a:r>
                  <a:rPr lang="en-GB" sz="1200" dirty="0">
                    <a:solidFill>
                      <a:schemeClr val="dk1"/>
                    </a:solidFill>
                    <a:latin typeface="Calibri"/>
                    <a:ea typeface="Calibri"/>
                    <a:cs typeface="Calibri"/>
                    <a:sym typeface="Calibri"/>
                  </a:rPr>
                  <a:t>Discovered the double-helix structure of DNA</a:t>
                </a:r>
                <a:endParaRPr sz="1200" dirty="0">
                  <a:solidFill>
                    <a:schemeClr val="dk1"/>
                  </a:solidFill>
                  <a:latin typeface="Calibri"/>
                  <a:ea typeface="Calibri"/>
                  <a:cs typeface="Calibri"/>
                  <a:sym typeface="Calibri"/>
                </a:endParaRPr>
              </a:p>
            </p:txBody>
          </p:sp>
        </p:grpSp>
        <p:grpSp>
          <p:nvGrpSpPr>
            <p:cNvPr id="120" name="Group 119">
              <a:extLst>
                <a:ext uri="{FF2B5EF4-FFF2-40B4-BE49-F238E27FC236}">
                  <a16:creationId xmlns:a16="http://schemas.microsoft.com/office/drawing/2014/main" id="{769C057A-57A3-4F0F-BD92-440A9C7DD529}"/>
                </a:ext>
              </a:extLst>
            </p:cNvPr>
            <p:cNvGrpSpPr/>
            <p:nvPr/>
          </p:nvGrpSpPr>
          <p:grpSpPr>
            <a:xfrm>
              <a:off x="9371859" y="3134983"/>
              <a:ext cx="1381048" cy="1706849"/>
              <a:chOff x="1933792" y="1192857"/>
              <a:chExt cx="1716075" cy="1934191"/>
            </a:xfrm>
          </p:grpSpPr>
          <p:sp>
            <p:nvSpPr>
              <p:cNvPr id="121" name="Google Shape;221;p15">
                <a:extLst>
                  <a:ext uri="{FF2B5EF4-FFF2-40B4-BE49-F238E27FC236}">
                    <a16:creationId xmlns:a16="http://schemas.microsoft.com/office/drawing/2014/main" id="{E60EF7A2-5C2C-43C1-B835-FC39B4CDFCB1}"/>
                  </a:ext>
                </a:extLst>
              </p:cNvPr>
              <p:cNvSpPr txBox="1"/>
              <p:nvPr/>
            </p:nvSpPr>
            <p:spPr>
              <a:xfrm>
                <a:off x="1933792" y="1192857"/>
                <a:ext cx="1634216" cy="338554"/>
              </a:xfrm>
              <a:prstGeom prst="rect">
                <a:avLst/>
              </a:prstGeom>
              <a:noFill/>
              <a:ln>
                <a:noFill/>
              </a:ln>
            </p:spPr>
            <p:txBody>
              <a:bodyPr spcFirstLastPara="1" wrap="square" lIns="91425" tIns="45700" rIns="91425" bIns="45700" anchor="t" anchorCtr="0">
                <a:noAutofit/>
              </a:bodyPr>
              <a:lstStyle/>
              <a:p>
                <a:pPr algn="ctr"/>
                <a:r>
                  <a:rPr lang="en-GB" sz="1200" b="1" dirty="0">
                    <a:solidFill>
                      <a:schemeClr val="dk1"/>
                    </a:solidFill>
                    <a:latin typeface="Calibri"/>
                    <a:ea typeface="Calibri"/>
                    <a:cs typeface="Calibri"/>
                    <a:sym typeface="Calibri"/>
                  </a:rPr>
                  <a:t>1990s</a:t>
                </a:r>
                <a:endParaRPr sz="1200" b="1" dirty="0">
                  <a:solidFill>
                    <a:schemeClr val="dk1"/>
                  </a:solidFill>
                  <a:latin typeface="Calibri"/>
                  <a:ea typeface="Calibri"/>
                  <a:cs typeface="Calibri"/>
                  <a:sym typeface="Calibri"/>
                </a:endParaRPr>
              </a:p>
            </p:txBody>
          </p:sp>
          <p:sp>
            <p:nvSpPr>
              <p:cNvPr id="122" name="Google Shape;236;p15">
                <a:extLst>
                  <a:ext uri="{FF2B5EF4-FFF2-40B4-BE49-F238E27FC236}">
                    <a16:creationId xmlns:a16="http://schemas.microsoft.com/office/drawing/2014/main" id="{F8F786A9-E805-4476-9B6E-ABD59F89047A}"/>
                  </a:ext>
                </a:extLst>
              </p:cNvPr>
              <p:cNvSpPr txBox="1"/>
              <p:nvPr/>
            </p:nvSpPr>
            <p:spPr>
              <a:xfrm>
                <a:off x="1933792" y="1499876"/>
                <a:ext cx="1634216" cy="584775"/>
              </a:xfrm>
              <a:prstGeom prst="rect">
                <a:avLst/>
              </a:prstGeom>
              <a:noFill/>
              <a:ln>
                <a:noFill/>
              </a:ln>
            </p:spPr>
            <p:txBody>
              <a:bodyPr spcFirstLastPara="1" wrap="square" lIns="91425" tIns="45700" rIns="91425" bIns="45700" anchor="t" anchorCtr="0">
                <a:noAutofit/>
              </a:bodyPr>
              <a:lstStyle/>
              <a:p>
                <a:pPr algn="ctr"/>
                <a:r>
                  <a:rPr lang="en-GB" sz="1200" b="1" dirty="0">
                    <a:solidFill>
                      <a:schemeClr val="dk1"/>
                    </a:solidFill>
                    <a:latin typeface="Calibri"/>
                    <a:ea typeface="Calibri"/>
                    <a:cs typeface="Calibri"/>
                    <a:sym typeface="Calibri"/>
                  </a:rPr>
                  <a:t>Human Genome Project</a:t>
                </a:r>
                <a:endParaRPr sz="1200" b="1" dirty="0">
                  <a:solidFill>
                    <a:schemeClr val="dk1"/>
                  </a:solidFill>
                  <a:latin typeface="Calibri"/>
                  <a:ea typeface="Calibri"/>
                  <a:cs typeface="Calibri"/>
                  <a:sym typeface="Calibri"/>
                </a:endParaRPr>
              </a:p>
            </p:txBody>
          </p:sp>
          <p:sp>
            <p:nvSpPr>
              <p:cNvPr id="123" name="Google Shape;242;p15">
                <a:extLst>
                  <a:ext uri="{FF2B5EF4-FFF2-40B4-BE49-F238E27FC236}">
                    <a16:creationId xmlns:a16="http://schemas.microsoft.com/office/drawing/2014/main" id="{C55C66BD-C372-4844-9AF3-9126C4019422}"/>
                  </a:ext>
                </a:extLst>
              </p:cNvPr>
              <p:cNvSpPr txBox="1"/>
              <p:nvPr/>
            </p:nvSpPr>
            <p:spPr>
              <a:xfrm>
                <a:off x="1949816" y="2020087"/>
                <a:ext cx="1700051" cy="1106961"/>
              </a:xfrm>
              <a:prstGeom prst="rect">
                <a:avLst/>
              </a:prstGeom>
              <a:noFill/>
              <a:ln>
                <a:noFill/>
              </a:ln>
            </p:spPr>
            <p:txBody>
              <a:bodyPr spcFirstLastPara="1" wrap="square" lIns="91425" tIns="45700" rIns="91425" bIns="45700" anchor="t" anchorCtr="0">
                <a:noAutofit/>
              </a:bodyPr>
              <a:lstStyle/>
              <a:p>
                <a:pPr algn="ctr"/>
                <a:r>
                  <a:rPr lang="en-GB" sz="1200" dirty="0">
                    <a:solidFill>
                      <a:schemeClr val="dk1"/>
                    </a:solidFill>
                    <a:latin typeface="Calibri"/>
                    <a:ea typeface="Calibri"/>
                    <a:cs typeface="Calibri"/>
                    <a:sym typeface="Calibri"/>
                  </a:rPr>
                  <a:t>Human genome mapped</a:t>
                </a:r>
                <a:endParaRPr sz="1200" dirty="0">
                  <a:solidFill>
                    <a:schemeClr val="dk1"/>
                  </a:solidFill>
                  <a:latin typeface="Calibri"/>
                  <a:ea typeface="Calibri"/>
                  <a:cs typeface="Calibri"/>
                  <a:sym typeface="Calibri"/>
                </a:endParaRPr>
              </a:p>
            </p:txBody>
          </p:sp>
        </p:grpSp>
        <p:pic>
          <p:nvPicPr>
            <p:cNvPr id="124" name="Picture 2" descr="Image result for dna clipart">
              <a:extLst>
                <a:ext uri="{FF2B5EF4-FFF2-40B4-BE49-F238E27FC236}">
                  <a16:creationId xmlns:a16="http://schemas.microsoft.com/office/drawing/2014/main" id="{826749EF-B188-4485-98A6-6051FB28734F}"/>
                </a:ext>
              </a:extLst>
            </p:cNvPr>
            <p:cNvPicPr>
              <a:picLocks noChangeAspect="1" noChangeArrowheads="1"/>
            </p:cNvPicPr>
            <p:nvPr/>
          </p:nvPicPr>
          <p:blipFill>
            <a:blip r:embed="rId7" cstate="hqprint">
              <a:extLst>
                <a:ext uri="{28A0092B-C50C-407E-A947-70E740481C1C}">
                  <a14:useLocalDpi xmlns:a14="http://schemas.microsoft.com/office/drawing/2010/main" val="0"/>
                </a:ext>
              </a:extLst>
            </a:blip>
            <a:srcRect/>
            <a:stretch>
              <a:fillRect/>
            </a:stretch>
          </p:blipFill>
          <p:spPr bwMode="auto">
            <a:xfrm>
              <a:off x="7309731" y="3480561"/>
              <a:ext cx="355162" cy="636333"/>
            </a:xfrm>
            <a:prstGeom prst="rect">
              <a:avLst/>
            </a:prstGeom>
            <a:noFill/>
            <a:extLst>
              <a:ext uri="{909E8E84-426E-40DD-AFC4-6F175D3DCCD1}">
                <a14:hiddenFill xmlns:a14="http://schemas.microsoft.com/office/drawing/2010/main">
                  <a:solidFill>
                    <a:srgbClr val="FFFFFF"/>
                  </a:solidFill>
                </a14:hiddenFill>
              </a:ext>
            </a:extLst>
          </p:spPr>
        </p:pic>
        <p:pic>
          <p:nvPicPr>
            <p:cNvPr id="7182" name="Picture 14" descr="Related image">
              <a:extLst>
                <a:ext uri="{FF2B5EF4-FFF2-40B4-BE49-F238E27FC236}">
                  <a16:creationId xmlns:a16="http://schemas.microsoft.com/office/drawing/2014/main" id="{7DDBE3DC-3FBB-4374-8C65-656CA46407BB}"/>
                </a:ext>
              </a:extLst>
            </p:cNvPr>
            <p:cNvPicPr>
              <a:picLocks noChangeAspect="1" noChangeArrowheads="1"/>
            </p:cNvPicPr>
            <p:nvPr/>
          </p:nvPicPr>
          <p:blipFill>
            <a:blip r:embed="rId15" cstate="hqprint">
              <a:extLst>
                <a:ext uri="{28A0092B-C50C-407E-A947-70E740481C1C}">
                  <a14:useLocalDpi xmlns:a14="http://schemas.microsoft.com/office/drawing/2010/main" val="0"/>
                </a:ext>
              </a:extLst>
            </a:blip>
            <a:srcRect/>
            <a:stretch>
              <a:fillRect/>
            </a:stretch>
          </p:blipFill>
          <p:spPr bwMode="auto">
            <a:xfrm>
              <a:off x="10877200" y="3486757"/>
              <a:ext cx="703548" cy="527661"/>
            </a:xfrm>
            <a:prstGeom prst="rect">
              <a:avLst/>
            </a:prstGeom>
            <a:noFill/>
            <a:extLst>
              <a:ext uri="{909E8E84-426E-40DD-AFC4-6F175D3DCCD1}">
                <a14:hiddenFill xmlns:a14="http://schemas.microsoft.com/office/drawing/2010/main">
                  <a:solidFill>
                    <a:srgbClr val="FFFFFF"/>
                  </a:solidFill>
                </a14:hiddenFill>
              </a:ext>
            </a:extLst>
          </p:spPr>
        </p:pic>
        <p:pic>
          <p:nvPicPr>
            <p:cNvPr id="125" name="Google Shape;380;p17">
              <a:extLst>
                <a:ext uri="{FF2B5EF4-FFF2-40B4-BE49-F238E27FC236}">
                  <a16:creationId xmlns:a16="http://schemas.microsoft.com/office/drawing/2014/main" id="{23E8C23D-E946-400A-8738-EBBB6BEAD1AA}"/>
                </a:ext>
              </a:extLst>
            </p:cNvPr>
            <p:cNvPicPr preferRelativeResize="0"/>
            <p:nvPr/>
          </p:nvPicPr>
          <p:blipFill rotWithShape="1">
            <a:blip r:embed="rId16">
              <a:alphaModFix/>
            </a:blip>
            <a:srcRect/>
            <a:stretch/>
          </p:blipFill>
          <p:spPr>
            <a:xfrm>
              <a:off x="4371168" y="3549166"/>
              <a:ext cx="649970" cy="706669"/>
            </a:xfrm>
            <a:prstGeom prst="rect">
              <a:avLst/>
            </a:prstGeom>
            <a:noFill/>
            <a:ln>
              <a:noFill/>
            </a:ln>
          </p:spPr>
        </p:pic>
        <p:grpSp>
          <p:nvGrpSpPr>
            <p:cNvPr id="126" name="Group 125">
              <a:extLst>
                <a:ext uri="{FF2B5EF4-FFF2-40B4-BE49-F238E27FC236}">
                  <a16:creationId xmlns:a16="http://schemas.microsoft.com/office/drawing/2014/main" id="{8AB84261-5326-48DD-8599-D9843DF2667C}"/>
                </a:ext>
              </a:extLst>
            </p:cNvPr>
            <p:cNvGrpSpPr/>
            <p:nvPr/>
          </p:nvGrpSpPr>
          <p:grpSpPr>
            <a:xfrm>
              <a:off x="5732488" y="4982037"/>
              <a:ext cx="1894689" cy="1535319"/>
              <a:chOff x="1900874" y="1192857"/>
              <a:chExt cx="1700051" cy="1739814"/>
            </a:xfrm>
          </p:grpSpPr>
          <p:sp>
            <p:nvSpPr>
              <p:cNvPr id="127" name="Google Shape;221;p15">
                <a:extLst>
                  <a:ext uri="{FF2B5EF4-FFF2-40B4-BE49-F238E27FC236}">
                    <a16:creationId xmlns:a16="http://schemas.microsoft.com/office/drawing/2014/main" id="{30914414-5B78-4553-9BDF-96268902435F}"/>
                  </a:ext>
                </a:extLst>
              </p:cNvPr>
              <p:cNvSpPr txBox="1"/>
              <p:nvPr/>
            </p:nvSpPr>
            <p:spPr>
              <a:xfrm>
                <a:off x="1933792" y="1192857"/>
                <a:ext cx="1634216" cy="338554"/>
              </a:xfrm>
              <a:prstGeom prst="rect">
                <a:avLst/>
              </a:prstGeom>
              <a:noFill/>
              <a:ln>
                <a:noFill/>
              </a:ln>
            </p:spPr>
            <p:txBody>
              <a:bodyPr spcFirstLastPara="1" wrap="square" lIns="91425" tIns="45700" rIns="91425" bIns="45700" anchor="t" anchorCtr="0">
                <a:noAutofit/>
              </a:bodyPr>
              <a:lstStyle/>
              <a:p>
                <a:pPr algn="ctr"/>
                <a:r>
                  <a:rPr lang="en-GB" sz="1200" b="1" dirty="0">
                    <a:solidFill>
                      <a:schemeClr val="dk1"/>
                    </a:solidFill>
                    <a:latin typeface="Calibri"/>
                    <a:ea typeface="Calibri"/>
                    <a:cs typeface="Calibri"/>
                    <a:sym typeface="Calibri"/>
                  </a:rPr>
                  <a:t>1942</a:t>
                </a:r>
                <a:endParaRPr sz="1200" b="1" dirty="0">
                  <a:solidFill>
                    <a:schemeClr val="dk1"/>
                  </a:solidFill>
                  <a:latin typeface="Calibri"/>
                  <a:ea typeface="Calibri"/>
                  <a:cs typeface="Calibri"/>
                  <a:sym typeface="Calibri"/>
                </a:endParaRPr>
              </a:p>
            </p:txBody>
          </p:sp>
          <p:sp>
            <p:nvSpPr>
              <p:cNvPr id="128" name="Google Shape;236;p15">
                <a:extLst>
                  <a:ext uri="{FF2B5EF4-FFF2-40B4-BE49-F238E27FC236}">
                    <a16:creationId xmlns:a16="http://schemas.microsoft.com/office/drawing/2014/main" id="{63DD0B4C-787C-4581-8183-515AFAF5DAAE}"/>
                  </a:ext>
                </a:extLst>
              </p:cNvPr>
              <p:cNvSpPr txBox="1"/>
              <p:nvPr/>
            </p:nvSpPr>
            <p:spPr>
              <a:xfrm>
                <a:off x="1933792" y="1499876"/>
                <a:ext cx="1634216" cy="584775"/>
              </a:xfrm>
              <a:prstGeom prst="rect">
                <a:avLst/>
              </a:prstGeom>
              <a:noFill/>
              <a:ln>
                <a:noFill/>
              </a:ln>
            </p:spPr>
            <p:txBody>
              <a:bodyPr spcFirstLastPara="1" wrap="square" lIns="91425" tIns="45700" rIns="91425" bIns="45700" anchor="t" anchorCtr="0">
                <a:noAutofit/>
              </a:bodyPr>
              <a:lstStyle/>
              <a:p>
                <a:pPr algn="ctr"/>
                <a:r>
                  <a:rPr lang="en-GB" sz="1200" b="1" dirty="0">
                    <a:solidFill>
                      <a:schemeClr val="dk1"/>
                    </a:solidFill>
                    <a:latin typeface="Calibri"/>
                    <a:ea typeface="Calibri"/>
                    <a:cs typeface="Calibri"/>
                    <a:sym typeface="Calibri"/>
                  </a:rPr>
                  <a:t>William Beveridge</a:t>
                </a:r>
                <a:endParaRPr sz="1200" b="1" dirty="0">
                  <a:solidFill>
                    <a:schemeClr val="dk1"/>
                  </a:solidFill>
                  <a:latin typeface="Calibri"/>
                  <a:ea typeface="Calibri"/>
                  <a:cs typeface="Calibri"/>
                  <a:sym typeface="Calibri"/>
                </a:endParaRPr>
              </a:p>
            </p:txBody>
          </p:sp>
          <p:sp>
            <p:nvSpPr>
              <p:cNvPr id="129" name="Google Shape;242;p15">
                <a:extLst>
                  <a:ext uri="{FF2B5EF4-FFF2-40B4-BE49-F238E27FC236}">
                    <a16:creationId xmlns:a16="http://schemas.microsoft.com/office/drawing/2014/main" id="{B389A2C3-76EB-4FB0-BB41-C5E524F62C2C}"/>
                  </a:ext>
                </a:extLst>
              </p:cNvPr>
              <p:cNvSpPr txBox="1"/>
              <p:nvPr/>
            </p:nvSpPr>
            <p:spPr>
              <a:xfrm>
                <a:off x="1900874" y="1873903"/>
                <a:ext cx="1700051" cy="1058768"/>
              </a:xfrm>
              <a:prstGeom prst="rect">
                <a:avLst/>
              </a:prstGeom>
              <a:noFill/>
              <a:ln>
                <a:noFill/>
              </a:ln>
            </p:spPr>
            <p:txBody>
              <a:bodyPr spcFirstLastPara="1" wrap="square" lIns="91425" tIns="45700" rIns="91425" bIns="45700" anchor="t" anchorCtr="0">
                <a:noAutofit/>
              </a:bodyPr>
              <a:lstStyle/>
              <a:p>
                <a:pPr algn="ctr"/>
                <a:r>
                  <a:rPr lang="en-GB" sz="1200" dirty="0">
                    <a:solidFill>
                      <a:schemeClr val="dk1"/>
                    </a:solidFill>
                    <a:latin typeface="Calibri"/>
                    <a:ea typeface="Calibri"/>
                    <a:cs typeface="Calibri"/>
                    <a:sym typeface="Calibri"/>
                  </a:rPr>
                  <a:t>Beveridge identified 5 ‘giants’ to </a:t>
                </a:r>
                <a:r>
                  <a:rPr lang="en-GB" sz="1200" dirty="0">
                    <a:solidFill>
                      <a:schemeClr val="dk1"/>
                    </a:solidFill>
                    <a:ea typeface="Calibri"/>
                    <a:cs typeface="Calibri"/>
                    <a:sym typeface="Calibri"/>
                  </a:rPr>
                  <a:t>be defeated – ‘Want, Disease, Ignorance, Squalor and Idleness’</a:t>
                </a:r>
                <a:endParaRPr sz="1200" dirty="0">
                  <a:solidFill>
                    <a:schemeClr val="dk1"/>
                  </a:solidFill>
                  <a:latin typeface="Calibri"/>
                  <a:ea typeface="Calibri"/>
                  <a:cs typeface="Calibri"/>
                  <a:sym typeface="Calibri"/>
                </a:endParaRPr>
              </a:p>
            </p:txBody>
          </p:sp>
        </p:grpSp>
        <p:pic>
          <p:nvPicPr>
            <p:cNvPr id="7184" name="Picture 16" descr="Image result for report clipart">
              <a:extLst>
                <a:ext uri="{FF2B5EF4-FFF2-40B4-BE49-F238E27FC236}">
                  <a16:creationId xmlns:a16="http://schemas.microsoft.com/office/drawing/2014/main" id="{2631901D-E2B6-47F0-9AF9-32D1AF6B1A9D}"/>
                </a:ext>
              </a:extLst>
            </p:cNvPr>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7671114" y="5428960"/>
              <a:ext cx="745394" cy="765539"/>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3361602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15"/>
        <p:cNvGrpSpPr/>
        <p:nvPr/>
      </p:nvGrpSpPr>
      <p:grpSpPr>
        <a:xfrm>
          <a:off x="0" y="0"/>
          <a:ext cx="0" cy="0"/>
          <a:chOff x="0" y="0"/>
          <a:chExt cx="0" cy="0"/>
        </a:xfrm>
      </p:grpSpPr>
      <p:grpSp>
        <p:nvGrpSpPr>
          <p:cNvPr id="5" name="Group 4">
            <a:extLst>
              <a:ext uri="{FF2B5EF4-FFF2-40B4-BE49-F238E27FC236}">
                <a16:creationId xmlns:a16="http://schemas.microsoft.com/office/drawing/2014/main" id="{A6FCEBAB-64E5-480A-ABED-B0F920FE0874}"/>
              </a:ext>
            </a:extLst>
          </p:cNvPr>
          <p:cNvGrpSpPr/>
          <p:nvPr/>
        </p:nvGrpSpPr>
        <p:grpSpPr>
          <a:xfrm>
            <a:off x="219456" y="116632"/>
            <a:ext cx="11740896" cy="6614132"/>
            <a:chOff x="219456" y="116632"/>
            <a:chExt cx="11740896" cy="6614132"/>
          </a:xfrm>
        </p:grpSpPr>
        <p:sp>
          <p:nvSpPr>
            <p:cNvPr id="216" name="Google Shape;216;p15"/>
            <p:cNvSpPr/>
            <p:nvPr/>
          </p:nvSpPr>
          <p:spPr>
            <a:xfrm>
              <a:off x="219456" y="116632"/>
              <a:ext cx="11740896" cy="6581800"/>
            </a:xfrm>
            <a:prstGeom prst="rect">
              <a:avLst/>
            </a:prstGeom>
            <a:noFill/>
            <a:ln w="25400" cap="flat" cmpd="sng">
              <a:solidFill>
                <a:srgbClr val="395E89"/>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sp>
          <p:nvSpPr>
            <p:cNvPr id="217" name="Google Shape;217;p15"/>
            <p:cNvSpPr txBox="1"/>
            <p:nvPr/>
          </p:nvSpPr>
          <p:spPr>
            <a:xfrm>
              <a:off x="1628506" y="207998"/>
              <a:ext cx="9069974" cy="434285"/>
            </a:xfrm>
            <a:prstGeom prst="rect">
              <a:avLst/>
            </a:prstGeom>
            <a:solidFill>
              <a:schemeClr val="accent6"/>
            </a:solidFill>
            <a:ln>
              <a:noFill/>
            </a:ln>
          </p:spPr>
          <p:txBody>
            <a:bodyPr spcFirstLastPara="1" wrap="square" lIns="91425" tIns="45700" rIns="91425" bIns="45700" anchor="t" anchorCtr="0">
              <a:noAutofit/>
            </a:bodyPr>
            <a:lstStyle/>
            <a:p>
              <a:r>
                <a:rPr lang="en-GB" sz="1600" b="1" dirty="0">
                  <a:solidFill>
                    <a:schemeClr val="lt1"/>
                  </a:solidFill>
                  <a:latin typeface="Calibri"/>
                  <a:ea typeface="Calibri"/>
                  <a:cs typeface="Calibri"/>
                  <a:sym typeface="Calibri"/>
                </a:rPr>
                <a:t>GCSE History Knowledge Organiser: Reasons for Rapid Progress in Medicine in the 20</a:t>
              </a:r>
              <a:r>
                <a:rPr lang="en-GB" sz="1600" b="1" baseline="30000" dirty="0">
                  <a:solidFill>
                    <a:schemeClr val="lt1"/>
                  </a:solidFill>
                  <a:latin typeface="Calibri"/>
                  <a:ea typeface="Calibri"/>
                  <a:cs typeface="Calibri"/>
                  <a:sym typeface="Calibri"/>
                </a:rPr>
                <a:t>th</a:t>
              </a:r>
              <a:r>
                <a:rPr lang="en-GB" sz="1600" b="1" dirty="0">
                  <a:solidFill>
                    <a:schemeClr val="lt1"/>
                  </a:solidFill>
                  <a:latin typeface="Calibri"/>
                  <a:ea typeface="Calibri"/>
                  <a:cs typeface="Calibri"/>
                  <a:sym typeface="Calibri"/>
                </a:rPr>
                <a:t> Century</a:t>
              </a:r>
              <a:endParaRPr sz="1600" b="1" dirty="0">
                <a:solidFill>
                  <a:schemeClr val="lt1"/>
                </a:solidFill>
                <a:latin typeface="Calibri"/>
                <a:ea typeface="Calibri"/>
                <a:cs typeface="Calibri"/>
                <a:sym typeface="Calibri"/>
              </a:endParaRPr>
            </a:p>
          </p:txBody>
        </p:sp>
        <p:sp>
          <p:nvSpPr>
            <p:cNvPr id="218" name="Google Shape;218;p15"/>
            <p:cNvSpPr/>
            <p:nvPr/>
          </p:nvSpPr>
          <p:spPr>
            <a:xfrm>
              <a:off x="231526" y="129417"/>
              <a:ext cx="1341166" cy="6601347"/>
            </a:xfrm>
            <a:prstGeom prst="rect">
              <a:avLst/>
            </a:prstGeom>
            <a:noFill/>
            <a:ln w="25400" cap="flat" cmpd="sng">
              <a:solidFill>
                <a:srgbClr val="395E89"/>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sp>
          <p:nvSpPr>
            <p:cNvPr id="219" name="Google Shape;219;p15"/>
            <p:cNvSpPr txBox="1"/>
            <p:nvPr/>
          </p:nvSpPr>
          <p:spPr>
            <a:xfrm>
              <a:off x="260354" y="159568"/>
              <a:ext cx="1368152" cy="5893921"/>
            </a:xfrm>
            <a:prstGeom prst="rect">
              <a:avLst/>
            </a:prstGeom>
            <a:noFill/>
            <a:ln>
              <a:noFill/>
            </a:ln>
          </p:spPr>
          <p:txBody>
            <a:bodyPr spcFirstLastPara="1" wrap="square" lIns="91425" tIns="45700" rIns="91425" bIns="45700" anchor="t" anchorCtr="0">
              <a:noAutofit/>
            </a:bodyPr>
            <a:lstStyle/>
            <a:p>
              <a:r>
                <a:rPr lang="en-GB" sz="1400" b="1" dirty="0">
                  <a:solidFill>
                    <a:schemeClr val="dk1"/>
                  </a:solidFill>
                  <a:latin typeface="Calibri"/>
                  <a:ea typeface="Calibri"/>
                  <a:cs typeface="Calibri"/>
                  <a:sym typeface="Calibri"/>
                </a:rPr>
                <a:t>Keywords:</a:t>
              </a:r>
            </a:p>
            <a:p>
              <a:endParaRPr lang="en-GB" sz="1400" b="1" dirty="0">
                <a:solidFill>
                  <a:schemeClr val="dk1"/>
                </a:solidFill>
                <a:latin typeface="Calibri"/>
                <a:cs typeface="Calibri"/>
                <a:sym typeface="Calibri"/>
              </a:endParaRPr>
            </a:p>
            <a:p>
              <a:r>
                <a:rPr lang="en-GB" sz="1400" b="1" dirty="0">
                  <a:solidFill>
                    <a:schemeClr val="dk1"/>
                  </a:solidFill>
                  <a:latin typeface="Calibri"/>
                  <a:cs typeface="Calibri"/>
                  <a:sym typeface="Calibri"/>
                </a:rPr>
                <a:t>Mass Production:</a:t>
              </a:r>
            </a:p>
            <a:p>
              <a:r>
                <a:rPr lang="en-GB" sz="1400" dirty="0">
                  <a:solidFill>
                    <a:schemeClr val="dk1"/>
                  </a:solidFill>
                  <a:latin typeface="Calibri"/>
                  <a:cs typeface="Calibri"/>
                  <a:sym typeface="Calibri"/>
                </a:rPr>
                <a:t>The production of large numbers of items using assembly lines</a:t>
              </a:r>
            </a:p>
            <a:p>
              <a:endParaRPr lang="en-GB" sz="1400" b="1" dirty="0">
                <a:solidFill>
                  <a:schemeClr val="dk1"/>
                </a:solidFill>
                <a:latin typeface="Calibri"/>
                <a:cs typeface="Calibri"/>
                <a:sym typeface="Calibri"/>
              </a:endParaRPr>
            </a:p>
            <a:p>
              <a:r>
                <a:rPr lang="en-GB" sz="1400" b="1" dirty="0">
                  <a:solidFill>
                    <a:schemeClr val="dk1"/>
                  </a:solidFill>
                  <a:latin typeface="Calibri"/>
                  <a:cs typeface="Calibri"/>
                  <a:sym typeface="Calibri"/>
                </a:rPr>
                <a:t>Penicillin:</a:t>
              </a:r>
            </a:p>
            <a:p>
              <a:r>
                <a:rPr lang="en-GB" sz="1400" dirty="0">
                  <a:solidFill>
                    <a:schemeClr val="dk1"/>
                  </a:solidFill>
                  <a:latin typeface="Calibri"/>
                  <a:cs typeface="Calibri"/>
                  <a:sym typeface="Calibri"/>
                </a:rPr>
                <a:t>An antibiotic drug used to treat a number of infections</a:t>
              </a:r>
            </a:p>
            <a:p>
              <a:endParaRPr lang="en-GB" sz="1400" b="1" dirty="0">
                <a:solidFill>
                  <a:schemeClr val="dk1"/>
                </a:solidFill>
                <a:latin typeface="Calibri"/>
                <a:cs typeface="Calibri"/>
                <a:sym typeface="Calibri"/>
              </a:endParaRPr>
            </a:p>
            <a:p>
              <a:r>
                <a:rPr lang="en-GB" sz="1400" b="1" dirty="0">
                  <a:solidFill>
                    <a:schemeClr val="dk1"/>
                  </a:solidFill>
                  <a:latin typeface="Calibri"/>
                  <a:cs typeface="Calibri"/>
                  <a:sym typeface="Calibri"/>
                </a:rPr>
                <a:t>Endoscope:</a:t>
              </a:r>
            </a:p>
            <a:p>
              <a:r>
                <a:rPr lang="en-GB" sz="1400" dirty="0">
                  <a:solidFill>
                    <a:schemeClr val="dk1"/>
                  </a:solidFill>
                  <a:latin typeface="Calibri"/>
                  <a:cs typeface="Calibri"/>
                  <a:sym typeface="Calibri"/>
                </a:rPr>
                <a:t>A flexible camera used to see inside the body</a:t>
              </a:r>
            </a:p>
            <a:p>
              <a:endParaRPr lang="en-GB" sz="1400" b="1" dirty="0">
                <a:solidFill>
                  <a:schemeClr val="dk1"/>
                </a:solidFill>
                <a:latin typeface="Calibri"/>
                <a:cs typeface="Calibri"/>
                <a:sym typeface="Calibri"/>
              </a:endParaRPr>
            </a:p>
            <a:p>
              <a:r>
                <a:rPr lang="en-GB" sz="1400" b="1" dirty="0">
                  <a:solidFill>
                    <a:schemeClr val="dk1"/>
                  </a:solidFill>
                  <a:latin typeface="Calibri"/>
                  <a:cs typeface="Calibri"/>
                  <a:sym typeface="Calibri"/>
                </a:rPr>
                <a:t>Radiotherapy and Chemotherapy:</a:t>
              </a:r>
            </a:p>
            <a:p>
              <a:r>
                <a:rPr lang="en-GB" sz="1400" dirty="0">
                  <a:solidFill>
                    <a:schemeClr val="dk1"/>
                  </a:solidFill>
                  <a:latin typeface="Calibri"/>
                  <a:cs typeface="Calibri"/>
                  <a:sym typeface="Calibri"/>
                </a:rPr>
                <a:t>Cancer treatments based on nuclear science</a:t>
              </a:r>
              <a:endParaRPr sz="1400" dirty="0"/>
            </a:p>
            <a:p>
              <a:endParaRPr sz="1400" b="1" dirty="0">
                <a:solidFill>
                  <a:schemeClr val="dk1"/>
                </a:solidFill>
                <a:latin typeface="Calibri"/>
                <a:ea typeface="Calibri"/>
                <a:cs typeface="Calibri"/>
                <a:sym typeface="Calibri"/>
              </a:endParaRPr>
            </a:p>
            <a:p>
              <a:endParaRPr sz="1400" dirty="0">
                <a:solidFill>
                  <a:schemeClr val="dk1"/>
                </a:solidFill>
                <a:latin typeface="Calibri"/>
                <a:ea typeface="Calibri"/>
                <a:cs typeface="Calibri"/>
                <a:sym typeface="Calibri"/>
              </a:endParaRPr>
            </a:p>
          </p:txBody>
        </p:sp>
        <p:pic>
          <p:nvPicPr>
            <p:cNvPr id="114" name="Picture 2" descr="Image result for fishbone diagram blank">
              <a:extLst>
                <a:ext uri="{FF2B5EF4-FFF2-40B4-BE49-F238E27FC236}">
                  <a16:creationId xmlns:a16="http://schemas.microsoft.com/office/drawing/2014/main" id="{8F54A5BD-033B-4ED2-865E-B9424067285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77647" y="882180"/>
              <a:ext cx="9362110" cy="5521244"/>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3E9E6B5B-850D-4731-A824-7B882051C1AB}"/>
                </a:ext>
              </a:extLst>
            </p:cNvPr>
            <p:cNvSpPr txBox="1"/>
            <p:nvPr/>
          </p:nvSpPr>
          <p:spPr>
            <a:xfrm>
              <a:off x="9742749" y="2990313"/>
              <a:ext cx="1463965" cy="1384995"/>
            </a:xfrm>
            <a:prstGeom prst="rect">
              <a:avLst/>
            </a:prstGeom>
            <a:noFill/>
          </p:spPr>
          <p:txBody>
            <a:bodyPr wrap="square" rtlCol="0">
              <a:spAutoFit/>
            </a:bodyPr>
            <a:lstStyle/>
            <a:p>
              <a:pPr algn="ctr"/>
              <a:r>
                <a:rPr lang="en-GB" sz="1400" dirty="0"/>
                <a:t>Why was there rapid progress in treatment and prevention during the 20</a:t>
              </a:r>
              <a:r>
                <a:rPr lang="en-GB" sz="1400" baseline="30000" dirty="0"/>
                <a:t>th</a:t>
              </a:r>
              <a:r>
                <a:rPr lang="en-GB" sz="1400" dirty="0"/>
                <a:t> century?</a:t>
              </a:r>
            </a:p>
          </p:txBody>
        </p:sp>
        <p:sp>
          <p:nvSpPr>
            <p:cNvPr id="4" name="TextBox 3">
              <a:extLst>
                <a:ext uri="{FF2B5EF4-FFF2-40B4-BE49-F238E27FC236}">
                  <a16:creationId xmlns:a16="http://schemas.microsoft.com/office/drawing/2014/main" id="{6E9404D7-1F70-4481-B2AF-40B92ECE6FD9}"/>
                </a:ext>
              </a:extLst>
            </p:cNvPr>
            <p:cNvSpPr txBox="1"/>
            <p:nvPr/>
          </p:nvSpPr>
          <p:spPr>
            <a:xfrm>
              <a:off x="2369489" y="1168842"/>
              <a:ext cx="1105431" cy="307777"/>
            </a:xfrm>
            <a:prstGeom prst="rect">
              <a:avLst/>
            </a:prstGeom>
            <a:noFill/>
          </p:spPr>
          <p:txBody>
            <a:bodyPr wrap="none" rtlCol="0">
              <a:spAutoFit/>
            </a:bodyPr>
            <a:lstStyle/>
            <a:p>
              <a:r>
                <a:rPr lang="en-GB" sz="1400" dirty="0"/>
                <a:t>Government</a:t>
              </a:r>
            </a:p>
          </p:txBody>
        </p:sp>
        <p:sp>
          <p:nvSpPr>
            <p:cNvPr id="130" name="TextBox 129">
              <a:extLst>
                <a:ext uri="{FF2B5EF4-FFF2-40B4-BE49-F238E27FC236}">
                  <a16:creationId xmlns:a16="http://schemas.microsoft.com/office/drawing/2014/main" id="{777D88D6-5C59-4191-84D1-9D2187F0D205}"/>
                </a:ext>
              </a:extLst>
            </p:cNvPr>
            <p:cNvSpPr txBox="1"/>
            <p:nvPr/>
          </p:nvSpPr>
          <p:spPr>
            <a:xfrm>
              <a:off x="4651514" y="1168841"/>
              <a:ext cx="1008674" cy="307777"/>
            </a:xfrm>
            <a:prstGeom prst="rect">
              <a:avLst/>
            </a:prstGeom>
            <a:noFill/>
          </p:spPr>
          <p:txBody>
            <a:bodyPr wrap="none" rtlCol="0">
              <a:spAutoFit/>
            </a:bodyPr>
            <a:lstStyle/>
            <a:p>
              <a:r>
                <a:rPr lang="en-GB" sz="1400" dirty="0"/>
                <a:t>Technology</a:t>
              </a:r>
            </a:p>
          </p:txBody>
        </p:sp>
        <p:sp>
          <p:nvSpPr>
            <p:cNvPr id="131" name="TextBox 130">
              <a:extLst>
                <a:ext uri="{FF2B5EF4-FFF2-40B4-BE49-F238E27FC236}">
                  <a16:creationId xmlns:a16="http://schemas.microsoft.com/office/drawing/2014/main" id="{118BD157-1BE6-49FE-BD04-A44708C2195A}"/>
                </a:ext>
              </a:extLst>
            </p:cNvPr>
            <p:cNvSpPr txBox="1"/>
            <p:nvPr/>
          </p:nvSpPr>
          <p:spPr>
            <a:xfrm>
              <a:off x="6953001" y="1168841"/>
              <a:ext cx="971741" cy="307777"/>
            </a:xfrm>
            <a:prstGeom prst="rect">
              <a:avLst/>
            </a:prstGeom>
            <a:noFill/>
          </p:spPr>
          <p:txBody>
            <a:bodyPr wrap="none" rtlCol="0">
              <a:spAutoFit/>
            </a:bodyPr>
            <a:lstStyle/>
            <a:p>
              <a:r>
                <a:rPr lang="en-GB" sz="1400" dirty="0"/>
                <a:t>Individuals</a:t>
              </a:r>
            </a:p>
          </p:txBody>
        </p:sp>
        <p:sp>
          <p:nvSpPr>
            <p:cNvPr id="132" name="TextBox 131">
              <a:extLst>
                <a:ext uri="{FF2B5EF4-FFF2-40B4-BE49-F238E27FC236}">
                  <a16:creationId xmlns:a16="http://schemas.microsoft.com/office/drawing/2014/main" id="{CD903CE0-0393-4EEC-935C-5F1FB8CC1B06}"/>
                </a:ext>
              </a:extLst>
            </p:cNvPr>
            <p:cNvSpPr txBox="1"/>
            <p:nvPr/>
          </p:nvSpPr>
          <p:spPr>
            <a:xfrm>
              <a:off x="2494394" y="5745712"/>
              <a:ext cx="855619" cy="307777"/>
            </a:xfrm>
            <a:prstGeom prst="rect">
              <a:avLst/>
            </a:prstGeom>
            <a:noFill/>
          </p:spPr>
          <p:txBody>
            <a:bodyPr wrap="none" rtlCol="0">
              <a:spAutoFit/>
            </a:bodyPr>
            <a:lstStyle/>
            <a:p>
              <a:r>
                <a:rPr lang="en-GB" sz="1400" dirty="0"/>
                <a:t>Attitudes</a:t>
              </a:r>
            </a:p>
          </p:txBody>
        </p:sp>
        <p:pic>
          <p:nvPicPr>
            <p:cNvPr id="8196" name="Picture 4" descr="Image result for nhs black and white logo">
              <a:extLst>
                <a:ext uri="{FF2B5EF4-FFF2-40B4-BE49-F238E27FC236}">
                  <a16:creationId xmlns:a16="http://schemas.microsoft.com/office/drawing/2014/main" id="{8C70A2A4-C79F-48EE-8835-5DDC0DE72143}"/>
                </a:ext>
              </a:extLst>
            </p:cNvPr>
            <p:cNvPicPr>
              <a:picLocks noChangeAspect="1" noChangeArrowheads="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1983789" y="1683607"/>
              <a:ext cx="759757" cy="307777"/>
            </a:xfrm>
            <a:prstGeom prst="rect">
              <a:avLst/>
            </a:prstGeom>
            <a:noFill/>
            <a:extLst>
              <a:ext uri="{909E8E84-426E-40DD-AFC4-6F175D3DCCD1}">
                <a14:hiddenFill xmlns:a14="http://schemas.microsoft.com/office/drawing/2010/main">
                  <a:solidFill>
                    <a:srgbClr val="FFFFFF"/>
                  </a:solidFill>
                </a14:hiddenFill>
              </a:ext>
            </a:extLst>
          </p:spPr>
        </p:pic>
        <p:pic>
          <p:nvPicPr>
            <p:cNvPr id="8198" name="Picture 6" descr="Image result for change4life logo black">
              <a:extLst>
                <a:ext uri="{FF2B5EF4-FFF2-40B4-BE49-F238E27FC236}">
                  <a16:creationId xmlns:a16="http://schemas.microsoft.com/office/drawing/2014/main" id="{FCEF2AAE-7312-4CA8-AA60-021C634A941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051037" y="2220269"/>
              <a:ext cx="812975" cy="577640"/>
            </a:xfrm>
            <a:prstGeom prst="rect">
              <a:avLst/>
            </a:prstGeom>
            <a:noFill/>
            <a:extLst>
              <a:ext uri="{909E8E84-426E-40DD-AFC4-6F175D3DCCD1}">
                <a14:hiddenFill xmlns:a14="http://schemas.microsoft.com/office/drawing/2010/main">
                  <a:solidFill>
                    <a:srgbClr val="FFFFFF"/>
                  </a:solidFill>
                </a14:hiddenFill>
              </a:ext>
            </a:extLst>
          </p:spPr>
        </p:pic>
        <p:pic>
          <p:nvPicPr>
            <p:cNvPr id="133" name="Google Shape;275;p15">
              <a:extLst>
                <a:ext uri="{FF2B5EF4-FFF2-40B4-BE49-F238E27FC236}">
                  <a16:creationId xmlns:a16="http://schemas.microsoft.com/office/drawing/2014/main" id="{3390BBE4-3C1C-4572-8F88-46E9B287D479}"/>
                </a:ext>
              </a:extLst>
            </p:cNvPr>
            <p:cNvPicPr preferRelativeResize="0"/>
            <p:nvPr/>
          </p:nvPicPr>
          <p:blipFill rotWithShape="1">
            <a:blip r:embed="rId6">
              <a:alphaModFix/>
            </a:blip>
            <a:srcRect/>
            <a:stretch/>
          </p:blipFill>
          <p:spPr>
            <a:xfrm>
              <a:off x="4037303" y="1720013"/>
              <a:ext cx="614211" cy="614211"/>
            </a:xfrm>
            <a:prstGeom prst="rect">
              <a:avLst/>
            </a:prstGeom>
            <a:noFill/>
            <a:ln>
              <a:noFill/>
            </a:ln>
          </p:spPr>
        </p:pic>
        <p:pic>
          <p:nvPicPr>
            <p:cNvPr id="134" name="Picture 22" descr="Image result for coins clipart">
              <a:extLst>
                <a:ext uri="{FF2B5EF4-FFF2-40B4-BE49-F238E27FC236}">
                  <a16:creationId xmlns:a16="http://schemas.microsoft.com/office/drawing/2014/main" id="{DD183AD7-EF92-441F-8E6F-9064CF2375FF}"/>
                </a:ext>
              </a:extLst>
            </p:cNvPr>
            <p:cNvPicPr>
              <a:picLocks noChangeAspect="1" noChangeArrowheads="1"/>
            </p:cNvPicPr>
            <p:nvPr/>
          </p:nvPicPr>
          <p:blipFill>
            <a:blip r:embed="rId7" cstate="hqprint">
              <a:extLst>
                <a:ext uri="{28A0092B-C50C-407E-A947-70E740481C1C}">
                  <a14:useLocalDpi xmlns:a14="http://schemas.microsoft.com/office/drawing/2010/main" val="0"/>
                </a:ext>
              </a:extLst>
            </a:blip>
            <a:srcRect/>
            <a:stretch>
              <a:fillRect/>
            </a:stretch>
          </p:blipFill>
          <p:spPr bwMode="auto">
            <a:xfrm>
              <a:off x="2133461" y="2882501"/>
              <a:ext cx="760619" cy="558890"/>
            </a:xfrm>
            <a:prstGeom prst="rect">
              <a:avLst/>
            </a:prstGeom>
            <a:noFill/>
            <a:extLst>
              <a:ext uri="{909E8E84-426E-40DD-AFC4-6F175D3DCCD1}">
                <a14:hiddenFill xmlns:a14="http://schemas.microsoft.com/office/drawing/2010/main">
                  <a:solidFill>
                    <a:srgbClr val="FFFFFF"/>
                  </a:solidFill>
                </a14:hiddenFill>
              </a:ext>
            </a:extLst>
          </p:spPr>
        </p:pic>
        <p:pic>
          <p:nvPicPr>
            <p:cNvPr id="8200" name="Picture 8" descr="Image result for pc monitor clipart">
              <a:extLst>
                <a:ext uri="{FF2B5EF4-FFF2-40B4-BE49-F238E27FC236}">
                  <a16:creationId xmlns:a16="http://schemas.microsoft.com/office/drawing/2014/main" id="{A1D76934-A098-4E31-A994-819F4EC0A10A}"/>
                </a:ext>
              </a:extLst>
            </p:cNvPr>
            <p:cNvPicPr>
              <a:picLocks noChangeAspect="1" noChangeArrowheads="1"/>
            </p:cNvPicPr>
            <p:nvPr/>
          </p:nvPicPr>
          <p:blipFill>
            <a:blip r:embed="rId8" cstate="hqprint">
              <a:extLst>
                <a:ext uri="{28A0092B-C50C-407E-A947-70E740481C1C}">
                  <a14:useLocalDpi xmlns:a14="http://schemas.microsoft.com/office/drawing/2010/main" val="0"/>
                </a:ext>
              </a:extLst>
            </a:blip>
            <a:srcRect/>
            <a:stretch>
              <a:fillRect/>
            </a:stretch>
          </p:blipFill>
          <p:spPr bwMode="auto">
            <a:xfrm>
              <a:off x="4407511" y="2609528"/>
              <a:ext cx="623272" cy="562529"/>
            </a:xfrm>
            <a:prstGeom prst="rect">
              <a:avLst/>
            </a:prstGeom>
            <a:noFill/>
            <a:extLst>
              <a:ext uri="{909E8E84-426E-40DD-AFC4-6F175D3DCCD1}">
                <a14:hiddenFill xmlns:a14="http://schemas.microsoft.com/office/drawing/2010/main">
                  <a:solidFill>
                    <a:srgbClr val="FFFFFF"/>
                  </a:solidFill>
                </a14:hiddenFill>
              </a:ext>
            </a:extLst>
          </p:spPr>
        </p:pic>
        <p:pic>
          <p:nvPicPr>
            <p:cNvPr id="8202" name="Picture 10" descr="Image result for jonas salk">
              <a:extLst>
                <a:ext uri="{FF2B5EF4-FFF2-40B4-BE49-F238E27FC236}">
                  <a16:creationId xmlns:a16="http://schemas.microsoft.com/office/drawing/2014/main" id="{A7C02C42-9C78-4162-8FA9-F1C566F0A7A7}"/>
                </a:ext>
              </a:extLst>
            </p:cNvPr>
            <p:cNvPicPr>
              <a:picLocks noChangeAspect="1" noChangeArrowheads="1"/>
            </p:cNvPicPr>
            <p:nvPr/>
          </p:nvPicPr>
          <p:blipFill>
            <a:blip r:embed="rId9" cstate="hqprint">
              <a:extLst>
                <a:ext uri="{28A0092B-C50C-407E-A947-70E740481C1C}">
                  <a14:useLocalDpi xmlns:a14="http://schemas.microsoft.com/office/drawing/2010/main" val="0"/>
                </a:ext>
              </a:extLst>
            </a:blip>
            <a:srcRect/>
            <a:stretch>
              <a:fillRect/>
            </a:stretch>
          </p:blipFill>
          <p:spPr bwMode="auto">
            <a:xfrm>
              <a:off x="6591536" y="2510519"/>
              <a:ext cx="569683" cy="743964"/>
            </a:xfrm>
            <a:prstGeom prst="rect">
              <a:avLst/>
            </a:prstGeom>
            <a:noFill/>
            <a:extLst>
              <a:ext uri="{909E8E84-426E-40DD-AFC4-6F175D3DCCD1}">
                <a14:hiddenFill xmlns:a14="http://schemas.microsoft.com/office/drawing/2010/main">
                  <a:solidFill>
                    <a:srgbClr val="FFFFFF"/>
                  </a:solidFill>
                </a14:hiddenFill>
              </a:ext>
            </a:extLst>
          </p:spPr>
        </p:pic>
        <p:pic>
          <p:nvPicPr>
            <p:cNvPr id="8204" name="Picture 12" descr="Image result for fleming florey chain">
              <a:extLst>
                <a:ext uri="{FF2B5EF4-FFF2-40B4-BE49-F238E27FC236}">
                  <a16:creationId xmlns:a16="http://schemas.microsoft.com/office/drawing/2014/main" id="{55593614-CA08-4B92-925B-3FB585B30A0E}"/>
                </a:ext>
              </a:extLst>
            </p:cNvPr>
            <p:cNvPicPr>
              <a:picLocks noChangeAspect="1" noChangeArrowheads="1"/>
            </p:cNvPicPr>
            <p:nvPr/>
          </p:nvPicPr>
          <p:blipFill>
            <a:blip r:embed="rId10" cstate="hqprint">
              <a:extLst>
                <a:ext uri="{28A0092B-C50C-407E-A947-70E740481C1C}">
                  <a14:useLocalDpi xmlns:a14="http://schemas.microsoft.com/office/drawing/2010/main" val="0"/>
                </a:ext>
              </a:extLst>
            </a:blip>
            <a:srcRect/>
            <a:stretch>
              <a:fillRect/>
            </a:stretch>
          </p:blipFill>
          <p:spPr bwMode="auto">
            <a:xfrm>
              <a:off x="5907216" y="1902212"/>
              <a:ext cx="859305" cy="614211"/>
            </a:xfrm>
            <a:prstGeom prst="rect">
              <a:avLst/>
            </a:prstGeom>
            <a:noFill/>
            <a:extLst>
              <a:ext uri="{909E8E84-426E-40DD-AFC4-6F175D3DCCD1}">
                <a14:hiddenFill xmlns:a14="http://schemas.microsoft.com/office/drawing/2010/main">
                  <a:solidFill>
                    <a:srgbClr val="FFFFFF"/>
                  </a:solidFill>
                </a14:hiddenFill>
              </a:ext>
            </a:extLst>
          </p:spPr>
        </p:pic>
        <p:pic>
          <p:nvPicPr>
            <p:cNvPr id="135" name="Picture 24" descr="Image result for atomic clipart">
              <a:extLst>
                <a:ext uri="{FF2B5EF4-FFF2-40B4-BE49-F238E27FC236}">
                  <a16:creationId xmlns:a16="http://schemas.microsoft.com/office/drawing/2014/main" id="{99115FD4-29B4-48CC-8BEA-1212F5ADF8F5}"/>
                </a:ext>
              </a:extLst>
            </p:cNvPr>
            <p:cNvPicPr>
              <a:picLocks noChangeAspect="1" noChangeArrowheads="1"/>
            </p:cNvPicPr>
            <p:nvPr/>
          </p:nvPicPr>
          <p:blipFill>
            <a:blip r:embed="rId11" cstate="hqprint">
              <a:extLst>
                <a:ext uri="{28A0092B-C50C-407E-A947-70E740481C1C}">
                  <a14:useLocalDpi xmlns:a14="http://schemas.microsoft.com/office/drawing/2010/main" val="0"/>
                </a:ext>
              </a:extLst>
            </a:blip>
            <a:srcRect/>
            <a:stretch>
              <a:fillRect/>
            </a:stretch>
          </p:blipFill>
          <p:spPr bwMode="auto">
            <a:xfrm>
              <a:off x="2077647" y="4122191"/>
              <a:ext cx="458031" cy="432254"/>
            </a:xfrm>
            <a:prstGeom prst="rect">
              <a:avLst/>
            </a:prstGeom>
            <a:noFill/>
            <a:extLst>
              <a:ext uri="{909E8E84-426E-40DD-AFC4-6F175D3DCCD1}">
                <a14:hiddenFill xmlns:a14="http://schemas.microsoft.com/office/drawing/2010/main">
                  <a:solidFill>
                    <a:srgbClr val="FFFFFF"/>
                  </a:solidFill>
                </a14:hiddenFill>
              </a:ext>
            </a:extLst>
          </p:spPr>
        </p:pic>
        <p:pic>
          <p:nvPicPr>
            <p:cNvPr id="8206" name="Picture 14" descr="Related image">
              <a:extLst>
                <a:ext uri="{FF2B5EF4-FFF2-40B4-BE49-F238E27FC236}">
                  <a16:creationId xmlns:a16="http://schemas.microsoft.com/office/drawing/2014/main" id="{872BA0AD-5F01-46ED-9141-1B7B3D1430FA}"/>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644148" y="4656683"/>
              <a:ext cx="840389" cy="822251"/>
            </a:xfrm>
            <a:prstGeom prst="rect">
              <a:avLst/>
            </a:prstGeom>
            <a:noFill/>
            <a:extLst>
              <a:ext uri="{909E8E84-426E-40DD-AFC4-6F175D3DCCD1}">
                <a14:hiddenFill xmlns:a14="http://schemas.microsoft.com/office/drawing/2010/main">
                  <a:solidFill>
                    <a:srgbClr val="FFFFFF"/>
                  </a:solidFill>
                </a14:hiddenFill>
              </a:ext>
            </a:extLst>
          </p:spPr>
        </p:pic>
        <p:sp>
          <p:nvSpPr>
            <p:cNvPr id="138" name="TextBox 137">
              <a:extLst>
                <a:ext uri="{FF2B5EF4-FFF2-40B4-BE49-F238E27FC236}">
                  <a16:creationId xmlns:a16="http://schemas.microsoft.com/office/drawing/2014/main" id="{F9CBFBD0-BEDA-4B0D-8413-FAC62B372E1E}"/>
                </a:ext>
              </a:extLst>
            </p:cNvPr>
            <p:cNvSpPr txBox="1"/>
            <p:nvPr/>
          </p:nvSpPr>
          <p:spPr>
            <a:xfrm>
              <a:off x="4719147" y="5745712"/>
              <a:ext cx="990784" cy="307777"/>
            </a:xfrm>
            <a:prstGeom prst="rect">
              <a:avLst/>
            </a:prstGeom>
            <a:noFill/>
          </p:spPr>
          <p:txBody>
            <a:bodyPr wrap="none" rtlCol="0">
              <a:spAutoFit/>
            </a:bodyPr>
            <a:lstStyle/>
            <a:p>
              <a:r>
                <a:rPr lang="en-GB" sz="1400" dirty="0"/>
                <a:t>Knowledge</a:t>
              </a:r>
            </a:p>
          </p:txBody>
        </p:sp>
        <p:pic>
          <p:nvPicPr>
            <p:cNvPr id="142" name="Google Shape;255;p15">
              <a:extLst>
                <a:ext uri="{FF2B5EF4-FFF2-40B4-BE49-F238E27FC236}">
                  <a16:creationId xmlns:a16="http://schemas.microsoft.com/office/drawing/2014/main" id="{4BB52B31-1B42-4D7B-BE69-02E8ECE6F822}"/>
                </a:ext>
              </a:extLst>
            </p:cNvPr>
            <p:cNvPicPr preferRelativeResize="0"/>
            <p:nvPr/>
          </p:nvPicPr>
          <p:blipFill rotWithShape="1">
            <a:blip r:embed="rId13">
              <a:alphaModFix/>
            </a:blip>
            <a:srcRect/>
            <a:stretch/>
          </p:blipFill>
          <p:spPr>
            <a:xfrm>
              <a:off x="4295100" y="3904855"/>
              <a:ext cx="460712" cy="434672"/>
            </a:xfrm>
            <a:prstGeom prst="rect">
              <a:avLst/>
            </a:prstGeom>
            <a:noFill/>
            <a:ln>
              <a:noFill/>
            </a:ln>
          </p:spPr>
        </p:pic>
        <p:pic>
          <p:nvPicPr>
            <p:cNvPr id="143" name="Picture 2" descr="Image result for dna clipart">
              <a:extLst>
                <a:ext uri="{FF2B5EF4-FFF2-40B4-BE49-F238E27FC236}">
                  <a16:creationId xmlns:a16="http://schemas.microsoft.com/office/drawing/2014/main" id="{C798D694-67D2-4E43-9475-CB5DB58330EA}"/>
                </a:ext>
              </a:extLst>
            </p:cNvPr>
            <p:cNvPicPr>
              <a:picLocks noChangeAspect="1" noChangeArrowheads="1"/>
            </p:cNvPicPr>
            <p:nvPr/>
          </p:nvPicPr>
          <p:blipFill>
            <a:blip r:embed="rId14" cstate="hqprint">
              <a:extLst>
                <a:ext uri="{28A0092B-C50C-407E-A947-70E740481C1C}">
                  <a14:useLocalDpi xmlns:a14="http://schemas.microsoft.com/office/drawing/2010/main" val="0"/>
                </a:ext>
              </a:extLst>
            </a:blip>
            <a:srcRect/>
            <a:stretch>
              <a:fillRect/>
            </a:stretch>
          </p:blipFill>
          <p:spPr bwMode="auto">
            <a:xfrm>
              <a:off x="4136495" y="4538645"/>
              <a:ext cx="242607" cy="434672"/>
            </a:xfrm>
            <a:prstGeom prst="rect">
              <a:avLst/>
            </a:prstGeom>
            <a:noFill/>
            <a:extLst>
              <a:ext uri="{909E8E84-426E-40DD-AFC4-6F175D3DCCD1}">
                <a14:hiddenFill xmlns:a14="http://schemas.microsoft.com/office/drawing/2010/main">
                  <a:solidFill>
                    <a:srgbClr val="FFFFFF"/>
                  </a:solidFill>
                </a14:hiddenFill>
              </a:ext>
            </a:extLst>
          </p:spPr>
        </p:pic>
        <p:pic>
          <p:nvPicPr>
            <p:cNvPr id="144" name="Picture 6" descr="Related image">
              <a:extLst>
                <a:ext uri="{FF2B5EF4-FFF2-40B4-BE49-F238E27FC236}">
                  <a16:creationId xmlns:a16="http://schemas.microsoft.com/office/drawing/2014/main" id="{12975BF3-6B7E-425C-BF81-35FEE4523EC3}"/>
                </a:ext>
              </a:extLst>
            </p:cNvPr>
            <p:cNvPicPr>
              <a:picLocks noChangeAspect="1" noChangeArrowheads="1"/>
            </p:cNvPicPr>
            <p:nvPr/>
          </p:nvPicPr>
          <p:blipFill>
            <a:blip r:embed="rId15" cstate="hqprint">
              <a:extLst>
                <a:ext uri="{28A0092B-C50C-407E-A947-70E740481C1C}">
                  <a14:useLocalDpi xmlns:a14="http://schemas.microsoft.com/office/drawing/2010/main" val="0"/>
                </a:ext>
              </a:extLst>
            </a:blip>
            <a:srcRect/>
            <a:stretch>
              <a:fillRect/>
            </a:stretch>
          </p:blipFill>
          <p:spPr bwMode="auto">
            <a:xfrm>
              <a:off x="3725022" y="5105075"/>
              <a:ext cx="532777" cy="532777"/>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D430BA40-8049-4ACF-B295-6F3FBF1DED32}"/>
                </a:ext>
              </a:extLst>
            </p:cNvPr>
            <p:cNvSpPr txBox="1"/>
            <p:nvPr/>
          </p:nvSpPr>
          <p:spPr>
            <a:xfrm>
              <a:off x="6591536" y="1563224"/>
              <a:ext cx="1891581" cy="400110"/>
            </a:xfrm>
            <a:prstGeom prst="rect">
              <a:avLst/>
            </a:prstGeom>
            <a:noFill/>
          </p:spPr>
          <p:txBody>
            <a:bodyPr wrap="square" rtlCol="0">
              <a:spAutoFit/>
            </a:bodyPr>
            <a:lstStyle/>
            <a:p>
              <a:r>
                <a:rPr lang="en-GB" sz="1000" dirty="0"/>
                <a:t>Fleming, Florey </a:t>
              </a:r>
              <a:br>
                <a:rPr lang="en-GB" sz="1000" dirty="0"/>
              </a:br>
              <a:r>
                <a:rPr lang="en-GB" sz="1000" dirty="0"/>
                <a:t>and Chain 	        (</a:t>
              </a:r>
              <a:r>
                <a:rPr lang="en-GB" sz="1000" dirty="0" err="1"/>
                <a:t>pencillin</a:t>
              </a:r>
              <a:r>
                <a:rPr lang="en-GB" sz="1000" dirty="0"/>
                <a:t>)</a:t>
              </a:r>
            </a:p>
          </p:txBody>
        </p:sp>
        <p:sp>
          <p:nvSpPr>
            <p:cNvPr id="26" name="TextBox 25">
              <a:extLst>
                <a:ext uri="{FF2B5EF4-FFF2-40B4-BE49-F238E27FC236}">
                  <a16:creationId xmlns:a16="http://schemas.microsoft.com/office/drawing/2014/main" id="{4F7542F2-6F45-4F10-9556-3BF9E5E281C1}"/>
                </a:ext>
              </a:extLst>
            </p:cNvPr>
            <p:cNvSpPr txBox="1"/>
            <p:nvPr/>
          </p:nvSpPr>
          <p:spPr>
            <a:xfrm>
              <a:off x="7108847" y="2401779"/>
              <a:ext cx="971741" cy="415498"/>
            </a:xfrm>
            <a:prstGeom prst="rect">
              <a:avLst/>
            </a:prstGeom>
            <a:noFill/>
          </p:spPr>
          <p:txBody>
            <a:bodyPr wrap="square" rtlCol="0">
              <a:spAutoFit/>
            </a:bodyPr>
            <a:lstStyle/>
            <a:p>
              <a:r>
                <a:rPr lang="en-GB" sz="1050" dirty="0"/>
                <a:t>Jonas Salk (polio vaccine)</a:t>
              </a:r>
            </a:p>
          </p:txBody>
        </p:sp>
        <p:sp>
          <p:nvSpPr>
            <p:cNvPr id="27" name="TextBox 26">
              <a:extLst>
                <a:ext uri="{FF2B5EF4-FFF2-40B4-BE49-F238E27FC236}">
                  <a16:creationId xmlns:a16="http://schemas.microsoft.com/office/drawing/2014/main" id="{C9503C34-BDD7-40D2-AE8B-C9A034D5D015}"/>
                </a:ext>
              </a:extLst>
            </p:cNvPr>
            <p:cNvSpPr txBox="1"/>
            <p:nvPr/>
          </p:nvSpPr>
          <p:spPr>
            <a:xfrm>
              <a:off x="4598879" y="1611620"/>
              <a:ext cx="971741" cy="415498"/>
            </a:xfrm>
            <a:prstGeom prst="rect">
              <a:avLst/>
            </a:prstGeom>
            <a:noFill/>
          </p:spPr>
          <p:txBody>
            <a:bodyPr wrap="square" rtlCol="0">
              <a:spAutoFit/>
            </a:bodyPr>
            <a:lstStyle/>
            <a:p>
              <a:r>
                <a:rPr lang="en-GB" sz="1050" dirty="0"/>
                <a:t>Mass Production</a:t>
              </a:r>
            </a:p>
          </p:txBody>
        </p:sp>
        <p:sp>
          <p:nvSpPr>
            <p:cNvPr id="28" name="TextBox 27">
              <a:extLst>
                <a:ext uri="{FF2B5EF4-FFF2-40B4-BE49-F238E27FC236}">
                  <a16:creationId xmlns:a16="http://schemas.microsoft.com/office/drawing/2014/main" id="{202CBE5E-F05D-41D9-B5A6-5D6C6D7CDF63}"/>
                </a:ext>
              </a:extLst>
            </p:cNvPr>
            <p:cNvSpPr txBox="1"/>
            <p:nvPr/>
          </p:nvSpPr>
          <p:spPr>
            <a:xfrm>
              <a:off x="5004597" y="2378034"/>
              <a:ext cx="971741" cy="415498"/>
            </a:xfrm>
            <a:prstGeom prst="rect">
              <a:avLst/>
            </a:prstGeom>
            <a:noFill/>
          </p:spPr>
          <p:txBody>
            <a:bodyPr wrap="square" rtlCol="0">
              <a:spAutoFit/>
            </a:bodyPr>
            <a:lstStyle/>
            <a:p>
              <a:r>
                <a:rPr lang="en-GB" sz="1050" dirty="0"/>
                <a:t>Scans and monitors</a:t>
              </a:r>
            </a:p>
          </p:txBody>
        </p:sp>
        <p:sp>
          <p:nvSpPr>
            <p:cNvPr id="29" name="TextBox 28">
              <a:extLst>
                <a:ext uri="{FF2B5EF4-FFF2-40B4-BE49-F238E27FC236}">
                  <a16:creationId xmlns:a16="http://schemas.microsoft.com/office/drawing/2014/main" id="{C67A83F4-81A6-4045-92B6-F613C4F87CB0}"/>
                </a:ext>
              </a:extLst>
            </p:cNvPr>
            <p:cNvSpPr txBox="1"/>
            <p:nvPr/>
          </p:nvSpPr>
          <p:spPr>
            <a:xfrm>
              <a:off x="2712144" y="2992272"/>
              <a:ext cx="1256725" cy="415498"/>
            </a:xfrm>
            <a:prstGeom prst="rect">
              <a:avLst/>
            </a:prstGeom>
            <a:noFill/>
          </p:spPr>
          <p:txBody>
            <a:bodyPr wrap="square" rtlCol="0">
              <a:spAutoFit/>
            </a:bodyPr>
            <a:lstStyle/>
            <a:p>
              <a:r>
                <a:rPr lang="en-GB" sz="1050" dirty="0"/>
                <a:t>Huge government spending on health</a:t>
              </a:r>
            </a:p>
          </p:txBody>
        </p:sp>
        <p:sp>
          <p:nvSpPr>
            <p:cNvPr id="30" name="TextBox 29">
              <a:extLst>
                <a:ext uri="{FF2B5EF4-FFF2-40B4-BE49-F238E27FC236}">
                  <a16:creationId xmlns:a16="http://schemas.microsoft.com/office/drawing/2014/main" id="{E7ADEA52-6F5A-4BD3-ACB0-99132C7FAF1E}"/>
                </a:ext>
              </a:extLst>
            </p:cNvPr>
            <p:cNvSpPr txBox="1"/>
            <p:nvPr/>
          </p:nvSpPr>
          <p:spPr>
            <a:xfrm>
              <a:off x="2423184" y="3757820"/>
              <a:ext cx="1526379" cy="415498"/>
            </a:xfrm>
            <a:prstGeom prst="rect">
              <a:avLst/>
            </a:prstGeom>
            <a:noFill/>
          </p:spPr>
          <p:txBody>
            <a:bodyPr wrap="square" rtlCol="0">
              <a:spAutoFit/>
            </a:bodyPr>
            <a:lstStyle/>
            <a:p>
              <a:r>
                <a:rPr lang="en-GB" sz="1050" dirty="0"/>
                <a:t>International community of scientists</a:t>
              </a:r>
            </a:p>
          </p:txBody>
        </p:sp>
        <p:sp>
          <p:nvSpPr>
            <p:cNvPr id="31" name="TextBox 30">
              <a:extLst>
                <a:ext uri="{FF2B5EF4-FFF2-40B4-BE49-F238E27FC236}">
                  <a16:creationId xmlns:a16="http://schemas.microsoft.com/office/drawing/2014/main" id="{624089BC-9EB2-41F0-9588-EA12C98F7AA3}"/>
                </a:ext>
              </a:extLst>
            </p:cNvPr>
            <p:cNvSpPr txBox="1"/>
            <p:nvPr/>
          </p:nvSpPr>
          <p:spPr>
            <a:xfrm>
              <a:off x="2341590" y="4575318"/>
              <a:ext cx="1526379" cy="415498"/>
            </a:xfrm>
            <a:prstGeom prst="rect">
              <a:avLst/>
            </a:prstGeom>
            <a:noFill/>
          </p:spPr>
          <p:txBody>
            <a:bodyPr wrap="square" rtlCol="0">
              <a:spAutoFit/>
            </a:bodyPr>
            <a:lstStyle/>
            <a:p>
              <a:r>
                <a:rPr lang="en-GB" sz="1050" dirty="0"/>
                <a:t>Collaboration </a:t>
              </a:r>
              <a:br>
                <a:rPr lang="en-GB" sz="1050" dirty="0"/>
              </a:br>
              <a:r>
                <a:rPr lang="en-GB" sz="1050" dirty="0"/>
                <a:t>between scientists</a:t>
              </a:r>
            </a:p>
          </p:txBody>
        </p:sp>
        <p:sp>
          <p:nvSpPr>
            <p:cNvPr id="32" name="TextBox 31">
              <a:extLst>
                <a:ext uri="{FF2B5EF4-FFF2-40B4-BE49-F238E27FC236}">
                  <a16:creationId xmlns:a16="http://schemas.microsoft.com/office/drawing/2014/main" id="{E7FF12E8-C7FA-401E-93EA-0D0A4803B349}"/>
                </a:ext>
              </a:extLst>
            </p:cNvPr>
            <p:cNvSpPr txBox="1"/>
            <p:nvPr/>
          </p:nvSpPr>
          <p:spPr>
            <a:xfrm>
              <a:off x="4810489" y="3904855"/>
              <a:ext cx="1526379" cy="253916"/>
            </a:xfrm>
            <a:prstGeom prst="rect">
              <a:avLst/>
            </a:prstGeom>
            <a:noFill/>
          </p:spPr>
          <p:txBody>
            <a:bodyPr wrap="square" rtlCol="0">
              <a:spAutoFit/>
            </a:bodyPr>
            <a:lstStyle/>
            <a:p>
              <a:r>
                <a:rPr lang="en-GB" sz="1050" dirty="0"/>
                <a:t>…of Germ Theory </a:t>
              </a:r>
            </a:p>
          </p:txBody>
        </p:sp>
        <p:sp>
          <p:nvSpPr>
            <p:cNvPr id="33" name="TextBox 32">
              <a:extLst>
                <a:ext uri="{FF2B5EF4-FFF2-40B4-BE49-F238E27FC236}">
                  <a16:creationId xmlns:a16="http://schemas.microsoft.com/office/drawing/2014/main" id="{5B9F5851-1366-4E02-B876-6D3CEE5720E6}"/>
                </a:ext>
              </a:extLst>
            </p:cNvPr>
            <p:cNvSpPr txBox="1"/>
            <p:nvPr/>
          </p:nvSpPr>
          <p:spPr>
            <a:xfrm>
              <a:off x="4405712" y="4548637"/>
              <a:ext cx="1526379" cy="253916"/>
            </a:xfrm>
            <a:prstGeom prst="rect">
              <a:avLst/>
            </a:prstGeom>
            <a:noFill/>
          </p:spPr>
          <p:txBody>
            <a:bodyPr wrap="square" rtlCol="0">
              <a:spAutoFit/>
            </a:bodyPr>
            <a:lstStyle/>
            <a:p>
              <a:r>
                <a:rPr lang="en-GB" sz="1050" dirty="0"/>
                <a:t>…of genetics and DNA</a:t>
              </a:r>
            </a:p>
          </p:txBody>
        </p:sp>
        <p:sp>
          <p:nvSpPr>
            <p:cNvPr id="34" name="TextBox 33">
              <a:extLst>
                <a:ext uri="{FF2B5EF4-FFF2-40B4-BE49-F238E27FC236}">
                  <a16:creationId xmlns:a16="http://schemas.microsoft.com/office/drawing/2014/main" id="{CB846456-EADE-40A2-89B4-3A737816ED3D}"/>
                </a:ext>
              </a:extLst>
            </p:cNvPr>
            <p:cNvSpPr txBox="1"/>
            <p:nvPr/>
          </p:nvSpPr>
          <p:spPr>
            <a:xfrm>
              <a:off x="4183552" y="5237147"/>
              <a:ext cx="1526379" cy="415498"/>
            </a:xfrm>
            <a:prstGeom prst="rect">
              <a:avLst/>
            </a:prstGeom>
            <a:noFill/>
          </p:spPr>
          <p:txBody>
            <a:bodyPr wrap="square" rtlCol="0">
              <a:spAutoFit/>
            </a:bodyPr>
            <a:lstStyle/>
            <a:p>
              <a:r>
                <a:rPr lang="en-GB" sz="1050" dirty="0"/>
                <a:t>…of the impact of lifestyle</a:t>
              </a:r>
            </a:p>
          </p:txBody>
        </p:sp>
        <p:sp>
          <p:nvSpPr>
            <p:cNvPr id="35" name="TextBox 34">
              <a:extLst>
                <a:ext uri="{FF2B5EF4-FFF2-40B4-BE49-F238E27FC236}">
                  <a16:creationId xmlns:a16="http://schemas.microsoft.com/office/drawing/2014/main" id="{62894818-8B88-4407-98DD-8834AE324346}"/>
                </a:ext>
              </a:extLst>
            </p:cNvPr>
            <p:cNvSpPr txBox="1"/>
            <p:nvPr/>
          </p:nvSpPr>
          <p:spPr>
            <a:xfrm>
              <a:off x="7161219" y="5745712"/>
              <a:ext cx="487826" cy="307777"/>
            </a:xfrm>
            <a:prstGeom prst="rect">
              <a:avLst/>
            </a:prstGeom>
            <a:noFill/>
          </p:spPr>
          <p:txBody>
            <a:bodyPr wrap="none" rtlCol="0">
              <a:spAutoFit/>
            </a:bodyPr>
            <a:lstStyle/>
            <a:p>
              <a:r>
                <a:rPr lang="en-GB" sz="1400" dirty="0"/>
                <a:t>War</a:t>
              </a:r>
            </a:p>
          </p:txBody>
        </p:sp>
        <p:pic>
          <p:nvPicPr>
            <p:cNvPr id="1026" name="Picture 2" descr="Related image">
              <a:extLst>
                <a:ext uri="{FF2B5EF4-FFF2-40B4-BE49-F238E27FC236}">
                  <a16:creationId xmlns:a16="http://schemas.microsoft.com/office/drawing/2014/main" id="{7BD549ED-33D1-476F-8929-753A28359DA5}"/>
                </a:ext>
              </a:extLst>
            </p:cNvPr>
            <p:cNvPicPr>
              <a:picLocks noChangeAspect="1" noChangeArrowheads="1"/>
            </p:cNvPicPr>
            <p:nvPr/>
          </p:nvPicPr>
          <p:blipFill>
            <a:blip r:embed="rId16" cstate="hqprint">
              <a:extLst>
                <a:ext uri="{28A0092B-C50C-407E-A947-70E740481C1C}">
                  <a14:useLocalDpi xmlns:a14="http://schemas.microsoft.com/office/drawing/2010/main" val="0"/>
                </a:ext>
              </a:extLst>
            </a:blip>
            <a:srcRect/>
            <a:stretch>
              <a:fillRect/>
            </a:stretch>
          </p:blipFill>
          <p:spPr bwMode="auto">
            <a:xfrm>
              <a:off x="5888991" y="4807221"/>
              <a:ext cx="595708" cy="595708"/>
            </a:xfrm>
            <a:prstGeom prst="rect">
              <a:avLst/>
            </a:prstGeom>
            <a:noFill/>
            <a:extLst>
              <a:ext uri="{909E8E84-426E-40DD-AFC4-6F175D3DCCD1}">
                <a14:hiddenFill xmlns:a14="http://schemas.microsoft.com/office/drawing/2010/main">
                  <a:solidFill>
                    <a:srgbClr val="FFFFFF"/>
                  </a:solidFill>
                </a14:hiddenFill>
              </a:ext>
            </a:extLst>
          </p:spPr>
        </p:pic>
        <p:sp>
          <p:nvSpPr>
            <p:cNvPr id="37" name="TextBox 36">
              <a:extLst>
                <a:ext uri="{FF2B5EF4-FFF2-40B4-BE49-F238E27FC236}">
                  <a16:creationId xmlns:a16="http://schemas.microsoft.com/office/drawing/2014/main" id="{4067CB9F-30D8-4624-B6E1-844926E11AD8}"/>
                </a:ext>
              </a:extLst>
            </p:cNvPr>
            <p:cNvSpPr txBox="1"/>
            <p:nvPr/>
          </p:nvSpPr>
          <p:spPr>
            <a:xfrm>
              <a:off x="6367976" y="4601506"/>
              <a:ext cx="1526379" cy="415498"/>
            </a:xfrm>
            <a:prstGeom prst="rect">
              <a:avLst/>
            </a:prstGeom>
            <a:noFill/>
          </p:spPr>
          <p:txBody>
            <a:bodyPr wrap="square" rtlCol="0">
              <a:spAutoFit/>
            </a:bodyPr>
            <a:lstStyle/>
            <a:p>
              <a:pPr algn="ctr"/>
              <a:r>
                <a:rPr lang="en-GB" sz="1050" dirty="0"/>
                <a:t>Need for penicillin during war</a:t>
              </a:r>
            </a:p>
          </p:txBody>
        </p:sp>
        <p:sp>
          <p:nvSpPr>
            <p:cNvPr id="38" name="TextBox 37">
              <a:extLst>
                <a:ext uri="{FF2B5EF4-FFF2-40B4-BE49-F238E27FC236}">
                  <a16:creationId xmlns:a16="http://schemas.microsoft.com/office/drawing/2014/main" id="{218B487B-447D-42CA-A244-92472EAFC3E7}"/>
                </a:ext>
              </a:extLst>
            </p:cNvPr>
            <p:cNvSpPr txBox="1"/>
            <p:nvPr/>
          </p:nvSpPr>
          <p:spPr>
            <a:xfrm>
              <a:off x="6786009" y="3800083"/>
              <a:ext cx="1526379" cy="415498"/>
            </a:xfrm>
            <a:prstGeom prst="rect">
              <a:avLst/>
            </a:prstGeom>
            <a:noFill/>
          </p:spPr>
          <p:txBody>
            <a:bodyPr wrap="square" rtlCol="0">
              <a:spAutoFit/>
            </a:bodyPr>
            <a:lstStyle/>
            <a:p>
              <a:pPr algn="ctr"/>
              <a:r>
                <a:rPr lang="en-GB" sz="1050" dirty="0"/>
                <a:t>People wanted a better future after war</a:t>
              </a:r>
            </a:p>
          </p:txBody>
        </p:sp>
        <p:pic>
          <p:nvPicPr>
            <p:cNvPr id="39" name="Picture 4" descr="Image result for nhs black and white logo">
              <a:extLst>
                <a:ext uri="{FF2B5EF4-FFF2-40B4-BE49-F238E27FC236}">
                  <a16:creationId xmlns:a16="http://schemas.microsoft.com/office/drawing/2014/main" id="{0F9869BC-27B2-43ED-B3F2-5529E45DBD4D}"/>
                </a:ext>
              </a:extLst>
            </p:cNvPr>
            <p:cNvPicPr>
              <a:picLocks noChangeAspect="1" noChangeArrowheads="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6327588" y="4194693"/>
              <a:ext cx="527895" cy="213850"/>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10738335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15"/>
        <p:cNvGrpSpPr/>
        <p:nvPr/>
      </p:nvGrpSpPr>
      <p:grpSpPr>
        <a:xfrm>
          <a:off x="0" y="0"/>
          <a:ext cx="0" cy="0"/>
          <a:chOff x="0" y="0"/>
          <a:chExt cx="0" cy="0"/>
        </a:xfrm>
      </p:grpSpPr>
      <p:grpSp>
        <p:nvGrpSpPr>
          <p:cNvPr id="3" name="Group 2">
            <a:extLst>
              <a:ext uri="{FF2B5EF4-FFF2-40B4-BE49-F238E27FC236}">
                <a16:creationId xmlns:a16="http://schemas.microsoft.com/office/drawing/2014/main" id="{CD41B9D1-F3F6-42C4-AF14-18D75696B0ED}"/>
              </a:ext>
            </a:extLst>
          </p:cNvPr>
          <p:cNvGrpSpPr/>
          <p:nvPr/>
        </p:nvGrpSpPr>
        <p:grpSpPr>
          <a:xfrm>
            <a:off x="219456" y="116632"/>
            <a:ext cx="11740896" cy="6614132"/>
            <a:chOff x="219456" y="116632"/>
            <a:chExt cx="11740896" cy="6614132"/>
          </a:xfrm>
        </p:grpSpPr>
        <p:sp>
          <p:nvSpPr>
            <p:cNvPr id="216" name="Google Shape;216;p15"/>
            <p:cNvSpPr/>
            <p:nvPr/>
          </p:nvSpPr>
          <p:spPr>
            <a:xfrm>
              <a:off x="219456" y="116632"/>
              <a:ext cx="11740896" cy="6581800"/>
            </a:xfrm>
            <a:prstGeom prst="rect">
              <a:avLst/>
            </a:prstGeom>
            <a:noFill/>
            <a:ln w="25400" cap="flat" cmpd="sng">
              <a:solidFill>
                <a:srgbClr val="395E89"/>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sp>
          <p:nvSpPr>
            <p:cNvPr id="217" name="Google Shape;217;p15"/>
            <p:cNvSpPr txBox="1"/>
            <p:nvPr/>
          </p:nvSpPr>
          <p:spPr>
            <a:xfrm>
              <a:off x="1628506" y="207998"/>
              <a:ext cx="9069974" cy="434285"/>
            </a:xfrm>
            <a:prstGeom prst="rect">
              <a:avLst/>
            </a:prstGeom>
            <a:solidFill>
              <a:schemeClr val="accent6"/>
            </a:solidFill>
            <a:ln>
              <a:noFill/>
            </a:ln>
          </p:spPr>
          <p:txBody>
            <a:bodyPr spcFirstLastPara="1" wrap="square" lIns="91425" tIns="45700" rIns="91425" bIns="45700" anchor="t" anchorCtr="0">
              <a:noAutofit/>
            </a:bodyPr>
            <a:lstStyle/>
            <a:p>
              <a:r>
                <a:rPr lang="en-GB" sz="1600" b="1" dirty="0">
                  <a:solidFill>
                    <a:schemeClr val="lt1"/>
                  </a:solidFill>
                  <a:latin typeface="Calibri"/>
                  <a:ea typeface="Calibri"/>
                  <a:cs typeface="Calibri"/>
                  <a:sym typeface="Calibri"/>
                </a:rPr>
                <a:t>GCSE History Knowledge Organiser: Growing understanding of the Causes of Disease in the 20</a:t>
              </a:r>
              <a:r>
                <a:rPr lang="en-GB" sz="1600" b="1" baseline="30000" dirty="0">
                  <a:solidFill>
                    <a:schemeClr val="lt1"/>
                  </a:solidFill>
                  <a:latin typeface="Calibri"/>
                  <a:ea typeface="Calibri"/>
                  <a:cs typeface="Calibri"/>
                  <a:sym typeface="Calibri"/>
                </a:rPr>
                <a:t>th</a:t>
              </a:r>
              <a:r>
                <a:rPr lang="en-GB" sz="1600" b="1" dirty="0">
                  <a:solidFill>
                    <a:schemeClr val="lt1"/>
                  </a:solidFill>
                  <a:latin typeface="Calibri"/>
                  <a:ea typeface="Calibri"/>
                  <a:cs typeface="Calibri"/>
                  <a:sym typeface="Calibri"/>
                </a:rPr>
                <a:t> century</a:t>
              </a:r>
              <a:endParaRPr sz="1600" b="1" dirty="0">
                <a:solidFill>
                  <a:schemeClr val="lt1"/>
                </a:solidFill>
                <a:latin typeface="Calibri"/>
                <a:ea typeface="Calibri"/>
                <a:cs typeface="Calibri"/>
                <a:sym typeface="Calibri"/>
              </a:endParaRPr>
            </a:p>
          </p:txBody>
        </p:sp>
        <p:sp>
          <p:nvSpPr>
            <p:cNvPr id="218" name="Google Shape;218;p15"/>
            <p:cNvSpPr/>
            <p:nvPr/>
          </p:nvSpPr>
          <p:spPr>
            <a:xfrm>
              <a:off x="231526" y="129417"/>
              <a:ext cx="1341166" cy="6601347"/>
            </a:xfrm>
            <a:prstGeom prst="rect">
              <a:avLst/>
            </a:prstGeom>
            <a:noFill/>
            <a:ln w="25400" cap="flat" cmpd="sng">
              <a:solidFill>
                <a:srgbClr val="395E89"/>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sp>
          <p:nvSpPr>
            <p:cNvPr id="219" name="Google Shape;219;p15"/>
            <p:cNvSpPr txBox="1"/>
            <p:nvPr/>
          </p:nvSpPr>
          <p:spPr>
            <a:xfrm>
              <a:off x="260354" y="159568"/>
              <a:ext cx="1368152" cy="6310456"/>
            </a:xfrm>
            <a:prstGeom prst="rect">
              <a:avLst/>
            </a:prstGeom>
            <a:noFill/>
            <a:ln>
              <a:noFill/>
            </a:ln>
          </p:spPr>
          <p:txBody>
            <a:bodyPr spcFirstLastPara="1" wrap="square" lIns="91425" tIns="45700" rIns="91425" bIns="45700" anchor="t" anchorCtr="0">
              <a:noAutofit/>
            </a:bodyPr>
            <a:lstStyle/>
            <a:p>
              <a:r>
                <a:rPr lang="en-GB" sz="1400" b="1" dirty="0">
                  <a:solidFill>
                    <a:schemeClr val="dk1"/>
                  </a:solidFill>
                  <a:latin typeface="Calibri"/>
                  <a:ea typeface="Calibri"/>
                  <a:cs typeface="Calibri"/>
                  <a:sym typeface="Calibri"/>
                </a:rPr>
                <a:t>Keywords:</a:t>
              </a:r>
              <a:endParaRPr sz="1400" dirty="0"/>
            </a:p>
            <a:p>
              <a:endParaRPr lang="en-GB" sz="1400" b="1" dirty="0">
                <a:solidFill>
                  <a:schemeClr val="dk1"/>
                </a:solidFill>
                <a:latin typeface="Calibri"/>
                <a:ea typeface="Calibri"/>
                <a:cs typeface="Calibri"/>
                <a:sym typeface="Calibri"/>
              </a:endParaRPr>
            </a:p>
            <a:p>
              <a:r>
                <a:rPr lang="en-GB" sz="1400" b="1" dirty="0">
                  <a:solidFill>
                    <a:schemeClr val="dk1"/>
                  </a:solidFill>
                  <a:latin typeface="Calibri"/>
                  <a:ea typeface="Calibri"/>
                  <a:cs typeface="Calibri"/>
                  <a:sym typeface="Calibri"/>
                </a:rPr>
                <a:t>Magic Bullet</a:t>
              </a:r>
            </a:p>
            <a:p>
              <a:r>
                <a:rPr lang="en-GB" sz="1400" dirty="0">
                  <a:solidFill>
                    <a:schemeClr val="dk1"/>
                  </a:solidFill>
                  <a:latin typeface="Calibri"/>
                  <a:ea typeface="Calibri"/>
                  <a:cs typeface="Calibri"/>
                  <a:sym typeface="Calibri"/>
                </a:rPr>
                <a:t>A chemical treatment that kills bacteria </a:t>
              </a:r>
            </a:p>
            <a:p>
              <a:endParaRPr lang="en-GB" sz="1400" dirty="0">
                <a:solidFill>
                  <a:schemeClr val="dk1"/>
                </a:solidFill>
                <a:latin typeface="Calibri"/>
                <a:ea typeface="Calibri"/>
                <a:cs typeface="Calibri"/>
                <a:sym typeface="Calibri"/>
              </a:endParaRPr>
            </a:p>
            <a:p>
              <a:r>
                <a:rPr lang="en-GB" sz="1400" b="1" dirty="0">
                  <a:solidFill>
                    <a:schemeClr val="dk1"/>
                  </a:solidFill>
                  <a:latin typeface="Calibri"/>
                  <a:ea typeface="Calibri"/>
                  <a:cs typeface="Calibri"/>
                  <a:sym typeface="Calibri"/>
                </a:rPr>
                <a:t>Antibiotics</a:t>
              </a:r>
            </a:p>
            <a:p>
              <a:r>
                <a:rPr lang="en-GB" sz="1400" dirty="0">
                  <a:solidFill>
                    <a:schemeClr val="dk1"/>
                  </a:solidFill>
                  <a:latin typeface="Calibri"/>
                  <a:ea typeface="Calibri"/>
                  <a:cs typeface="Calibri"/>
                  <a:sym typeface="Calibri"/>
                </a:rPr>
                <a:t>A drug made from bacteria that kills other bacteria and so cure an infection</a:t>
              </a:r>
            </a:p>
            <a:p>
              <a:endParaRPr lang="en-GB" sz="1400" dirty="0">
                <a:solidFill>
                  <a:schemeClr val="dk1"/>
                </a:solidFill>
                <a:latin typeface="Calibri"/>
                <a:ea typeface="Calibri"/>
                <a:cs typeface="Calibri"/>
                <a:sym typeface="Calibri"/>
              </a:endParaRPr>
            </a:p>
            <a:p>
              <a:r>
                <a:rPr lang="en-GB" sz="1400" b="1" dirty="0">
                  <a:solidFill>
                    <a:schemeClr val="dk1"/>
                  </a:solidFill>
                  <a:latin typeface="Calibri"/>
                  <a:ea typeface="Calibri"/>
                  <a:cs typeface="Calibri"/>
                  <a:sym typeface="Calibri"/>
                </a:rPr>
                <a:t>DNA</a:t>
              </a:r>
            </a:p>
            <a:p>
              <a:r>
                <a:rPr lang="en-GB" sz="1400" dirty="0">
                  <a:solidFill>
                    <a:schemeClr val="dk1"/>
                  </a:solidFill>
                  <a:latin typeface="Calibri"/>
                  <a:ea typeface="Calibri"/>
                  <a:cs typeface="Calibri"/>
                  <a:sym typeface="Calibri"/>
                </a:rPr>
                <a:t>The genetic ‘instructions’ that determine how your body works and looks</a:t>
              </a:r>
            </a:p>
            <a:p>
              <a:endParaRPr lang="en-GB" sz="1400" b="1" dirty="0">
                <a:solidFill>
                  <a:schemeClr val="dk1"/>
                </a:solidFill>
                <a:latin typeface="Calibri"/>
                <a:ea typeface="Calibri"/>
                <a:cs typeface="Calibri"/>
                <a:sym typeface="Calibri"/>
              </a:endParaRPr>
            </a:p>
            <a:p>
              <a:r>
                <a:rPr lang="en-GB" sz="1400" b="1" dirty="0">
                  <a:solidFill>
                    <a:schemeClr val="dk1"/>
                  </a:solidFill>
                  <a:latin typeface="Calibri"/>
                  <a:ea typeface="Calibri"/>
                  <a:cs typeface="Calibri"/>
                  <a:sym typeface="Calibri"/>
                </a:rPr>
                <a:t>National Health Service</a:t>
              </a:r>
            </a:p>
            <a:p>
              <a:r>
                <a:rPr lang="en-GB" sz="1400" dirty="0">
                  <a:solidFill>
                    <a:schemeClr val="dk1"/>
                  </a:solidFill>
                  <a:latin typeface="Calibri"/>
                  <a:ea typeface="Calibri"/>
                  <a:cs typeface="Calibri"/>
                  <a:sym typeface="Calibri"/>
                </a:rPr>
                <a:t>Provides healthcare in Britain which is free at the point of delivery for all</a:t>
              </a:r>
              <a:endParaRPr sz="1400" dirty="0">
                <a:solidFill>
                  <a:schemeClr val="dk1"/>
                </a:solidFill>
                <a:latin typeface="Calibri"/>
                <a:ea typeface="Calibri"/>
                <a:cs typeface="Calibri"/>
                <a:sym typeface="Calibri"/>
              </a:endParaRPr>
            </a:p>
            <a:p>
              <a:endParaRPr sz="1400" dirty="0">
                <a:solidFill>
                  <a:schemeClr val="dk1"/>
                </a:solidFill>
                <a:latin typeface="Calibri"/>
                <a:ea typeface="Calibri"/>
                <a:cs typeface="Calibri"/>
                <a:sym typeface="Calibri"/>
              </a:endParaRPr>
            </a:p>
          </p:txBody>
        </p:sp>
        <p:grpSp>
          <p:nvGrpSpPr>
            <p:cNvPr id="6" name="Group 5">
              <a:extLst>
                <a:ext uri="{FF2B5EF4-FFF2-40B4-BE49-F238E27FC236}">
                  <a16:creationId xmlns:a16="http://schemas.microsoft.com/office/drawing/2014/main" id="{651FF983-FE3B-42CA-B44F-ECF6D958DFD9}"/>
                </a:ext>
              </a:extLst>
            </p:cNvPr>
            <p:cNvGrpSpPr/>
            <p:nvPr/>
          </p:nvGrpSpPr>
          <p:grpSpPr>
            <a:xfrm>
              <a:off x="2526089" y="3128538"/>
              <a:ext cx="336212" cy="1281194"/>
              <a:chOff x="1969909" y="1256030"/>
              <a:chExt cx="336212" cy="1281194"/>
            </a:xfrm>
          </p:grpSpPr>
          <p:pic>
            <p:nvPicPr>
              <p:cNvPr id="234" name="Google Shape;234;p15" descr="Image result for when icon"/>
              <p:cNvPicPr preferRelativeResize="0"/>
              <p:nvPr/>
            </p:nvPicPr>
            <p:blipFill rotWithShape="1">
              <a:blip r:embed="rId3">
                <a:alphaModFix/>
              </a:blip>
              <a:srcRect/>
              <a:stretch/>
            </p:blipFill>
            <p:spPr>
              <a:xfrm>
                <a:off x="1992134" y="1256030"/>
                <a:ext cx="298415" cy="349061"/>
              </a:xfrm>
              <a:prstGeom prst="rect">
                <a:avLst/>
              </a:prstGeom>
              <a:noFill/>
              <a:ln>
                <a:noFill/>
              </a:ln>
            </p:spPr>
          </p:pic>
          <p:pic>
            <p:nvPicPr>
              <p:cNvPr id="235" name="Google Shape;235;p15" descr="Image result for who icon"/>
              <p:cNvPicPr preferRelativeResize="0"/>
              <p:nvPr/>
            </p:nvPicPr>
            <p:blipFill rotWithShape="1">
              <a:blip r:embed="rId4">
                <a:alphaModFix/>
              </a:blip>
              <a:srcRect/>
              <a:stretch/>
            </p:blipFill>
            <p:spPr>
              <a:xfrm>
                <a:off x="1969909" y="1747658"/>
                <a:ext cx="336212" cy="355189"/>
              </a:xfrm>
              <a:prstGeom prst="rect">
                <a:avLst/>
              </a:prstGeom>
              <a:noFill/>
              <a:ln>
                <a:noFill/>
              </a:ln>
            </p:spPr>
          </p:pic>
          <p:pic>
            <p:nvPicPr>
              <p:cNvPr id="241" name="Google Shape;241;p15" descr="Image result for what icon"/>
              <p:cNvPicPr preferRelativeResize="0"/>
              <p:nvPr/>
            </p:nvPicPr>
            <p:blipFill rotWithShape="1">
              <a:blip r:embed="rId5">
                <a:alphaModFix/>
              </a:blip>
              <a:srcRect/>
              <a:stretch/>
            </p:blipFill>
            <p:spPr>
              <a:xfrm>
                <a:off x="1978282" y="2203378"/>
                <a:ext cx="316010" cy="333846"/>
              </a:xfrm>
              <a:prstGeom prst="rect">
                <a:avLst/>
              </a:prstGeom>
              <a:noFill/>
              <a:ln>
                <a:noFill/>
              </a:ln>
            </p:spPr>
          </p:pic>
        </p:grpSp>
        <p:grpSp>
          <p:nvGrpSpPr>
            <p:cNvPr id="68" name="Group 67">
              <a:extLst>
                <a:ext uri="{FF2B5EF4-FFF2-40B4-BE49-F238E27FC236}">
                  <a16:creationId xmlns:a16="http://schemas.microsoft.com/office/drawing/2014/main" id="{A0ED7E88-4B3D-40F3-8D69-75270C556637}"/>
                </a:ext>
              </a:extLst>
            </p:cNvPr>
            <p:cNvGrpSpPr/>
            <p:nvPr/>
          </p:nvGrpSpPr>
          <p:grpSpPr>
            <a:xfrm>
              <a:off x="2864338" y="1244865"/>
              <a:ext cx="1380107" cy="1897657"/>
              <a:chOff x="1933792" y="1192857"/>
              <a:chExt cx="1714906" cy="2150414"/>
            </a:xfrm>
          </p:grpSpPr>
          <p:sp>
            <p:nvSpPr>
              <p:cNvPr id="69" name="Google Shape;221;p15">
                <a:extLst>
                  <a:ext uri="{FF2B5EF4-FFF2-40B4-BE49-F238E27FC236}">
                    <a16:creationId xmlns:a16="http://schemas.microsoft.com/office/drawing/2014/main" id="{247A1786-5F94-4A58-80AF-071DE1F7285B}"/>
                  </a:ext>
                </a:extLst>
              </p:cNvPr>
              <p:cNvSpPr txBox="1"/>
              <p:nvPr/>
            </p:nvSpPr>
            <p:spPr>
              <a:xfrm>
                <a:off x="1933792" y="1192857"/>
                <a:ext cx="1634216" cy="338554"/>
              </a:xfrm>
              <a:prstGeom prst="rect">
                <a:avLst/>
              </a:prstGeom>
              <a:noFill/>
              <a:ln>
                <a:noFill/>
              </a:ln>
            </p:spPr>
            <p:txBody>
              <a:bodyPr spcFirstLastPara="1" wrap="square" lIns="91425" tIns="45700" rIns="91425" bIns="45700" anchor="t" anchorCtr="0">
                <a:noAutofit/>
              </a:bodyPr>
              <a:lstStyle/>
              <a:p>
                <a:pPr algn="ctr"/>
                <a:r>
                  <a:rPr lang="en-GB" sz="1200" b="1" dirty="0">
                    <a:solidFill>
                      <a:schemeClr val="dk1"/>
                    </a:solidFill>
                    <a:latin typeface="Calibri"/>
                    <a:ea typeface="Calibri"/>
                    <a:cs typeface="Calibri"/>
                    <a:sym typeface="Calibri"/>
                  </a:rPr>
                  <a:t>1909</a:t>
                </a:r>
                <a:endParaRPr sz="1200" b="1" dirty="0">
                  <a:solidFill>
                    <a:schemeClr val="dk1"/>
                  </a:solidFill>
                  <a:latin typeface="Calibri"/>
                  <a:ea typeface="Calibri"/>
                  <a:cs typeface="Calibri"/>
                  <a:sym typeface="Calibri"/>
                </a:endParaRPr>
              </a:p>
            </p:txBody>
          </p:sp>
          <p:sp>
            <p:nvSpPr>
              <p:cNvPr id="70" name="Google Shape;236;p15">
                <a:extLst>
                  <a:ext uri="{FF2B5EF4-FFF2-40B4-BE49-F238E27FC236}">
                    <a16:creationId xmlns:a16="http://schemas.microsoft.com/office/drawing/2014/main" id="{270A0615-748B-43CF-9136-E891174E3135}"/>
                  </a:ext>
                </a:extLst>
              </p:cNvPr>
              <p:cNvSpPr txBox="1"/>
              <p:nvPr/>
            </p:nvSpPr>
            <p:spPr>
              <a:xfrm>
                <a:off x="1933792" y="1499876"/>
                <a:ext cx="1634216" cy="584775"/>
              </a:xfrm>
              <a:prstGeom prst="rect">
                <a:avLst/>
              </a:prstGeom>
              <a:noFill/>
              <a:ln>
                <a:noFill/>
              </a:ln>
            </p:spPr>
            <p:txBody>
              <a:bodyPr spcFirstLastPara="1" wrap="square" lIns="91425" tIns="45700" rIns="91425" bIns="45700" anchor="t" anchorCtr="0">
                <a:noAutofit/>
              </a:bodyPr>
              <a:lstStyle/>
              <a:p>
                <a:pPr algn="ctr"/>
                <a:r>
                  <a:rPr lang="en-GB" sz="1200" b="1" dirty="0">
                    <a:solidFill>
                      <a:schemeClr val="dk1"/>
                    </a:solidFill>
                    <a:latin typeface="Calibri"/>
                    <a:ea typeface="Calibri"/>
                    <a:cs typeface="Calibri"/>
                    <a:sym typeface="Calibri"/>
                  </a:rPr>
                  <a:t>Paul Ehrlich and </a:t>
                </a:r>
                <a:r>
                  <a:rPr lang="en-GB" sz="1200" b="1" dirty="0" err="1">
                    <a:solidFill>
                      <a:schemeClr val="dk1"/>
                    </a:solidFill>
                    <a:latin typeface="Calibri"/>
                    <a:ea typeface="Calibri"/>
                    <a:cs typeface="Calibri"/>
                    <a:sym typeface="Calibri"/>
                  </a:rPr>
                  <a:t>Hata</a:t>
                </a:r>
                <a:endParaRPr sz="1200" b="1" dirty="0">
                  <a:solidFill>
                    <a:schemeClr val="dk1"/>
                  </a:solidFill>
                  <a:latin typeface="Calibri"/>
                  <a:ea typeface="Calibri"/>
                  <a:cs typeface="Calibri"/>
                  <a:sym typeface="Calibri"/>
                </a:endParaRPr>
              </a:p>
            </p:txBody>
          </p:sp>
          <p:sp>
            <p:nvSpPr>
              <p:cNvPr id="71" name="Google Shape;242;p15">
                <a:extLst>
                  <a:ext uri="{FF2B5EF4-FFF2-40B4-BE49-F238E27FC236}">
                    <a16:creationId xmlns:a16="http://schemas.microsoft.com/office/drawing/2014/main" id="{50A58510-05CC-4344-9988-86EC31182957}"/>
                  </a:ext>
                </a:extLst>
              </p:cNvPr>
              <p:cNvSpPr txBox="1"/>
              <p:nvPr/>
            </p:nvSpPr>
            <p:spPr>
              <a:xfrm>
                <a:off x="1948647" y="2019832"/>
                <a:ext cx="1700051" cy="1323439"/>
              </a:xfrm>
              <a:prstGeom prst="rect">
                <a:avLst/>
              </a:prstGeom>
              <a:noFill/>
              <a:ln>
                <a:noFill/>
              </a:ln>
            </p:spPr>
            <p:txBody>
              <a:bodyPr spcFirstLastPara="1" wrap="square" lIns="91425" tIns="45700" rIns="91425" bIns="45700" anchor="t" anchorCtr="0">
                <a:noAutofit/>
              </a:bodyPr>
              <a:lstStyle/>
              <a:p>
                <a:pPr algn="ctr"/>
                <a:r>
                  <a:rPr lang="en-GB" sz="1200" dirty="0">
                    <a:solidFill>
                      <a:schemeClr val="dk1"/>
                    </a:solidFill>
                    <a:latin typeface="Calibri"/>
                    <a:ea typeface="Calibri"/>
                    <a:cs typeface="Calibri"/>
                    <a:sym typeface="Calibri"/>
                  </a:rPr>
                  <a:t>Created first magic bullet, Salvarsan 606</a:t>
                </a:r>
                <a:endParaRPr sz="1200" dirty="0">
                  <a:solidFill>
                    <a:schemeClr val="dk1"/>
                  </a:solidFill>
                  <a:latin typeface="Calibri"/>
                  <a:ea typeface="Calibri"/>
                  <a:cs typeface="Calibri"/>
                  <a:sym typeface="Calibri"/>
                </a:endParaRPr>
              </a:p>
            </p:txBody>
          </p:sp>
        </p:grpSp>
        <p:grpSp>
          <p:nvGrpSpPr>
            <p:cNvPr id="2" name="Group 1">
              <a:extLst>
                <a:ext uri="{FF2B5EF4-FFF2-40B4-BE49-F238E27FC236}">
                  <a16:creationId xmlns:a16="http://schemas.microsoft.com/office/drawing/2014/main" id="{89840686-92AD-490B-9245-2FEA3D271065}"/>
                </a:ext>
              </a:extLst>
            </p:cNvPr>
            <p:cNvGrpSpPr/>
            <p:nvPr/>
          </p:nvGrpSpPr>
          <p:grpSpPr>
            <a:xfrm>
              <a:off x="3453403" y="817035"/>
              <a:ext cx="6798002" cy="203253"/>
              <a:chOff x="4128134" y="806951"/>
              <a:chExt cx="6798002" cy="203253"/>
            </a:xfrm>
          </p:grpSpPr>
          <p:sp>
            <p:nvSpPr>
              <p:cNvPr id="220" name="Google Shape;220;p15"/>
              <p:cNvSpPr/>
              <p:nvPr/>
            </p:nvSpPr>
            <p:spPr>
              <a:xfrm>
                <a:off x="4128134" y="806951"/>
                <a:ext cx="189021" cy="180020"/>
              </a:xfrm>
              <a:prstGeom prst="ellipse">
                <a:avLst/>
              </a:prstGeom>
              <a:no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cxnSp>
            <p:nvCxnSpPr>
              <p:cNvPr id="224" name="Google Shape;224;p15"/>
              <p:cNvCxnSpPr>
                <a:cxnSpLocks/>
                <a:stCxn id="86" idx="2"/>
                <a:endCxn id="220" idx="6"/>
              </p:cNvCxnSpPr>
              <p:nvPr/>
            </p:nvCxnSpPr>
            <p:spPr>
              <a:xfrm flipH="1" flipV="1">
                <a:off x="4317155" y="896961"/>
                <a:ext cx="4002839" cy="23233"/>
              </a:xfrm>
              <a:prstGeom prst="straightConnector1">
                <a:avLst/>
              </a:prstGeom>
              <a:noFill/>
              <a:ln w="25400" cap="flat" cmpd="sng">
                <a:solidFill>
                  <a:schemeClr val="dk1"/>
                </a:solidFill>
                <a:prstDash val="solid"/>
                <a:round/>
                <a:headEnd type="none" w="sm" len="sm"/>
                <a:tailEnd type="none" w="sm" len="sm"/>
              </a:ln>
            </p:spPr>
          </p:cxnSp>
          <p:cxnSp>
            <p:nvCxnSpPr>
              <p:cNvPr id="226" name="Google Shape;226;p15"/>
              <p:cNvCxnSpPr>
                <a:cxnSpLocks/>
                <a:stCxn id="87" idx="2"/>
              </p:cNvCxnSpPr>
              <p:nvPr/>
            </p:nvCxnSpPr>
            <p:spPr>
              <a:xfrm flipH="1">
                <a:off x="8272286" y="909225"/>
                <a:ext cx="2464828" cy="11602"/>
              </a:xfrm>
              <a:prstGeom prst="straightConnector1">
                <a:avLst/>
              </a:prstGeom>
              <a:noFill/>
              <a:ln w="25400" cap="flat" cmpd="sng">
                <a:solidFill>
                  <a:schemeClr val="dk1"/>
                </a:solidFill>
                <a:prstDash val="solid"/>
                <a:round/>
                <a:headEnd type="none" w="sm" len="sm"/>
                <a:tailEnd type="none" w="sm" len="sm"/>
              </a:ln>
            </p:spPr>
          </p:cxnSp>
          <p:sp>
            <p:nvSpPr>
              <p:cNvPr id="85" name="Google Shape;220;p15">
                <a:extLst>
                  <a:ext uri="{FF2B5EF4-FFF2-40B4-BE49-F238E27FC236}">
                    <a16:creationId xmlns:a16="http://schemas.microsoft.com/office/drawing/2014/main" id="{8F52F166-F83C-4BE1-A0D8-2867E4A6BDA0}"/>
                  </a:ext>
                </a:extLst>
              </p:cNvPr>
              <p:cNvSpPr/>
              <p:nvPr/>
            </p:nvSpPr>
            <p:spPr>
              <a:xfrm>
                <a:off x="5902874" y="825821"/>
                <a:ext cx="189021" cy="180020"/>
              </a:xfrm>
              <a:prstGeom prst="ellipse">
                <a:avLst/>
              </a:prstGeom>
              <a:solidFill>
                <a:schemeClr val="bg1"/>
              </a:solid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sp>
            <p:nvSpPr>
              <p:cNvPr id="86" name="Google Shape;220;p15">
                <a:extLst>
                  <a:ext uri="{FF2B5EF4-FFF2-40B4-BE49-F238E27FC236}">
                    <a16:creationId xmlns:a16="http://schemas.microsoft.com/office/drawing/2014/main" id="{D8196454-C141-42E9-A8A6-AB671E6EC02F}"/>
                  </a:ext>
                </a:extLst>
              </p:cNvPr>
              <p:cNvSpPr/>
              <p:nvPr/>
            </p:nvSpPr>
            <p:spPr>
              <a:xfrm>
                <a:off x="8319994" y="830184"/>
                <a:ext cx="189021" cy="180020"/>
              </a:xfrm>
              <a:prstGeom prst="ellipse">
                <a:avLst/>
              </a:prstGeom>
              <a:solidFill>
                <a:schemeClr val="bg1"/>
              </a:solid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sp>
            <p:nvSpPr>
              <p:cNvPr id="87" name="Google Shape;220;p15">
                <a:extLst>
                  <a:ext uri="{FF2B5EF4-FFF2-40B4-BE49-F238E27FC236}">
                    <a16:creationId xmlns:a16="http://schemas.microsoft.com/office/drawing/2014/main" id="{DDAC5037-FFA0-4605-B6B0-B42136991470}"/>
                  </a:ext>
                </a:extLst>
              </p:cNvPr>
              <p:cNvSpPr/>
              <p:nvPr/>
            </p:nvSpPr>
            <p:spPr>
              <a:xfrm>
                <a:off x="10737115" y="819215"/>
                <a:ext cx="189021" cy="180020"/>
              </a:xfrm>
              <a:prstGeom prst="ellipse">
                <a:avLst/>
              </a:prstGeom>
              <a:solidFill>
                <a:schemeClr val="bg1"/>
              </a:solid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grpSp>
        <p:pic>
          <p:nvPicPr>
            <p:cNvPr id="58" name="Google Shape;255;p15">
              <a:extLst>
                <a:ext uri="{FF2B5EF4-FFF2-40B4-BE49-F238E27FC236}">
                  <a16:creationId xmlns:a16="http://schemas.microsoft.com/office/drawing/2014/main" id="{5FE5B9BA-CAFD-420E-8CAA-07373E4B4ED0}"/>
                </a:ext>
              </a:extLst>
            </p:cNvPr>
            <p:cNvPicPr preferRelativeResize="0"/>
            <p:nvPr/>
          </p:nvPicPr>
          <p:blipFill rotWithShape="1">
            <a:blip r:embed="rId6">
              <a:alphaModFix/>
            </a:blip>
            <a:srcRect/>
            <a:stretch/>
          </p:blipFill>
          <p:spPr>
            <a:xfrm>
              <a:off x="1722398" y="1432687"/>
              <a:ext cx="666289" cy="664988"/>
            </a:xfrm>
            <a:prstGeom prst="rect">
              <a:avLst/>
            </a:prstGeom>
            <a:noFill/>
            <a:ln>
              <a:noFill/>
            </a:ln>
          </p:spPr>
        </p:pic>
        <p:pic>
          <p:nvPicPr>
            <p:cNvPr id="7170" name="Picture 2" descr="Image result for dna clipart">
              <a:extLst>
                <a:ext uri="{FF2B5EF4-FFF2-40B4-BE49-F238E27FC236}">
                  <a16:creationId xmlns:a16="http://schemas.microsoft.com/office/drawing/2014/main" id="{177DADD8-D0AA-446B-A3D5-3997A874457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768943" y="3215825"/>
              <a:ext cx="573200" cy="1026984"/>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Related image">
              <a:extLst>
                <a:ext uri="{FF2B5EF4-FFF2-40B4-BE49-F238E27FC236}">
                  <a16:creationId xmlns:a16="http://schemas.microsoft.com/office/drawing/2014/main" id="{B49C74BE-EBBC-4CC3-92F2-3D7E3E8D5F2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620201" y="5342696"/>
              <a:ext cx="922566" cy="922566"/>
            </a:xfrm>
            <a:prstGeom prst="rect">
              <a:avLst/>
            </a:prstGeom>
            <a:noFill/>
            <a:extLst>
              <a:ext uri="{909E8E84-426E-40DD-AFC4-6F175D3DCCD1}">
                <a14:hiddenFill xmlns:a14="http://schemas.microsoft.com/office/drawing/2010/main">
                  <a:solidFill>
                    <a:srgbClr val="FFFFFF"/>
                  </a:solidFill>
                </a14:hiddenFill>
              </a:ext>
            </a:extLst>
          </p:spPr>
        </p:pic>
        <p:cxnSp>
          <p:nvCxnSpPr>
            <p:cNvPr id="62" name="Google Shape;224;p15">
              <a:extLst>
                <a:ext uri="{FF2B5EF4-FFF2-40B4-BE49-F238E27FC236}">
                  <a16:creationId xmlns:a16="http://schemas.microsoft.com/office/drawing/2014/main" id="{CE34F357-78DB-442F-AE00-497A075CB876}"/>
                </a:ext>
              </a:extLst>
            </p:cNvPr>
            <p:cNvCxnSpPr>
              <a:cxnSpLocks/>
            </p:cNvCxnSpPr>
            <p:nvPr/>
          </p:nvCxnSpPr>
          <p:spPr>
            <a:xfrm flipH="1" flipV="1">
              <a:off x="1572692" y="2648572"/>
              <a:ext cx="10387660" cy="51254"/>
            </a:xfrm>
            <a:prstGeom prst="straightConnector1">
              <a:avLst/>
            </a:prstGeom>
            <a:noFill/>
            <a:ln w="25400" cap="flat" cmpd="sng">
              <a:solidFill>
                <a:schemeClr val="dk1"/>
              </a:solidFill>
              <a:prstDash val="solid"/>
              <a:round/>
              <a:headEnd type="none" w="sm" len="sm"/>
              <a:tailEnd type="none" w="sm" len="sm"/>
            </a:ln>
          </p:spPr>
        </p:cxnSp>
        <p:cxnSp>
          <p:nvCxnSpPr>
            <p:cNvPr id="64" name="Google Shape;224;p15">
              <a:extLst>
                <a:ext uri="{FF2B5EF4-FFF2-40B4-BE49-F238E27FC236}">
                  <a16:creationId xmlns:a16="http://schemas.microsoft.com/office/drawing/2014/main" id="{60BE47E0-2012-4CFB-8188-0E6534CBE31A}"/>
                </a:ext>
              </a:extLst>
            </p:cNvPr>
            <p:cNvCxnSpPr>
              <a:cxnSpLocks/>
            </p:cNvCxnSpPr>
            <p:nvPr/>
          </p:nvCxnSpPr>
          <p:spPr>
            <a:xfrm flipH="1" flipV="1">
              <a:off x="1559138" y="4864040"/>
              <a:ext cx="10358954" cy="51254"/>
            </a:xfrm>
            <a:prstGeom prst="straightConnector1">
              <a:avLst/>
            </a:prstGeom>
            <a:noFill/>
            <a:ln w="25400" cap="flat" cmpd="sng">
              <a:solidFill>
                <a:schemeClr val="dk1"/>
              </a:solidFill>
              <a:prstDash val="solid"/>
              <a:round/>
              <a:headEnd type="none" w="sm" len="sm"/>
              <a:tailEnd type="none" w="sm" len="sm"/>
            </a:ln>
          </p:spPr>
        </p:cxnSp>
        <p:grpSp>
          <p:nvGrpSpPr>
            <p:cNvPr id="66" name="Group 65">
              <a:extLst>
                <a:ext uri="{FF2B5EF4-FFF2-40B4-BE49-F238E27FC236}">
                  <a16:creationId xmlns:a16="http://schemas.microsoft.com/office/drawing/2014/main" id="{8B59D32D-3007-41AC-883E-F154B1845564}"/>
                </a:ext>
              </a:extLst>
            </p:cNvPr>
            <p:cNvGrpSpPr/>
            <p:nvPr/>
          </p:nvGrpSpPr>
          <p:grpSpPr>
            <a:xfrm>
              <a:off x="2497438" y="1230610"/>
              <a:ext cx="336212" cy="1281194"/>
              <a:chOff x="1969909" y="1256030"/>
              <a:chExt cx="336212" cy="1281194"/>
            </a:xfrm>
          </p:grpSpPr>
          <p:pic>
            <p:nvPicPr>
              <p:cNvPr id="67" name="Google Shape;234;p15" descr="Image result for when icon">
                <a:extLst>
                  <a:ext uri="{FF2B5EF4-FFF2-40B4-BE49-F238E27FC236}">
                    <a16:creationId xmlns:a16="http://schemas.microsoft.com/office/drawing/2014/main" id="{620D85B6-BEAD-4908-A530-6DE56ABFCA33}"/>
                  </a:ext>
                </a:extLst>
              </p:cNvPr>
              <p:cNvPicPr preferRelativeResize="0"/>
              <p:nvPr/>
            </p:nvPicPr>
            <p:blipFill rotWithShape="1">
              <a:blip r:embed="rId3">
                <a:alphaModFix/>
              </a:blip>
              <a:srcRect/>
              <a:stretch/>
            </p:blipFill>
            <p:spPr>
              <a:xfrm>
                <a:off x="1992134" y="1256030"/>
                <a:ext cx="298415" cy="349061"/>
              </a:xfrm>
              <a:prstGeom prst="rect">
                <a:avLst/>
              </a:prstGeom>
              <a:noFill/>
              <a:ln>
                <a:noFill/>
              </a:ln>
            </p:spPr>
          </p:pic>
          <p:pic>
            <p:nvPicPr>
              <p:cNvPr id="74" name="Google Shape;235;p15" descr="Image result for who icon">
                <a:extLst>
                  <a:ext uri="{FF2B5EF4-FFF2-40B4-BE49-F238E27FC236}">
                    <a16:creationId xmlns:a16="http://schemas.microsoft.com/office/drawing/2014/main" id="{200C0280-6120-4059-BB6C-B9B3E1A9E53C}"/>
                  </a:ext>
                </a:extLst>
              </p:cNvPr>
              <p:cNvPicPr preferRelativeResize="0"/>
              <p:nvPr/>
            </p:nvPicPr>
            <p:blipFill rotWithShape="1">
              <a:blip r:embed="rId4">
                <a:alphaModFix/>
              </a:blip>
              <a:srcRect/>
              <a:stretch/>
            </p:blipFill>
            <p:spPr>
              <a:xfrm>
                <a:off x="1969909" y="1747658"/>
                <a:ext cx="336212" cy="355189"/>
              </a:xfrm>
              <a:prstGeom prst="rect">
                <a:avLst/>
              </a:prstGeom>
              <a:noFill/>
              <a:ln>
                <a:noFill/>
              </a:ln>
            </p:spPr>
          </p:pic>
          <p:pic>
            <p:nvPicPr>
              <p:cNvPr id="75" name="Google Shape;241;p15" descr="Image result for what icon">
                <a:extLst>
                  <a:ext uri="{FF2B5EF4-FFF2-40B4-BE49-F238E27FC236}">
                    <a16:creationId xmlns:a16="http://schemas.microsoft.com/office/drawing/2014/main" id="{A8783964-3E2D-4B64-BE19-FEEE30482F95}"/>
                  </a:ext>
                </a:extLst>
              </p:cNvPr>
              <p:cNvPicPr preferRelativeResize="0"/>
              <p:nvPr/>
            </p:nvPicPr>
            <p:blipFill rotWithShape="1">
              <a:blip r:embed="rId5">
                <a:alphaModFix/>
              </a:blip>
              <a:srcRect/>
              <a:stretch/>
            </p:blipFill>
            <p:spPr>
              <a:xfrm>
                <a:off x="1978282" y="2203378"/>
                <a:ext cx="316010" cy="333846"/>
              </a:xfrm>
              <a:prstGeom prst="rect">
                <a:avLst/>
              </a:prstGeom>
              <a:noFill/>
              <a:ln>
                <a:noFill/>
              </a:ln>
            </p:spPr>
          </p:pic>
        </p:grpSp>
        <p:grpSp>
          <p:nvGrpSpPr>
            <p:cNvPr id="79" name="Group 78">
              <a:extLst>
                <a:ext uri="{FF2B5EF4-FFF2-40B4-BE49-F238E27FC236}">
                  <a16:creationId xmlns:a16="http://schemas.microsoft.com/office/drawing/2014/main" id="{FB4014E8-9FE8-4021-A336-B9467349796C}"/>
                </a:ext>
              </a:extLst>
            </p:cNvPr>
            <p:cNvGrpSpPr/>
            <p:nvPr/>
          </p:nvGrpSpPr>
          <p:grpSpPr>
            <a:xfrm>
              <a:off x="2571984" y="5188830"/>
              <a:ext cx="336212" cy="1281194"/>
              <a:chOff x="1969909" y="1256030"/>
              <a:chExt cx="336212" cy="1281194"/>
            </a:xfrm>
          </p:grpSpPr>
          <p:pic>
            <p:nvPicPr>
              <p:cNvPr id="80" name="Google Shape;234;p15" descr="Image result for when icon">
                <a:extLst>
                  <a:ext uri="{FF2B5EF4-FFF2-40B4-BE49-F238E27FC236}">
                    <a16:creationId xmlns:a16="http://schemas.microsoft.com/office/drawing/2014/main" id="{8A567995-A351-4265-B582-8479645BDADE}"/>
                  </a:ext>
                </a:extLst>
              </p:cNvPr>
              <p:cNvPicPr preferRelativeResize="0"/>
              <p:nvPr/>
            </p:nvPicPr>
            <p:blipFill rotWithShape="1">
              <a:blip r:embed="rId3">
                <a:alphaModFix/>
              </a:blip>
              <a:srcRect/>
              <a:stretch/>
            </p:blipFill>
            <p:spPr>
              <a:xfrm>
                <a:off x="1992134" y="1256030"/>
                <a:ext cx="298415" cy="349061"/>
              </a:xfrm>
              <a:prstGeom prst="rect">
                <a:avLst/>
              </a:prstGeom>
              <a:noFill/>
              <a:ln>
                <a:noFill/>
              </a:ln>
            </p:spPr>
          </p:pic>
          <p:pic>
            <p:nvPicPr>
              <p:cNvPr id="81" name="Google Shape;235;p15" descr="Image result for who icon">
                <a:extLst>
                  <a:ext uri="{FF2B5EF4-FFF2-40B4-BE49-F238E27FC236}">
                    <a16:creationId xmlns:a16="http://schemas.microsoft.com/office/drawing/2014/main" id="{4AFC061B-E9A1-457C-92FB-DF3B4D6EDC0C}"/>
                  </a:ext>
                </a:extLst>
              </p:cNvPr>
              <p:cNvPicPr preferRelativeResize="0"/>
              <p:nvPr/>
            </p:nvPicPr>
            <p:blipFill rotWithShape="1">
              <a:blip r:embed="rId4">
                <a:alphaModFix/>
              </a:blip>
              <a:srcRect/>
              <a:stretch/>
            </p:blipFill>
            <p:spPr>
              <a:xfrm>
                <a:off x="1969909" y="1747658"/>
                <a:ext cx="336212" cy="355189"/>
              </a:xfrm>
              <a:prstGeom prst="rect">
                <a:avLst/>
              </a:prstGeom>
              <a:noFill/>
              <a:ln>
                <a:noFill/>
              </a:ln>
            </p:spPr>
          </p:pic>
          <p:pic>
            <p:nvPicPr>
              <p:cNvPr id="82" name="Google Shape;241;p15" descr="Image result for what icon">
                <a:extLst>
                  <a:ext uri="{FF2B5EF4-FFF2-40B4-BE49-F238E27FC236}">
                    <a16:creationId xmlns:a16="http://schemas.microsoft.com/office/drawing/2014/main" id="{C08A0C93-52AB-4E0A-AAE8-974928E5F5FA}"/>
                  </a:ext>
                </a:extLst>
              </p:cNvPr>
              <p:cNvPicPr preferRelativeResize="0"/>
              <p:nvPr/>
            </p:nvPicPr>
            <p:blipFill rotWithShape="1">
              <a:blip r:embed="rId5">
                <a:alphaModFix/>
              </a:blip>
              <a:srcRect/>
              <a:stretch/>
            </p:blipFill>
            <p:spPr>
              <a:xfrm>
                <a:off x="1978282" y="2203378"/>
                <a:ext cx="316010" cy="333846"/>
              </a:xfrm>
              <a:prstGeom prst="rect">
                <a:avLst/>
              </a:prstGeom>
              <a:noFill/>
              <a:ln>
                <a:noFill/>
              </a:ln>
            </p:spPr>
          </p:pic>
        </p:grpSp>
        <p:sp>
          <p:nvSpPr>
            <p:cNvPr id="9" name="TextBox 8">
              <a:extLst>
                <a:ext uri="{FF2B5EF4-FFF2-40B4-BE49-F238E27FC236}">
                  <a16:creationId xmlns:a16="http://schemas.microsoft.com/office/drawing/2014/main" id="{15C2D63C-0B37-4067-8F4C-412184129F9A}"/>
                </a:ext>
              </a:extLst>
            </p:cNvPr>
            <p:cNvSpPr txBox="1"/>
            <p:nvPr/>
          </p:nvSpPr>
          <p:spPr>
            <a:xfrm>
              <a:off x="1643784" y="973616"/>
              <a:ext cx="806649" cy="307777"/>
            </a:xfrm>
            <a:prstGeom prst="rect">
              <a:avLst/>
            </a:prstGeom>
            <a:noFill/>
          </p:spPr>
          <p:txBody>
            <a:bodyPr wrap="square" rtlCol="0">
              <a:spAutoFit/>
            </a:bodyPr>
            <a:lstStyle/>
            <a:p>
              <a:pPr algn="ctr"/>
              <a:r>
                <a:rPr lang="en-GB" sz="1400" dirty="0"/>
                <a:t>Germs</a:t>
              </a:r>
            </a:p>
          </p:txBody>
        </p:sp>
        <p:sp>
          <p:nvSpPr>
            <p:cNvPr id="83" name="TextBox 82">
              <a:extLst>
                <a:ext uri="{FF2B5EF4-FFF2-40B4-BE49-F238E27FC236}">
                  <a16:creationId xmlns:a16="http://schemas.microsoft.com/office/drawing/2014/main" id="{692A2915-EA78-40E2-BC14-D7DD9943F866}"/>
                </a:ext>
              </a:extLst>
            </p:cNvPr>
            <p:cNvSpPr txBox="1"/>
            <p:nvPr/>
          </p:nvSpPr>
          <p:spPr>
            <a:xfrm>
              <a:off x="1610269" y="2759638"/>
              <a:ext cx="890548" cy="307777"/>
            </a:xfrm>
            <a:prstGeom prst="rect">
              <a:avLst/>
            </a:prstGeom>
            <a:noFill/>
          </p:spPr>
          <p:txBody>
            <a:bodyPr wrap="square" rtlCol="0">
              <a:spAutoFit/>
            </a:bodyPr>
            <a:lstStyle/>
            <a:p>
              <a:pPr algn="ctr"/>
              <a:r>
                <a:rPr lang="en-GB" sz="1400" dirty="0"/>
                <a:t>Genetics</a:t>
              </a:r>
            </a:p>
          </p:txBody>
        </p:sp>
        <p:sp>
          <p:nvSpPr>
            <p:cNvPr id="84" name="TextBox 83">
              <a:extLst>
                <a:ext uri="{FF2B5EF4-FFF2-40B4-BE49-F238E27FC236}">
                  <a16:creationId xmlns:a16="http://schemas.microsoft.com/office/drawing/2014/main" id="{37216290-DCF6-4786-831E-5EA5B97FF8F5}"/>
                </a:ext>
              </a:extLst>
            </p:cNvPr>
            <p:cNvSpPr txBox="1"/>
            <p:nvPr/>
          </p:nvSpPr>
          <p:spPr>
            <a:xfrm>
              <a:off x="1628506" y="5026473"/>
              <a:ext cx="890548" cy="307777"/>
            </a:xfrm>
            <a:prstGeom prst="rect">
              <a:avLst/>
            </a:prstGeom>
            <a:noFill/>
          </p:spPr>
          <p:txBody>
            <a:bodyPr wrap="square" rtlCol="0">
              <a:spAutoFit/>
            </a:bodyPr>
            <a:lstStyle/>
            <a:p>
              <a:pPr algn="ctr"/>
              <a:r>
                <a:rPr lang="en-GB" sz="1400" dirty="0"/>
                <a:t>Lifestyle</a:t>
              </a:r>
            </a:p>
          </p:txBody>
        </p:sp>
        <p:grpSp>
          <p:nvGrpSpPr>
            <p:cNvPr id="88" name="Group 87">
              <a:extLst>
                <a:ext uri="{FF2B5EF4-FFF2-40B4-BE49-F238E27FC236}">
                  <a16:creationId xmlns:a16="http://schemas.microsoft.com/office/drawing/2014/main" id="{6C3B0899-69D9-4CCA-AE2A-E9583CD88058}"/>
                </a:ext>
              </a:extLst>
            </p:cNvPr>
            <p:cNvGrpSpPr/>
            <p:nvPr/>
          </p:nvGrpSpPr>
          <p:grpSpPr>
            <a:xfrm>
              <a:off x="2927290" y="3215825"/>
              <a:ext cx="1381048" cy="1706849"/>
              <a:chOff x="1933792" y="1192857"/>
              <a:chExt cx="1716075" cy="1934191"/>
            </a:xfrm>
          </p:grpSpPr>
          <p:sp>
            <p:nvSpPr>
              <p:cNvPr id="89" name="Google Shape;221;p15">
                <a:extLst>
                  <a:ext uri="{FF2B5EF4-FFF2-40B4-BE49-F238E27FC236}">
                    <a16:creationId xmlns:a16="http://schemas.microsoft.com/office/drawing/2014/main" id="{D7685388-3913-4911-BA59-145B1BB59E2D}"/>
                  </a:ext>
                </a:extLst>
              </p:cNvPr>
              <p:cNvSpPr txBox="1"/>
              <p:nvPr/>
            </p:nvSpPr>
            <p:spPr>
              <a:xfrm>
                <a:off x="1933792" y="1192857"/>
                <a:ext cx="1634216" cy="338554"/>
              </a:xfrm>
              <a:prstGeom prst="rect">
                <a:avLst/>
              </a:prstGeom>
              <a:noFill/>
              <a:ln>
                <a:noFill/>
              </a:ln>
            </p:spPr>
            <p:txBody>
              <a:bodyPr spcFirstLastPara="1" wrap="square" lIns="91425" tIns="45700" rIns="91425" bIns="45700" anchor="t" anchorCtr="0">
                <a:noAutofit/>
              </a:bodyPr>
              <a:lstStyle/>
              <a:p>
                <a:pPr algn="ctr"/>
                <a:r>
                  <a:rPr lang="en-GB" sz="1200" b="1" dirty="0">
                    <a:solidFill>
                      <a:schemeClr val="dk1"/>
                    </a:solidFill>
                    <a:latin typeface="Calibri"/>
                    <a:ea typeface="Calibri"/>
                    <a:cs typeface="Calibri"/>
                    <a:sym typeface="Calibri"/>
                  </a:rPr>
                  <a:t>1951</a:t>
                </a:r>
                <a:endParaRPr sz="1200" b="1" dirty="0">
                  <a:solidFill>
                    <a:schemeClr val="dk1"/>
                  </a:solidFill>
                  <a:latin typeface="Calibri"/>
                  <a:ea typeface="Calibri"/>
                  <a:cs typeface="Calibri"/>
                  <a:sym typeface="Calibri"/>
                </a:endParaRPr>
              </a:p>
            </p:txBody>
          </p:sp>
          <p:sp>
            <p:nvSpPr>
              <p:cNvPr id="90" name="Google Shape;236;p15">
                <a:extLst>
                  <a:ext uri="{FF2B5EF4-FFF2-40B4-BE49-F238E27FC236}">
                    <a16:creationId xmlns:a16="http://schemas.microsoft.com/office/drawing/2014/main" id="{6C352AE2-C8B4-4723-A05B-8844820BD7B2}"/>
                  </a:ext>
                </a:extLst>
              </p:cNvPr>
              <p:cNvSpPr txBox="1"/>
              <p:nvPr/>
            </p:nvSpPr>
            <p:spPr>
              <a:xfrm>
                <a:off x="1933792" y="1499876"/>
                <a:ext cx="1634216" cy="584775"/>
              </a:xfrm>
              <a:prstGeom prst="rect">
                <a:avLst/>
              </a:prstGeom>
              <a:noFill/>
              <a:ln>
                <a:noFill/>
              </a:ln>
            </p:spPr>
            <p:txBody>
              <a:bodyPr spcFirstLastPara="1" wrap="square" lIns="91425" tIns="45700" rIns="91425" bIns="45700" anchor="t" anchorCtr="0">
                <a:noAutofit/>
              </a:bodyPr>
              <a:lstStyle/>
              <a:p>
                <a:pPr algn="ctr"/>
                <a:r>
                  <a:rPr lang="en-GB" sz="1200" b="1" dirty="0">
                    <a:solidFill>
                      <a:schemeClr val="dk1"/>
                    </a:solidFill>
                    <a:latin typeface="Calibri"/>
                    <a:ea typeface="Calibri"/>
                    <a:cs typeface="Calibri"/>
                    <a:sym typeface="Calibri"/>
                  </a:rPr>
                  <a:t>Rosalind Franklin</a:t>
                </a:r>
                <a:endParaRPr sz="1200" b="1" dirty="0">
                  <a:solidFill>
                    <a:schemeClr val="dk1"/>
                  </a:solidFill>
                  <a:latin typeface="Calibri"/>
                  <a:ea typeface="Calibri"/>
                  <a:cs typeface="Calibri"/>
                  <a:sym typeface="Calibri"/>
                </a:endParaRPr>
              </a:p>
            </p:txBody>
          </p:sp>
          <p:sp>
            <p:nvSpPr>
              <p:cNvPr id="91" name="Google Shape;242;p15">
                <a:extLst>
                  <a:ext uri="{FF2B5EF4-FFF2-40B4-BE49-F238E27FC236}">
                    <a16:creationId xmlns:a16="http://schemas.microsoft.com/office/drawing/2014/main" id="{93943E9F-BF6A-4FB3-A2C5-D7D4E6FF5716}"/>
                  </a:ext>
                </a:extLst>
              </p:cNvPr>
              <p:cNvSpPr txBox="1"/>
              <p:nvPr/>
            </p:nvSpPr>
            <p:spPr>
              <a:xfrm>
                <a:off x="1949816" y="1803609"/>
                <a:ext cx="1700051" cy="1323439"/>
              </a:xfrm>
              <a:prstGeom prst="rect">
                <a:avLst/>
              </a:prstGeom>
              <a:noFill/>
              <a:ln>
                <a:noFill/>
              </a:ln>
            </p:spPr>
            <p:txBody>
              <a:bodyPr spcFirstLastPara="1" wrap="square" lIns="91425" tIns="45700" rIns="91425" bIns="45700" anchor="t" anchorCtr="0">
                <a:noAutofit/>
              </a:bodyPr>
              <a:lstStyle/>
              <a:p>
                <a:pPr algn="ctr"/>
                <a:r>
                  <a:rPr lang="en-GB" sz="1200" dirty="0">
                    <a:solidFill>
                      <a:schemeClr val="dk1"/>
                    </a:solidFill>
                    <a:latin typeface="Calibri"/>
                    <a:ea typeface="Calibri"/>
                    <a:cs typeface="Calibri"/>
                    <a:sym typeface="Calibri"/>
                  </a:rPr>
                  <a:t>Images of DNA created by using x-ray crystallography</a:t>
                </a:r>
                <a:endParaRPr sz="1200" dirty="0">
                  <a:solidFill>
                    <a:schemeClr val="dk1"/>
                  </a:solidFill>
                  <a:latin typeface="Calibri"/>
                  <a:ea typeface="Calibri"/>
                  <a:cs typeface="Calibri"/>
                  <a:sym typeface="Calibri"/>
                </a:endParaRPr>
              </a:p>
            </p:txBody>
          </p:sp>
        </p:grpSp>
        <p:grpSp>
          <p:nvGrpSpPr>
            <p:cNvPr id="92" name="Group 91">
              <a:extLst>
                <a:ext uri="{FF2B5EF4-FFF2-40B4-BE49-F238E27FC236}">
                  <a16:creationId xmlns:a16="http://schemas.microsoft.com/office/drawing/2014/main" id="{7D4B6B95-F3F7-479B-9AEA-57B92E89F866}"/>
                </a:ext>
              </a:extLst>
            </p:cNvPr>
            <p:cNvGrpSpPr/>
            <p:nvPr/>
          </p:nvGrpSpPr>
          <p:grpSpPr>
            <a:xfrm>
              <a:off x="2892624" y="4962724"/>
              <a:ext cx="1381048" cy="1706849"/>
              <a:chOff x="1933792" y="1192857"/>
              <a:chExt cx="1716075" cy="1934191"/>
            </a:xfrm>
          </p:grpSpPr>
          <p:sp>
            <p:nvSpPr>
              <p:cNvPr id="93" name="Google Shape;221;p15">
                <a:extLst>
                  <a:ext uri="{FF2B5EF4-FFF2-40B4-BE49-F238E27FC236}">
                    <a16:creationId xmlns:a16="http://schemas.microsoft.com/office/drawing/2014/main" id="{4C351986-BE1D-457B-BFBA-2E03C7A79784}"/>
                  </a:ext>
                </a:extLst>
              </p:cNvPr>
              <p:cNvSpPr txBox="1"/>
              <p:nvPr/>
            </p:nvSpPr>
            <p:spPr>
              <a:xfrm>
                <a:off x="1933792" y="1192857"/>
                <a:ext cx="1634216" cy="338554"/>
              </a:xfrm>
              <a:prstGeom prst="rect">
                <a:avLst/>
              </a:prstGeom>
              <a:noFill/>
              <a:ln>
                <a:noFill/>
              </a:ln>
            </p:spPr>
            <p:txBody>
              <a:bodyPr spcFirstLastPara="1" wrap="square" lIns="91425" tIns="45700" rIns="91425" bIns="45700" anchor="t" anchorCtr="0">
                <a:noAutofit/>
              </a:bodyPr>
              <a:lstStyle/>
              <a:p>
                <a:pPr algn="ctr"/>
                <a:r>
                  <a:rPr lang="en-GB" sz="1200" b="1" dirty="0">
                    <a:solidFill>
                      <a:schemeClr val="dk1"/>
                    </a:solidFill>
                    <a:latin typeface="Calibri"/>
                    <a:ea typeface="Calibri"/>
                    <a:cs typeface="Calibri"/>
                    <a:sym typeface="Calibri"/>
                  </a:rPr>
                  <a:t>1901</a:t>
                </a:r>
                <a:endParaRPr sz="1200" b="1" dirty="0">
                  <a:solidFill>
                    <a:schemeClr val="dk1"/>
                  </a:solidFill>
                  <a:latin typeface="Calibri"/>
                  <a:ea typeface="Calibri"/>
                  <a:cs typeface="Calibri"/>
                  <a:sym typeface="Calibri"/>
                </a:endParaRPr>
              </a:p>
            </p:txBody>
          </p:sp>
          <p:sp>
            <p:nvSpPr>
              <p:cNvPr id="94" name="Google Shape;236;p15">
                <a:extLst>
                  <a:ext uri="{FF2B5EF4-FFF2-40B4-BE49-F238E27FC236}">
                    <a16:creationId xmlns:a16="http://schemas.microsoft.com/office/drawing/2014/main" id="{9F3A7CCB-9EF9-4F64-8D2A-16C83E5C286E}"/>
                  </a:ext>
                </a:extLst>
              </p:cNvPr>
              <p:cNvSpPr txBox="1"/>
              <p:nvPr/>
            </p:nvSpPr>
            <p:spPr>
              <a:xfrm>
                <a:off x="1933792" y="1499876"/>
                <a:ext cx="1634216" cy="584775"/>
              </a:xfrm>
              <a:prstGeom prst="rect">
                <a:avLst/>
              </a:prstGeom>
              <a:noFill/>
              <a:ln>
                <a:noFill/>
              </a:ln>
            </p:spPr>
            <p:txBody>
              <a:bodyPr spcFirstLastPara="1" wrap="square" lIns="91425" tIns="45700" rIns="91425" bIns="45700" anchor="t" anchorCtr="0">
                <a:noAutofit/>
              </a:bodyPr>
              <a:lstStyle/>
              <a:p>
                <a:pPr algn="ctr"/>
                <a:r>
                  <a:rPr lang="en-GB" sz="1200" b="1" dirty="0">
                    <a:solidFill>
                      <a:schemeClr val="dk1"/>
                    </a:solidFill>
                    <a:latin typeface="Calibri"/>
                    <a:ea typeface="Calibri"/>
                    <a:cs typeface="Calibri"/>
                    <a:sym typeface="Calibri"/>
                  </a:rPr>
                  <a:t>Seebohm Rowntree</a:t>
                </a:r>
                <a:endParaRPr sz="1200" b="1" dirty="0">
                  <a:solidFill>
                    <a:schemeClr val="dk1"/>
                  </a:solidFill>
                  <a:latin typeface="Calibri"/>
                  <a:ea typeface="Calibri"/>
                  <a:cs typeface="Calibri"/>
                  <a:sym typeface="Calibri"/>
                </a:endParaRPr>
              </a:p>
            </p:txBody>
          </p:sp>
          <p:sp>
            <p:nvSpPr>
              <p:cNvPr id="95" name="Google Shape;242;p15">
                <a:extLst>
                  <a:ext uri="{FF2B5EF4-FFF2-40B4-BE49-F238E27FC236}">
                    <a16:creationId xmlns:a16="http://schemas.microsoft.com/office/drawing/2014/main" id="{8E90A27C-4D9F-44E6-A399-EE2F6FBD212F}"/>
                  </a:ext>
                </a:extLst>
              </p:cNvPr>
              <p:cNvSpPr txBox="1"/>
              <p:nvPr/>
            </p:nvSpPr>
            <p:spPr>
              <a:xfrm>
                <a:off x="1949816" y="1954360"/>
                <a:ext cx="1700051" cy="1172688"/>
              </a:xfrm>
              <a:prstGeom prst="rect">
                <a:avLst/>
              </a:prstGeom>
              <a:noFill/>
              <a:ln>
                <a:noFill/>
              </a:ln>
            </p:spPr>
            <p:txBody>
              <a:bodyPr spcFirstLastPara="1" wrap="square" lIns="91425" tIns="45700" rIns="91425" bIns="45700" anchor="t" anchorCtr="0">
                <a:noAutofit/>
              </a:bodyPr>
              <a:lstStyle/>
              <a:p>
                <a:pPr algn="ctr"/>
                <a:r>
                  <a:rPr lang="en-GB" sz="1200" dirty="0">
                    <a:solidFill>
                      <a:schemeClr val="dk1"/>
                    </a:solidFill>
                    <a:latin typeface="Calibri"/>
                    <a:ea typeface="Calibri"/>
                    <a:cs typeface="Calibri"/>
                    <a:sym typeface="Calibri"/>
                  </a:rPr>
                  <a:t>Proved a link between poverty and disease</a:t>
                </a:r>
                <a:endParaRPr sz="1200" dirty="0">
                  <a:solidFill>
                    <a:schemeClr val="dk1"/>
                  </a:solidFill>
                  <a:latin typeface="Calibri"/>
                  <a:ea typeface="Calibri"/>
                  <a:cs typeface="Calibri"/>
                  <a:sym typeface="Calibri"/>
                </a:endParaRPr>
              </a:p>
            </p:txBody>
          </p:sp>
        </p:grpSp>
        <p:grpSp>
          <p:nvGrpSpPr>
            <p:cNvPr id="96" name="Group 95">
              <a:extLst>
                <a:ext uri="{FF2B5EF4-FFF2-40B4-BE49-F238E27FC236}">
                  <a16:creationId xmlns:a16="http://schemas.microsoft.com/office/drawing/2014/main" id="{672E1E20-0B82-47A1-B8E2-71668E5ADA26}"/>
                </a:ext>
              </a:extLst>
            </p:cNvPr>
            <p:cNvGrpSpPr/>
            <p:nvPr/>
          </p:nvGrpSpPr>
          <p:grpSpPr>
            <a:xfrm>
              <a:off x="9310533" y="1240893"/>
              <a:ext cx="1381048" cy="1706849"/>
              <a:chOff x="1933792" y="1192857"/>
              <a:chExt cx="1716075" cy="1934191"/>
            </a:xfrm>
          </p:grpSpPr>
          <p:sp>
            <p:nvSpPr>
              <p:cNvPr id="97" name="Google Shape;221;p15">
                <a:extLst>
                  <a:ext uri="{FF2B5EF4-FFF2-40B4-BE49-F238E27FC236}">
                    <a16:creationId xmlns:a16="http://schemas.microsoft.com/office/drawing/2014/main" id="{2AFEC999-E205-4D99-BA5C-2384C7CB560E}"/>
                  </a:ext>
                </a:extLst>
              </p:cNvPr>
              <p:cNvSpPr txBox="1"/>
              <p:nvPr/>
            </p:nvSpPr>
            <p:spPr>
              <a:xfrm>
                <a:off x="1933792" y="1192857"/>
                <a:ext cx="1634216" cy="338554"/>
              </a:xfrm>
              <a:prstGeom prst="rect">
                <a:avLst/>
              </a:prstGeom>
              <a:noFill/>
              <a:ln>
                <a:noFill/>
              </a:ln>
            </p:spPr>
            <p:txBody>
              <a:bodyPr spcFirstLastPara="1" wrap="square" lIns="91425" tIns="45700" rIns="91425" bIns="45700" anchor="t" anchorCtr="0">
                <a:noAutofit/>
              </a:bodyPr>
              <a:lstStyle/>
              <a:p>
                <a:pPr algn="ctr"/>
                <a:r>
                  <a:rPr lang="en-GB" sz="1200" b="1" dirty="0">
                    <a:solidFill>
                      <a:schemeClr val="dk1"/>
                    </a:solidFill>
                    <a:latin typeface="Calibri"/>
                    <a:ea typeface="Calibri"/>
                    <a:cs typeface="Calibri"/>
                    <a:sym typeface="Calibri"/>
                  </a:rPr>
                  <a:t>1955</a:t>
                </a:r>
                <a:endParaRPr sz="1200" b="1" dirty="0">
                  <a:solidFill>
                    <a:schemeClr val="dk1"/>
                  </a:solidFill>
                  <a:latin typeface="Calibri"/>
                  <a:ea typeface="Calibri"/>
                  <a:cs typeface="Calibri"/>
                  <a:sym typeface="Calibri"/>
                </a:endParaRPr>
              </a:p>
            </p:txBody>
          </p:sp>
          <p:sp>
            <p:nvSpPr>
              <p:cNvPr id="98" name="Google Shape;236;p15">
                <a:extLst>
                  <a:ext uri="{FF2B5EF4-FFF2-40B4-BE49-F238E27FC236}">
                    <a16:creationId xmlns:a16="http://schemas.microsoft.com/office/drawing/2014/main" id="{4BC0DE9B-2821-485B-AB75-ED24CD547F2C}"/>
                  </a:ext>
                </a:extLst>
              </p:cNvPr>
              <p:cNvSpPr txBox="1"/>
              <p:nvPr/>
            </p:nvSpPr>
            <p:spPr>
              <a:xfrm>
                <a:off x="1933792" y="1499876"/>
                <a:ext cx="1634216" cy="584775"/>
              </a:xfrm>
              <a:prstGeom prst="rect">
                <a:avLst/>
              </a:prstGeom>
              <a:noFill/>
              <a:ln>
                <a:noFill/>
              </a:ln>
            </p:spPr>
            <p:txBody>
              <a:bodyPr spcFirstLastPara="1" wrap="square" lIns="91425" tIns="45700" rIns="91425" bIns="45700" anchor="t" anchorCtr="0">
                <a:noAutofit/>
              </a:bodyPr>
              <a:lstStyle/>
              <a:p>
                <a:pPr algn="ctr"/>
                <a:r>
                  <a:rPr lang="en-GB" sz="1200" b="1" dirty="0">
                    <a:solidFill>
                      <a:schemeClr val="dk1"/>
                    </a:solidFill>
                    <a:latin typeface="Calibri"/>
                    <a:ea typeface="Calibri"/>
                    <a:cs typeface="Calibri"/>
                    <a:sym typeface="Calibri"/>
                  </a:rPr>
                  <a:t>Jonas Salk</a:t>
                </a:r>
                <a:endParaRPr sz="1200" b="1" dirty="0">
                  <a:solidFill>
                    <a:schemeClr val="dk1"/>
                  </a:solidFill>
                  <a:latin typeface="Calibri"/>
                  <a:ea typeface="Calibri"/>
                  <a:cs typeface="Calibri"/>
                  <a:sym typeface="Calibri"/>
                </a:endParaRPr>
              </a:p>
            </p:txBody>
          </p:sp>
          <p:sp>
            <p:nvSpPr>
              <p:cNvPr id="99" name="Google Shape;242;p15">
                <a:extLst>
                  <a:ext uri="{FF2B5EF4-FFF2-40B4-BE49-F238E27FC236}">
                    <a16:creationId xmlns:a16="http://schemas.microsoft.com/office/drawing/2014/main" id="{15E82D83-4E16-481C-95FF-786715B68120}"/>
                  </a:ext>
                </a:extLst>
              </p:cNvPr>
              <p:cNvSpPr txBox="1"/>
              <p:nvPr/>
            </p:nvSpPr>
            <p:spPr>
              <a:xfrm>
                <a:off x="1949816" y="1803609"/>
                <a:ext cx="1700051" cy="1323439"/>
              </a:xfrm>
              <a:prstGeom prst="rect">
                <a:avLst/>
              </a:prstGeom>
              <a:noFill/>
              <a:ln>
                <a:noFill/>
              </a:ln>
            </p:spPr>
            <p:txBody>
              <a:bodyPr spcFirstLastPara="1" wrap="square" lIns="91425" tIns="45700" rIns="91425" bIns="45700" anchor="t" anchorCtr="0">
                <a:noAutofit/>
              </a:bodyPr>
              <a:lstStyle/>
              <a:p>
                <a:pPr algn="ctr"/>
                <a:r>
                  <a:rPr lang="en-GB" sz="1200" dirty="0">
                    <a:solidFill>
                      <a:schemeClr val="dk1"/>
                    </a:solidFill>
                    <a:latin typeface="Calibri"/>
                    <a:ea typeface="Calibri"/>
                    <a:cs typeface="Calibri"/>
                    <a:sym typeface="Calibri"/>
                  </a:rPr>
                  <a:t>Developed a polio vaccine</a:t>
                </a:r>
                <a:endParaRPr sz="1200" dirty="0">
                  <a:solidFill>
                    <a:schemeClr val="dk1"/>
                  </a:solidFill>
                  <a:latin typeface="Calibri"/>
                  <a:ea typeface="Calibri"/>
                  <a:cs typeface="Calibri"/>
                  <a:sym typeface="Calibri"/>
                </a:endParaRPr>
              </a:p>
            </p:txBody>
          </p:sp>
        </p:grpSp>
        <p:grpSp>
          <p:nvGrpSpPr>
            <p:cNvPr id="100" name="Group 99">
              <a:extLst>
                <a:ext uri="{FF2B5EF4-FFF2-40B4-BE49-F238E27FC236}">
                  <a16:creationId xmlns:a16="http://schemas.microsoft.com/office/drawing/2014/main" id="{2F535075-97B8-461E-8744-651350AC822A}"/>
                </a:ext>
              </a:extLst>
            </p:cNvPr>
            <p:cNvGrpSpPr/>
            <p:nvPr/>
          </p:nvGrpSpPr>
          <p:grpSpPr>
            <a:xfrm>
              <a:off x="9531269" y="5018182"/>
              <a:ext cx="1381048" cy="1706849"/>
              <a:chOff x="1933792" y="1192857"/>
              <a:chExt cx="1716075" cy="1934191"/>
            </a:xfrm>
          </p:grpSpPr>
          <p:sp>
            <p:nvSpPr>
              <p:cNvPr id="101" name="Google Shape;221;p15">
                <a:extLst>
                  <a:ext uri="{FF2B5EF4-FFF2-40B4-BE49-F238E27FC236}">
                    <a16:creationId xmlns:a16="http://schemas.microsoft.com/office/drawing/2014/main" id="{D47C4457-8D6D-494E-983B-CDFB3A125C21}"/>
                  </a:ext>
                </a:extLst>
              </p:cNvPr>
              <p:cNvSpPr txBox="1"/>
              <p:nvPr/>
            </p:nvSpPr>
            <p:spPr>
              <a:xfrm>
                <a:off x="1933792" y="1192857"/>
                <a:ext cx="1634216" cy="338554"/>
              </a:xfrm>
              <a:prstGeom prst="rect">
                <a:avLst/>
              </a:prstGeom>
              <a:noFill/>
              <a:ln>
                <a:noFill/>
              </a:ln>
            </p:spPr>
            <p:txBody>
              <a:bodyPr spcFirstLastPara="1" wrap="square" lIns="91425" tIns="45700" rIns="91425" bIns="45700" anchor="t" anchorCtr="0">
                <a:noAutofit/>
              </a:bodyPr>
              <a:lstStyle/>
              <a:p>
                <a:pPr algn="ctr"/>
                <a:r>
                  <a:rPr lang="en-GB" sz="1200" b="1" dirty="0">
                    <a:solidFill>
                      <a:schemeClr val="dk1"/>
                    </a:solidFill>
                    <a:latin typeface="Calibri"/>
                    <a:ea typeface="Calibri"/>
                    <a:cs typeface="Calibri"/>
                    <a:sym typeface="Calibri"/>
                  </a:rPr>
                  <a:t>2007</a:t>
                </a:r>
                <a:endParaRPr sz="1200" b="1" dirty="0">
                  <a:solidFill>
                    <a:schemeClr val="dk1"/>
                  </a:solidFill>
                  <a:latin typeface="Calibri"/>
                  <a:ea typeface="Calibri"/>
                  <a:cs typeface="Calibri"/>
                  <a:sym typeface="Calibri"/>
                </a:endParaRPr>
              </a:p>
            </p:txBody>
          </p:sp>
          <p:sp>
            <p:nvSpPr>
              <p:cNvPr id="102" name="Google Shape;236;p15">
                <a:extLst>
                  <a:ext uri="{FF2B5EF4-FFF2-40B4-BE49-F238E27FC236}">
                    <a16:creationId xmlns:a16="http://schemas.microsoft.com/office/drawing/2014/main" id="{3751ACB4-2C9C-47DE-BD1E-0A8AD9BEBB40}"/>
                  </a:ext>
                </a:extLst>
              </p:cNvPr>
              <p:cNvSpPr txBox="1"/>
              <p:nvPr/>
            </p:nvSpPr>
            <p:spPr>
              <a:xfrm>
                <a:off x="1933792" y="1499876"/>
                <a:ext cx="1634216" cy="584775"/>
              </a:xfrm>
              <a:prstGeom prst="rect">
                <a:avLst/>
              </a:prstGeom>
              <a:noFill/>
              <a:ln>
                <a:noFill/>
              </a:ln>
            </p:spPr>
            <p:txBody>
              <a:bodyPr spcFirstLastPara="1" wrap="square" lIns="91425" tIns="45700" rIns="91425" bIns="45700" anchor="t" anchorCtr="0">
                <a:noAutofit/>
              </a:bodyPr>
              <a:lstStyle/>
              <a:p>
                <a:pPr algn="ctr"/>
                <a:r>
                  <a:rPr lang="en-GB" sz="1200" b="1" dirty="0">
                    <a:solidFill>
                      <a:schemeClr val="dk1"/>
                    </a:solidFill>
                    <a:latin typeface="Calibri"/>
                    <a:ea typeface="Calibri"/>
                    <a:cs typeface="Calibri"/>
                    <a:sym typeface="Calibri"/>
                  </a:rPr>
                  <a:t>Parliament/</a:t>
                </a:r>
                <a:br>
                  <a:rPr lang="en-GB" sz="1200" b="1" dirty="0">
                    <a:solidFill>
                      <a:schemeClr val="dk1"/>
                    </a:solidFill>
                    <a:latin typeface="Calibri"/>
                    <a:ea typeface="Calibri"/>
                    <a:cs typeface="Calibri"/>
                    <a:sym typeface="Calibri"/>
                  </a:rPr>
                </a:br>
                <a:r>
                  <a:rPr lang="en-GB" sz="1200" b="1" dirty="0">
                    <a:solidFill>
                      <a:schemeClr val="dk1"/>
                    </a:solidFill>
                    <a:latin typeface="Calibri"/>
                    <a:ea typeface="Calibri"/>
                    <a:cs typeface="Calibri"/>
                    <a:sym typeface="Calibri"/>
                  </a:rPr>
                  <a:t>Public Health England</a:t>
                </a:r>
                <a:endParaRPr sz="1200" b="1" dirty="0">
                  <a:solidFill>
                    <a:schemeClr val="dk1"/>
                  </a:solidFill>
                  <a:latin typeface="Calibri"/>
                  <a:ea typeface="Calibri"/>
                  <a:cs typeface="Calibri"/>
                  <a:sym typeface="Calibri"/>
                </a:endParaRPr>
              </a:p>
            </p:txBody>
          </p:sp>
          <p:sp>
            <p:nvSpPr>
              <p:cNvPr id="103" name="Google Shape;242;p15">
                <a:extLst>
                  <a:ext uri="{FF2B5EF4-FFF2-40B4-BE49-F238E27FC236}">
                    <a16:creationId xmlns:a16="http://schemas.microsoft.com/office/drawing/2014/main" id="{EA164329-213D-4101-9837-E87F1F927808}"/>
                  </a:ext>
                </a:extLst>
              </p:cNvPr>
              <p:cNvSpPr txBox="1"/>
              <p:nvPr/>
            </p:nvSpPr>
            <p:spPr>
              <a:xfrm>
                <a:off x="1949816" y="2272846"/>
                <a:ext cx="1700051" cy="854202"/>
              </a:xfrm>
              <a:prstGeom prst="rect">
                <a:avLst/>
              </a:prstGeom>
              <a:noFill/>
              <a:ln>
                <a:noFill/>
              </a:ln>
            </p:spPr>
            <p:txBody>
              <a:bodyPr spcFirstLastPara="1" wrap="square" lIns="91425" tIns="45700" rIns="91425" bIns="45700" anchor="t" anchorCtr="0">
                <a:noAutofit/>
              </a:bodyPr>
              <a:lstStyle/>
              <a:p>
                <a:pPr algn="ctr"/>
                <a:r>
                  <a:rPr lang="en-GB" sz="1200" dirty="0">
                    <a:solidFill>
                      <a:schemeClr val="dk1"/>
                    </a:solidFill>
                    <a:latin typeface="Calibri"/>
                    <a:ea typeface="Calibri"/>
                    <a:cs typeface="Calibri"/>
                    <a:sym typeface="Calibri"/>
                  </a:rPr>
                  <a:t>Smoking in public places banned</a:t>
                </a:r>
                <a:endParaRPr sz="1200" dirty="0">
                  <a:solidFill>
                    <a:schemeClr val="dk1"/>
                  </a:solidFill>
                  <a:latin typeface="Calibri"/>
                  <a:ea typeface="Calibri"/>
                  <a:cs typeface="Calibri"/>
                  <a:sym typeface="Calibri"/>
                </a:endParaRPr>
              </a:p>
            </p:txBody>
          </p:sp>
        </p:grpSp>
        <p:grpSp>
          <p:nvGrpSpPr>
            <p:cNvPr id="104" name="Group 103">
              <a:extLst>
                <a:ext uri="{FF2B5EF4-FFF2-40B4-BE49-F238E27FC236}">
                  <a16:creationId xmlns:a16="http://schemas.microsoft.com/office/drawing/2014/main" id="{654457FF-6073-4250-AD17-67A2044E2D1B}"/>
                </a:ext>
              </a:extLst>
            </p:cNvPr>
            <p:cNvGrpSpPr/>
            <p:nvPr/>
          </p:nvGrpSpPr>
          <p:grpSpPr>
            <a:xfrm>
              <a:off x="4683257" y="1263101"/>
              <a:ext cx="1381048" cy="1706849"/>
              <a:chOff x="1933792" y="1192857"/>
              <a:chExt cx="1716075" cy="1934191"/>
            </a:xfrm>
          </p:grpSpPr>
          <p:sp>
            <p:nvSpPr>
              <p:cNvPr id="105" name="Google Shape;221;p15">
                <a:extLst>
                  <a:ext uri="{FF2B5EF4-FFF2-40B4-BE49-F238E27FC236}">
                    <a16:creationId xmlns:a16="http://schemas.microsoft.com/office/drawing/2014/main" id="{21C6A178-DCA6-45AF-AA40-02100F2304FC}"/>
                  </a:ext>
                </a:extLst>
              </p:cNvPr>
              <p:cNvSpPr txBox="1"/>
              <p:nvPr/>
            </p:nvSpPr>
            <p:spPr>
              <a:xfrm>
                <a:off x="1933792" y="1192857"/>
                <a:ext cx="1634216" cy="338554"/>
              </a:xfrm>
              <a:prstGeom prst="rect">
                <a:avLst/>
              </a:prstGeom>
              <a:noFill/>
              <a:ln>
                <a:noFill/>
              </a:ln>
            </p:spPr>
            <p:txBody>
              <a:bodyPr spcFirstLastPara="1" wrap="square" lIns="91425" tIns="45700" rIns="91425" bIns="45700" anchor="t" anchorCtr="0">
                <a:noAutofit/>
              </a:bodyPr>
              <a:lstStyle/>
              <a:p>
                <a:pPr algn="ctr"/>
                <a:r>
                  <a:rPr lang="en-GB" sz="1200" b="1" dirty="0">
                    <a:solidFill>
                      <a:schemeClr val="dk1"/>
                    </a:solidFill>
                    <a:latin typeface="Calibri"/>
                    <a:ea typeface="Calibri"/>
                    <a:cs typeface="Calibri"/>
                    <a:sym typeface="Calibri"/>
                  </a:rPr>
                  <a:t>1928</a:t>
                </a:r>
                <a:endParaRPr sz="1200" b="1" dirty="0">
                  <a:solidFill>
                    <a:schemeClr val="dk1"/>
                  </a:solidFill>
                  <a:latin typeface="Calibri"/>
                  <a:ea typeface="Calibri"/>
                  <a:cs typeface="Calibri"/>
                  <a:sym typeface="Calibri"/>
                </a:endParaRPr>
              </a:p>
            </p:txBody>
          </p:sp>
          <p:sp>
            <p:nvSpPr>
              <p:cNvPr id="106" name="Google Shape;236;p15">
                <a:extLst>
                  <a:ext uri="{FF2B5EF4-FFF2-40B4-BE49-F238E27FC236}">
                    <a16:creationId xmlns:a16="http://schemas.microsoft.com/office/drawing/2014/main" id="{A2C363BE-64DA-4C19-8512-FD3A641B6136}"/>
                  </a:ext>
                </a:extLst>
              </p:cNvPr>
              <p:cNvSpPr txBox="1"/>
              <p:nvPr/>
            </p:nvSpPr>
            <p:spPr>
              <a:xfrm>
                <a:off x="1933792" y="1499876"/>
                <a:ext cx="1634216" cy="584775"/>
              </a:xfrm>
              <a:prstGeom prst="rect">
                <a:avLst/>
              </a:prstGeom>
              <a:noFill/>
              <a:ln>
                <a:noFill/>
              </a:ln>
            </p:spPr>
            <p:txBody>
              <a:bodyPr spcFirstLastPara="1" wrap="square" lIns="91425" tIns="45700" rIns="91425" bIns="45700" anchor="t" anchorCtr="0">
                <a:noAutofit/>
              </a:bodyPr>
              <a:lstStyle/>
              <a:p>
                <a:pPr algn="ctr"/>
                <a:r>
                  <a:rPr lang="en-GB" sz="1200" b="1" dirty="0">
                    <a:solidFill>
                      <a:schemeClr val="dk1"/>
                    </a:solidFill>
                    <a:latin typeface="Calibri"/>
                    <a:ea typeface="Calibri"/>
                    <a:cs typeface="Calibri"/>
                    <a:sym typeface="Calibri"/>
                  </a:rPr>
                  <a:t>Alexander Fleming</a:t>
                </a:r>
                <a:endParaRPr sz="1200" b="1" dirty="0">
                  <a:solidFill>
                    <a:schemeClr val="dk1"/>
                  </a:solidFill>
                  <a:latin typeface="Calibri"/>
                  <a:ea typeface="Calibri"/>
                  <a:cs typeface="Calibri"/>
                  <a:sym typeface="Calibri"/>
                </a:endParaRPr>
              </a:p>
            </p:txBody>
          </p:sp>
          <p:sp>
            <p:nvSpPr>
              <p:cNvPr id="107" name="Google Shape;242;p15">
                <a:extLst>
                  <a:ext uri="{FF2B5EF4-FFF2-40B4-BE49-F238E27FC236}">
                    <a16:creationId xmlns:a16="http://schemas.microsoft.com/office/drawing/2014/main" id="{72F75D6B-8FF2-4855-BFF8-AAF5C08DD706}"/>
                  </a:ext>
                </a:extLst>
              </p:cNvPr>
              <p:cNvSpPr txBox="1"/>
              <p:nvPr/>
            </p:nvSpPr>
            <p:spPr>
              <a:xfrm>
                <a:off x="1949816" y="2068509"/>
                <a:ext cx="1700051" cy="1058539"/>
              </a:xfrm>
              <a:prstGeom prst="rect">
                <a:avLst/>
              </a:prstGeom>
              <a:noFill/>
              <a:ln>
                <a:noFill/>
              </a:ln>
            </p:spPr>
            <p:txBody>
              <a:bodyPr spcFirstLastPara="1" wrap="square" lIns="91425" tIns="45700" rIns="91425" bIns="45700" anchor="t" anchorCtr="0">
                <a:noAutofit/>
              </a:bodyPr>
              <a:lstStyle/>
              <a:p>
                <a:pPr algn="ctr"/>
                <a:r>
                  <a:rPr lang="en-GB" sz="1200" dirty="0">
                    <a:solidFill>
                      <a:schemeClr val="dk1"/>
                    </a:solidFill>
                    <a:latin typeface="Calibri"/>
                    <a:ea typeface="Calibri"/>
                    <a:cs typeface="Calibri"/>
                    <a:sym typeface="Calibri"/>
                  </a:rPr>
                  <a:t>Fleming identifies penicillin in his lab</a:t>
                </a:r>
                <a:endParaRPr sz="1200" dirty="0">
                  <a:solidFill>
                    <a:schemeClr val="dk1"/>
                  </a:solidFill>
                  <a:latin typeface="Calibri"/>
                  <a:ea typeface="Calibri"/>
                  <a:cs typeface="Calibri"/>
                  <a:sym typeface="Calibri"/>
                </a:endParaRPr>
              </a:p>
            </p:txBody>
          </p:sp>
        </p:grpSp>
        <p:grpSp>
          <p:nvGrpSpPr>
            <p:cNvPr id="108" name="Group 107">
              <a:extLst>
                <a:ext uri="{FF2B5EF4-FFF2-40B4-BE49-F238E27FC236}">
                  <a16:creationId xmlns:a16="http://schemas.microsoft.com/office/drawing/2014/main" id="{F1817EAF-0144-4C73-9C11-0DFD1902D89A}"/>
                </a:ext>
              </a:extLst>
            </p:cNvPr>
            <p:cNvGrpSpPr/>
            <p:nvPr/>
          </p:nvGrpSpPr>
          <p:grpSpPr>
            <a:xfrm>
              <a:off x="6956777" y="1240893"/>
              <a:ext cx="1628364" cy="1627063"/>
              <a:chOff x="1772160" y="1192857"/>
              <a:chExt cx="2023387" cy="1843778"/>
            </a:xfrm>
          </p:grpSpPr>
          <p:sp>
            <p:nvSpPr>
              <p:cNvPr id="109" name="Google Shape;221;p15">
                <a:extLst>
                  <a:ext uri="{FF2B5EF4-FFF2-40B4-BE49-F238E27FC236}">
                    <a16:creationId xmlns:a16="http://schemas.microsoft.com/office/drawing/2014/main" id="{202B4341-C078-4BB6-982E-DEF0370434AD}"/>
                  </a:ext>
                </a:extLst>
              </p:cNvPr>
              <p:cNvSpPr txBox="1"/>
              <p:nvPr/>
            </p:nvSpPr>
            <p:spPr>
              <a:xfrm>
                <a:off x="1933792" y="1192857"/>
                <a:ext cx="1634216" cy="338554"/>
              </a:xfrm>
              <a:prstGeom prst="rect">
                <a:avLst/>
              </a:prstGeom>
              <a:noFill/>
              <a:ln>
                <a:noFill/>
              </a:ln>
            </p:spPr>
            <p:txBody>
              <a:bodyPr spcFirstLastPara="1" wrap="square" lIns="91425" tIns="45700" rIns="91425" bIns="45700" anchor="t" anchorCtr="0">
                <a:noAutofit/>
              </a:bodyPr>
              <a:lstStyle/>
              <a:p>
                <a:pPr algn="ctr"/>
                <a:r>
                  <a:rPr lang="en-GB" sz="1200" b="1" dirty="0">
                    <a:solidFill>
                      <a:schemeClr val="dk1"/>
                    </a:solidFill>
                    <a:latin typeface="Calibri"/>
                    <a:ea typeface="Calibri"/>
                    <a:cs typeface="Calibri"/>
                    <a:sym typeface="Calibri"/>
                  </a:rPr>
                  <a:t>1941</a:t>
                </a:r>
                <a:endParaRPr sz="1200" b="1" dirty="0">
                  <a:solidFill>
                    <a:schemeClr val="dk1"/>
                  </a:solidFill>
                  <a:latin typeface="Calibri"/>
                  <a:ea typeface="Calibri"/>
                  <a:cs typeface="Calibri"/>
                  <a:sym typeface="Calibri"/>
                </a:endParaRPr>
              </a:p>
            </p:txBody>
          </p:sp>
          <p:sp>
            <p:nvSpPr>
              <p:cNvPr id="110" name="Google Shape;236;p15">
                <a:extLst>
                  <a:ext uri="{FF2B5EF4-FFF2-40B4-BE49-F238E27FC236}">
                    <a16:creationId xmlns:a16="http://schemas.microsoft.com/office/drawing/2014/main" id="{F0A69DDF-9057-4DDA-8944-4E41AE21D8B6}"/>
                  </a:ext>
                </a:extLst>
              </p:cNvPr>
              <p:cNvSpPr txBox="1"/>
              <p:nvPr/>
            </p:nvSpPr>
            <p:spPr>
              <a:xfrm>
                <a:off x="1933792" y="1499876"/>
                <a:ext cx="1634216" cy="584775"/>
              </a:xfrm>
              <a:prstGeom prst="rect">
                <a:avLst/>
              </a:prstGeom>
              <a:noFill/>
              <a:ln>
                <a:noFill/>
              </a:ln>
            </p:spPr>
            <p:txBody>
              <a:bodyPr spcFirstLastPara="1" wrap="square" lIns="91425" tIns="45700" rIns="91425" bIns="45700" anchor="t" anchorCtr="0">
                <a:noAutofit/>
              </a:bodyPr>
              <a:lstStyle/>
              <a:p>
                <a:pPr algn="ctr"/>
                <a:r>
                  <a:rPr lang="en-GB" sz="1200" b="1" dirty="0">
                    <a:solidFill>
                      <a:schemeClr val="dk1"/>
                    </a:solidFill>
                    <a:latin typeface="Calibri"/>
                    <a:ea typeface="Calibri"/>
                    <a:cs typeface="Calibri"/>
                    <a:sym typeface="Calibri"/>
                  </a:rPr>
                  <a:t>Florey and Chain</a:t>
                </a:r>
                <a:endParaRPr sz="1200" b="1" dirty="0">
                  <a:solidFill>
                    <a:schemeClr val="dk1"/>
                  </a:solidFill>
                  <a:latin typeface="Calibri"/>
                  <a:ea typeface="Calibri"/>
                  <a:cs typeface="Calibri"/>
                  <a:sym typeface="Calibri"/>
                </a:endParaRPr>
              </a:p>
            </p:txBody>
          </p:sp>
          <p:sp>
            <p:nvSpPr>
              <p:cNvPr id="111" name="Google Shape;242;p15">
                <a:extLst>
                  <a:ext uri="{FF2B5EF4-FFF2-40B4-BE49-F238E27FC236}">
                    <a16:creationId xmlns:a16="http://schemas.microsoft.com/office/drawing/2014/main" id="{861F6408-BB0E-4226-AC86-B3E53B4D2175}"/>
                  </a:ext>
                </a:extLst>
              </p:cNvPr>
              <p:cNvSpPr txBox="1"/>
              <p:nvPr/>
            </p:nvSpPr>
            <p:spPr>
              <a:xfrm>
                <a:off x="1772160" y="1829972"/>
                <a:ext cx="2023387" cy="1206663"/>
              </a:xfrm>
              <a:prstGeom prst="rect">
                <a:avLst/>
              </a:prstGeom>
              <a:noFill/>
              <a:ln>
                <a:noFill/>
              </a:ln>
            </p:spPr>
            <p:txBody>
              <a:bodyPr spcFirstLastPara="1" wrap="square" lIns="91425" tIns="45700" rIns="91425" bIns="45700" anchor="t" anchorCtr="0">
                <a:noAutofit/>
              </a:bodyPr>
              <a:lstStyle/>
              <a:p>
                <a:pPr algn="ctr"/>
                <a:r>
                  <a:rPr lang="en-GB" sz="1200" dirty="0">
                    <a:solidFill>
                      <a:schemeClr val="dk1"/>
                    </a:solidFill>
                    <a:latin typeface="Calibri"/>
                    <a:ea typeface="Calibri"/>
                    <a:cs typeface="Calibri"/>
                    <a:sym typeface="Calibri"/>
                  </a:rPr>
                  <a:t>Penicillin is trialled on a policeman, with some success and then mass-produced</a:t>
                </a:r>
                <a:endParaRPr sz="1200" dirty="0">
                  <a:solidFill>
                    <a:schemeClr val="dk1"/>
                  </a:solidFill>
                  <a:latin typeface="Calibri"/>
                  <a:ea typeface="Calibri"/>
                  <a:cs typeface="Calibri"/>
                  <a:sym typeface="Calibri"/>
                </a:endParaRPr>
              </a:p>
            </p:txBody>
          </p:sp>
        </p:grpSp>
        <p:pic>
          <p:nvPicPr>
            <p:cNvPr id="112" name="Google Shape;274;p15">
              <a:extLst>
                <a:ext uri="{FF2B5EF4-FFF2-40B4-BE49-F238E27FC236}">
                  <a16:creationId xmlns:a16="http://schemas.microsoft.com/office/drawing/2014/main" id="{CFF9DF11-D1D7-4C8C-9474-EE1A397EF586}"/>
                </a:ext>
              </a:extLst>
            </p:cNvPr>
            <p:cNvPicPr preferRelativeResize="0"/>
            <p:nvPr/>
          </p:nvPicPr>
          <p:blipFill rotWithShape="1">
            <a:blip r:embed="rId9">
              <a:alphaModFix/>
            </a:blip>
            <a:srcRect/>
            <a:stretch/>
          </p:blipFill>
          <p:spPr>
            <a:xfrm>
              <a:off x="4222149" y="1561238"/>
              <a:ext cx="335106" cy="670211"/>
            </a:xfrm>
            <a:prstGeom prst="rect">
              <a:avLst/>
            </a:prstGeom>
            <a:noFill/>
            <a:ln>
              <a:noFill/>
            </a:ln>
          </p:spPr>
        </p:pic>
        <p:pic>
          <p:nvPicPr>
            <p:cNvPr id="113" name="Google Shape;275;p15">
              <a:extLst>
                <a:ext uri="{FF2B5EF4-FFF2-40B4-BE49-F238E27FC236}">
                  <a16:creationId xmlns:a16="http://schemas.microsoft.com/office/drawing/2014/main" id="{7869CBFA-138A-47B0-ABBE-BA65B712801E}"/>
                </a:ext>
              </a:extLst>
            </p:cNvPr>
            <p:cNvPicPr preferRelativeResize="0"/>
            <p:nvPr/>
          </p:nvPicPr>
          <p:blipFill rotWithShape="1">
            <a:blip r:embed="rId10">
              <a:alphaModFix/>
            </a:blip>
            <a:srcRect/>
            <a:stretch/>
          </p:blipFill>
          <p:spPr>
            <a:xfrm>
              <a:off x="8647179" y="1657379"/>
              <a:ext cx="614211" cy="614211"/>
            </a:xfrm>
            <a:prstGeom prst="rect">
              <a:avLst/>
            </a:prstGeom>
            <a:noFill/>
            <a:ln>
              <a:noFill/>
            </a:ln>
          </p:spPr>
        </p:pic>
        <p:pic>
          <p:nvPicPr>
            <p:cNvPr id="7176" name="Picture 8" descr="Related image">
              <a:extLst>
                <a:ext uri="{FF2B5EF4-FFF2-40B4-BE49-F238E27FC236}">
                  <a16:creationId xmlns:a16="http://schemas.microsoft.com/office/drawing/2014/main" id="{8907B703-6AE3-4FA4-A0C9-B8A2655DFC7D}"/>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951571" y="1562566"/>
              <a:ext cx="1018543" cy="590410"/>
            </a:xfrm>
            <a:prstGeom prst="rect">
              <a:avLst/>
            </a:prstGeom>
            <a:noFill/>
            <a:extLst>
              <a:ext uri="{909E8E84-426E-40DD-AFC4-6F175D3DCCD1}">
                <a14:hiddenFill xmlns:a14="http://schemas.microsoft.com/office/drawing/2010/main">
                  <a:solidFill>
                    <a:srgbClr val="FFFFFF"/>
                  </a:solidFill>
                </a14:hiddenFill>
              </a:ext>
            </a:extLst>
          </p:spPr>
        </p:pic>
        <p:pic>
          <p:nvPicPr>
            <p:cNvPr id="115" name="Google Shape;258;p15">
              <a:extLst>
                <a:ext uri="{FF2B5EF4-FFF2-40B4-BE49-F238E27FC236}">
                  <a16:creationId xmlns:a16="http://schemas.microsoft.com/office/drawing/2014/main" id="{2A54D4A2-BCF5-47A0-919F-B307AC03034F}"/>
                </a:ext>
              </a:extLst>
            </p:cNvPr>
            <p:cNvPicPr preferRelativeResize="0"/>
            <p:nvPr/>
          </p:nvPicPr>
          <p:blipFill rotWithShape="1">
            <a:blip r:embed="rId12">
              <a:alphaModFix/>
            </a:blip>
            <a:srcRect/>
            <a:stretch/>
          </p:blipFill>
          <p:spPr>
            <a:xfrm rot="3415293">
              <a:off x="10955281" y="1482301"/>
              <a:ext cx="407271" cy="800444"/>
            </a:xfrm>
            <a:prstGeom prst="rect">
              <a:avLst/>
            </a:prstGeom>
            <a:noFill/>
            <a:ln>
              <a:noFill/>
            </a:ln>
          </p:spPr>
        </p:pic>
        <p:pic>
          <p:nvPicPr>
            <p:cNvPr id="7178" name="Picture 10" descr="Related image">
              <a:extLst>
                <a:ext uri="{FF2B5EF4-FFF2-40B4-BE49-F238E27FC236}">
                  <a16:creationId xmlns:a16="http://schemas.microsoft.com/office/drawing/2014/main" id="{33638A79-D675-4EE0-8F52-5A8D77ED4361}"/>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10912317" y="5491823"/>
              <a:ext cx="724175" cy="753800"/>
            </a:xfrm>
            <a:prstGeom prst="rect">
              <a:avLst/>
            </a:prstGeom>
            <a:noFill/>
            <a:extLst>
              <a:ext uri="{909E8E84-426E-40DD-AFC4-6F175D3DCCD1}">
                <a14:hiddenFill xmlns:a14="http://schemas.microsoft.com/office/drawing/2010/main">
                  <a:solidFill>
                    <a:srgbClr val="FFFFFF"/>
                  </a:solidFill>
                </a14:hiddenFill>
              </a:ext>
            </a:extLst>
          </p:spPr>
        </p:pic>
        <p:pic>
          <p:nvPicPr>
            <p:cNvPr id="7180" name="Picture 12" descr="Related image">
              <a:extLst>
                <a:ext uri="{FF2B5EF4-FFF2-40B4-BE49-F238E27FC236}">
                  <a16:creationId xmlns:a16="http://schemas.microsoft.com/office/drawing/2014/main" id="{4E50279D-B112-44E5-8DD0-D08060924B65}"/>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4233207" y="5501890"/>
              <a:ext cx="597131" cy="597131"/>
            </a:xfrm>
            <a:prstGeom prst="rect">
              <a:avLst/>
            </a:prstGeom>
            <a:noFill/>
            <a:extLst>
              <a:ext uri="{909E8E84-426E-40DD-AFC4-6F175D3DCCD1}">
                <a14:hiddenFill xmlns:a14="http://schemas.microsoft.com/office/drawing/2010/main">
                  <a:solidFill>
                    <a:srgbClr val="FFFFFF"/>
                  </a:solidFill>
                </a14:hiddenFill>
              </a:ext>
            </a:extLst>
          </p:spPr>
        </p:pic>
        <p:grpSp>
          <p:nvGrpSpPr>
            <p:cNvPr id="116" name="Group 115">
              <a:extLst>
                <a:ext uri="{FF2B5EF4-FFF2-40B4-BE49-F238E27FC236}">
                  <a16:creationId xmlns:a16="http://schemas.microsoft.com/office/drawing/2014/main" id="{D6784A83-7E2D-4623-8F74-42093D4BB65F}"/>
                </a:ext>
              </a:extLst>
            </p:cNvPr>
            <p:cNvGrpSpPr/>
            <p:nvPr/>
          </p:nvGrpSpPr>
          <p:grpSpPr>
            <a:xfrm>
              <a:off x="5974137" y="3215825"/>
              <a:ext cx="1381048" cy="1706849"/>
              <a:chOff x="1933792" y="1192857"/>
              <a:chExt cx="1716075" cy="1934191"/>
            </a:xfrm>
          </p:grpSpPr>
          <p:sp>
            <p:nvSpPr>
              <p:cNvPr id="117" name="Google Shape;221;p15">
                <a:extLst>
                  <a:ext uri="{FF2B5EF4-FFF2-40B4-BE49-F238E27FC236}">
                    <a16:creationId xmlns:a16="http://schemas.microsoft.com/office/drawing/2014/main" id="{2420D405-C589-47A4-8D8A-15E17917DCFB}"/>
                  </a:ext>
                </a:extLst>
              </p:cNvPr>
              <p:cNvSpPr txBox="1"/>
              <p:nvPr/>
            </p:nvSpPr>
            <p:spPr>
              <a:xfrm>
                <a:off x="1933792" y="1192857"/>
                <a:ext cx="1634216" cy="338554"/>
              </a:xfrm>
              <a:prstGeom prst="rect">
                <a:avLst/>
              </a:prstGeom>
              <a:noFill/>
              <a:ln>
                <a:noFill/>
              </a:ln>
            </p:spPr>
            <p:txBody>
              <a:bodyPr spcFirstLastPara="1" wrap="square" lIns="91425" tIns="45700" rIns="91425" bIns="45700" anchor="t" anchorCtr="0">
                <a:noAutofit/>
              </a:bodyPr>
              <a:lstStyle/>
              <a:p>
                <a:pPr algn="ctr"/>
                <a:r>
                  <a:rPr lang="en-GB" sz="1200" b="1" dirty="0">
                    <a:solidFill>
                      <a:schemeClr val="dk1"/>
                    </a:solidFill>
                    <a:latin typeface="Calibri"/>
                    <a:ea typeface="Calibri"/>
                    <a:cs typeface="Calibri"/>
                    <a:sym typeface="Calibri"/>
                  </a:rPr>
                  <a:t>1953</a:t>
                </a:r>
                <a:endParaRPr sz="1200" b="1" dirty="0">
                  <a:solidFill>
                    <a:schemeClr val="dk1"/>
                  </a:solidFill>
                  <a:latin typeface="Calibri"/>
                  <a:ea typeface="Calibri"/>
                  <a:cs typeface="Calibri"/>
                  <a:sym typeface="Calibri"/>
                </a:endParaRPr>
              </a:p>
            </p:txBody>
          </p:sp>
          <p:sp>
            <p:nvSpPr>
              <p:cNvPr id="118" name="Google Shape;236;p15">
                <a:extLst>
                  <a:ext uri="{FF2B5EF4-FFF2-40B4-BE49-F238E27FC236}">
                    <a16:creationId xmlns:a16="http://schemas.microsoft.com/office/drawing/2014/main" id="{D65557D0-4295-4751-9072-DA97776FBF6A}"/>
                  </a:ext>
                </a:extLst>
              </p:cNvPr>
              <p:cNvSpPr txBox="1"/>
              <p:nvPr/>
            </p:nvSpPr>
            <p:spPr>
              <a:xfrm>
                <a:off x="1933792" y="1499876"/>
                <a:ext cx="1634216" cy="584775"/>
              </a:xfrm>
              <a:prstGeom prst="rect">
                <a:avLst/>
              </a:prstGeom>
              <a:noFill/>
              <a:ln>
                <a:noFill/>
              </a:ln>
            </p:spPr>
            <p:txBody>
              <a:bodyPr spcFirstLastPara="1" wrap="square" lIns="91425" tIns="45700" rIns="91425" bIns="45700" anchor="t" anchorCtr="0">
                <a:noAutofit/>
              </a:bodyPr>
              <a:lstStyle/>
              <a:p>
                <a:pPr algn="ctr"/>
                <a:r>
                  <a:rPr lang="en-GB" sz="1200" b="1" dirty="0">
                    <a:solidFill>
                      <a:schemeClr val="dk1"/>
                    </a:solidFill>
                    <a:latin typeface="Calibri"/>
                    <a:ea typeface="Calibri"/>
                    <a:cs typeface="Calibri"/>
                    <a:sym typeface="Calibri"/>
                  </a:rPr>
                  <a:t>Crick &amp; Watson</a:t>
                </a:r>
                <a:endParaRPr sz="1200" b="1" dirty="0">
                  <a:solidFill>
                    <a:schemeClr val="dk1"/>
                  </a:solidFill>
                  <a:latin typeface="Calibri"/>
                  <a:ea typeface="Calibri"/>
                  <a:cs typeface="Calibri"/>
                  <a:sym typeface="Calibri"/>
                </a:endParaRPr>
              </a:p>
            </p:txBody>
          </p:sp>
          <p:sp>
            <p:nvSpPr>
              <p:cNvPr id="119" name="Google Shape;242;p15">
                <a:extLst>
                  <a:ext uri="{FF2B5EF4-FFF2-40B4-BE49-F238E27FC236}">
                    <a16:creationId xmlns:a16="http://schemas.microsoft.com/office/drawing/2014/main" id="{B097CD0F-0A3F-452B-B7EF-49ED7A4F9943}"/>
                  </a:ext>
                </a:extLst>
              </p:cNvPr>
              <p:cNvSpPr txBox="1"/>
              <p:nvPr/>
            </p:nvSpPr>
            <p:spPr>
              <a:xfrm>
                <a:off x="1949816" y="1803609"/>
                <a:ext cx="1700051" cy="1323439"/>
              </a:xfrm>
              <a:prstGeom prst="rect">
                <a:avLst/>
              </a:prstGeom>
              <a:noFill/>
              <a:ln>
                <a:noFill/>
              </a:ln>
            </p:spPr>
            <p:txBody>
              <a:bodyPr spcFirstLastPara="1" wrap="square" lIns="91425" tIns="45700" rIns="91425" bIns="45700" anchor="t" anchorCtr="0">
                <a:noAutofit/>
              </a:bodyPr>
              <a:lstStyle/>
              <a:p>
                <a:pPr algn="ctr"/>
                <a:r>
                  <a:rPr lang="en-GB" sz="1200" dirty="0">
                    <a:solidFill>
                      <a:schemeClr val="dk1"/>
                    </a:solidFill>
                    <a:latin typeface="Calibri"/>
                    <a:ea typeface="Calibri"/>
                    <a:cs typeface="Calibri"/>
                    <a:sym typeface="Calibri"/>
                  </a:rPr>
                  <a:t>Discovered the double-helix structure of DNA</a:t>
                </a:r>
                <a:endParaRPr sz="1200" dirty="0">
                  <a:solidFill>
                    <a:schemeClr val="dk1"/>
                  </a:solidFill>
                  <a:latin typeface="Calibri"/>
                  <a:ea typeface="Calibri"/>
                  <a:cs typeface="Calibri"/>
                  <a:sym typeface="Calibri"/>
                </a:endParaRPr>
              </a:p>
            </p:txBody>
          </p:sp>
        </p:grpSp>
        <p:grpSp>
          <p:nvGrpSpPr>
            <p:cNvPr id="120" name="Group 119">
              <a:extLst>
                <a:ext uri="{FF2B5EF4-FFF2-40B4-BE49-F238E27FC236}">
                  <a16:creationId xmlns:a16="http://schemas.microsoft.com/office/drawing/2014/main" id="{769C057A-57A3-4F0F-BD92-440A9C7DD529}"/>
                </a:ext>
              </a:extLst>
            </p:cNvPr>
            <p:cNvGrpSpPr/>
            <p:nvPr/>
          </p:nvGrpSpPr>
          <p:grpSpPr>
            <a:xfrm>
              <a:off x="9371859" y="3134983"/>
              <a:ext cx="1381048" cy="1706849"/>
              <a:chOff x="1933792" y="1192857"/>
              <a:chExt cx="1716075" cy="1934191"/>
            </a:xfrm>
          </p:grpSpPr>
          <p:sp>
            <p:nvSpPr>
              <p:cNvPr id="121" name="Google Shape;221;p15">
                <a:extLst>
                  <a:ext uri="{FF2B5EF4-FFF2-40B4-BE49-F238E27FC236}">
                    <a16:creationId xmlns:a16="http://schemas.microsoft.com/office/drawing/2014/main" id="{E60EF7A2-5C2C-43C1-B835-FC39B4CDFCB1}"/>
                  </a:ext>
                </a:extLst>
              </p:cNvPr>
              <p:cNvSpPr txBox="1"/>
              <p:nvPr/>
            </p:nvSpPr>
            <p:spPr>
              <a:xfrm>
                <a:off x="1933792" y="1192857"/>
                <a:ext cx="1634216" cy="338554"/>
              </a:xfrm>
              <a:prstGeom prst="rect">
                <a:avLst/>
              </a:prstGeom>
              <a:noFill/>
              <a:ln>
                <a:noFill/>
              </a:ln>
            </p:spPr>
            <p:txBody>
              <a:bodyPr spcFirstLastPara="1" wrap="square" lIns="91425" tIns="45700" rIns="91425" bIns="45700" anchor="t" anchorCtr="0">
                <a:noAutofit/>
              </a:bodyPr>
              <a:lstStyle/>
              <a:p>
                <a:pPr algn="ctr"/>
                <a:r>
                  <a:rPr lang="en-GB" sz="1200" b="1" dirty="0">
                    <a:solidFill>
                      <a:schemeClr val="dk1"/>
                    </a:solidFill>
                    <a:latin typeface="Calibri"/>
                    <a:ea typeface="Calibri"/>
                    <a:cs typeface="Calibri"/>
                    <a:sym typeface="Calibri"/>
                  </a:rPr>
                  <a:t>1990s</a:t>
                </a:r>
                <a:endParaRPr sz="1200" b="1" dirty="0">
                  <a:solidFill>
                    <a:schemeClr val="dk1"/>
                  </a:solidFill>
                  <a:latin typeface="Calibri"/>
                  <a:ea typeface="Calibri"/>
                  <a:cs typeface="Calibri"/>
                  <a:sym typeface="Calibri"/>
                </a:endParaRPr>
              </a:p>
            </p:txBody>
          </p:sp>
          <p:sp>
            <p:nvSpPr>
              <p:cNvPr id="122" name="Google Shape;236;p15">
                <a:extLst>
                  <a:ext uri="{FF2B5EF4-FFF2-40B4-BE49-F238E27FC236}">
                    <a16:creationId xmlns:a16="http://schemas.microsoft.com/office/drawing/2014/main" id="{F8F786A9-E805-4476-9B6E-ABD59F89047A}"/>
                  </a:ext>
                </a:extLst>
              </p:cNvPr>
              <p:cNvSpPr txBox="1"/>
              <p:nvPr/>
            </p:nvSpPr>
            <p:spPr>
              <a:xfrm>
                <a:off x="1933792" y="1499876"/>
                <a:ext cx="1634216" cy="584775"/>
              </a:xfrm>
              <a:prstGeom prst="rect">
                <a:avLst/>
              </a:prstGeom>
              <a:noFill/>
              <a:ln>
                <a:noFill/>
              </a:ln>
            </p:spPr>
            <p:txBody>
              <a:bodyPr spcFirstLastPara="1" wrap="square" lIns="91425" tIns="45700" rIns="91425" bIns="45700" anchor="t" anchorCtr="0">
                <a:noAutofit/>
              </a:bodyPr>
              <a:lstStyle/>
              <a:p>
                <a:pPr algn="ctr"/>
                <a:r>
                  <a:rPr lang="en-GB" sz="1200" b="1" dirty="0">
                    <a:solidFill>
                      <a:schemeClr val="dk1"/>
                    </a:solidFill>
                    <a:latin typeface="Calibri"/>
                    <a:ea typeface="Calibri"/>
                    <a:cs typeface="Calibri"/>
                    <a:sym typeface="Calibri"/>
                  </a:rPr>
                  <a:t>Human Genome Project</a:t>
                </a:r>
                <a:endParaRPr sz="1200" b="1" dirty="0">
                  <a:solidFill>
                    <a:schemeClr val="dk1"/>
                  </a:solidFill>
                  <a:latin typeface="Calibri"/>
                  <a:ea typeface="Calibri"/>
                  <a:cs typeface="Calibri"/>
                  <a:sym typeface="Calibri"/>
                </a:endParaRPr>
              </a:p>
            </p:txBody>
          </p:sp>
          <p:sp>
            <p:nvSpPr>
              <p:cNvPr id="123" name="Google Shape;242;p15">
                <a:extLst>
                  <a:ext uri="{FF2B5EF4-FFF2-40B4-BE49-F238E27FC236}">
                    <a16:creationId xmlns:a16="http://schemas.microsoft.com/office/drawing/2014/main" id="{C55C66BD-C372-4844-9AF3-9126C4019422}"/>
                  </a:ext>
                </a:extLst>
              </p:cNvPr>
              <p:cNvSpPr txBox="1"/>
              <p:nvPr/>
            </p:nvSpPr>
            <p:spPr>
              <a:xfrm>
                <a:off x="1949816" y="2020087"/>
                <a:ext cx="1700051" cy="1106961"/>
              </a:xfrm>
              <a:prstGeom prst="rect">
                <a:avLst/>
              </a:prstGeom>
              <a:noFill/>
              <a:ln>
                <a:noFill/>
              </a:ln>
            </p:spPr>
            <p:txBody>
              <a:bodyPr spcFirstLastPara="1" wrap="square" lIns="91425" tIns="45700" rIns="91425" bIns="45700" anchor="t" anchorCtr="0">
                <a:noAutofit/>
              </a:bodyPr>
              <a:lstStyle/>
              <a:p>
                <a:pPr algn="ctr"/>
                <a:r>
                  <a:rPr lang="en-GB" sz="1200" dirty="0">
                    <a:solidFill>
                      <a:schemeClr val="dk1"/>
                    </a:solidFill>
                    <a:latin typeface="Calibri"/>
                    <a:ea typeface="Calibri"/>
                    <a:cs typeface="Calibri"/>
                    <a:sym typeface="Calibri"/>
                  </a:rPr>
                  <a:t>Human genome mapped</a:t>
                </a:r>
                <a:endParaRPr sz="1200" dirty="0">
                  <a:solidFill>
                    <a:schemeClr val="dk1"/>
                  </a:solidFill>
                  <a:latin typeface="Calibri"/>
                  <a:ea typeface="Calibri"/>
                  <a:cs typeface="Calibri"/>
                  <a:sym typeface="Calibri"/>
                </a:endParaRPr>
              </a:p>
            </p:txBody>
          </p:sp>
        </p:grpSp>
        <p:pic>
          <p:nvPicPr>
            <p:cNvPr id="124" name="Picture 2" descr="Image result for dna clipart">
              <a:extLst>
                <a:ext uri="{FF2B5EF4-FFF2-40B4-BE49-F238E27FC236}">
                  <a16:creationId xmlns:a16="http://schemas.microsoft.com/office/drawing/2014/main" id="{826749EF-B188-4485-98A6-6051FB28734F}"/>
                </a:ext>
              </a:extLst>
            </p:cNvPr>
            <p:cNvPicPr>
              <a:picLocks noChangeAspect="1" noChangeArrowheads="1"/>
            </p:cNvPicPr>
            <p:nvPr/>
          </p:nvPicPr>
          <p:blipFill>
            <a:blip r:embed="rId7" cstate="hqprint">
              <a:extLst>
                <a:ext uri="{28A0092B-C50C-407E-A947-70E740481C1C}">
                  <a14:useLocalDpi xmlns:a14="http://schemas.microsoft.com/office/drawing/2010/main" val="0"/>
                </a:ext>
              </a:extLst>
            </a:blip>
            <a:srcRect/>
            <a:stretch>
              <a:fillRect/>
            </a:stretch>
          </p:blipFill>
          <p:spPr bwMode="auto">
            <a:xfrm>
              <a:off x="7309731" y="3480561"/>
              <a:ext cx="355162" cy="636333"/>
            </a:xfrm>
            <a:prstGeom prst="rect">
              <a:avLst/>
            </a:prstGeom>
            <a:noFill/>
            <a:extLst>
              <a:ext uri="{909E8E84-426E-40DD-AFC4-6F175D3DCCD1}">
                <a14:hiddenFill xmlns:a14="http://schemas.microsoft.com/office/drawing/2010/main">
                  <a:solidFill>
                    <a:srgbClr val="FFFFFF"/>
                  </a:solidFill>
                </a14:hiddenFill>
              </a:ext>
            </a:extLst>
          </p:spPr>
        </p:pic>
        <p:pic>
          <p:nvPicPr>
            <p:cNvPr id="7182" name="Picture 14" descr="Related image">
              <a:extLst>
                <a:ext uri="{FF2B5EF4-FFF2-40B4-BE49-F238E27FC236}">
                  <a16:creationId xmlns:a16="http://schemas.microsoft.com/office/drawing/2014/main" id="{7DDBE3DC-3FBB-4374-8C65-656CA46407BB}"/>
                </a:ext>
              </a:extLst>
            </p:cNvPr>
            <p:cNvPicPr>
              <a:picLocks noChangeAspect="1" noChangeArrowheads="1"/>
            </p:cNvPicPr>
            <p:nvPr/>
          </p:nvPicPr>
          <p:blipFill>
            <a:blip r:embed="rId15" cstate="hqprint">
              <a:extLst>
                <a:ext uri="{28A0092B-C50C-407E-A947-70E740481C1C}">
                  <a14:useLocalDpi xmlns:a14="http://schemas.microsoft.com/office/drawing/2010/main" val="0"/>
                </a:ext>
              </a:extLst>
            </a:blip>
            <a:srcRect/>
            <a:stretch>
              <a:fillRect/>
            </a:stretch>
          </p:blipFill>
          <p:spPr bwMode="auto">
            <a:xfrm>
              <a:off x="10877200" y="3486757"/>
              <a:ext cx="703548" cy="527661"/>
            </a:xfrm>
            <a:prstGeom prst="rect">
              <a:avLst/>
            </a:prstGeom>
            <a:noFill/>
            <a:extLst>
              <a:ext uri="{909E8E84-426E-40DD-AFC4-6F175D3DCCD1}">
                <a14:hiddenFill xmlns:a14="http://schemas.microsoft.com/office/drawing/2010/main">
                  <a:solidFill>
                    <a:srgbClr val="FFFFFF"/>
                  </a:solidFill>
                </a14:hiddenFill>
              </a:ext>
            </a:extLst>
          </p:spPr>
        </p:pic>
        <p:pic>
          <p:nvPicPr>
            <p:cNvPr id="125" name="Google Shape;380;p17">
              <a:extLst>
                <a:ext uri="{FF2B5EF4-FFF2-40B4-BE49-F238E27FC236}">
                  <a16:creationId xmlns:a16="http://schemas.microsoft.com/office/drawing/2014/main" id="{23E8C23D-E946-400A-8738-EBBB6BEAD1AA}"/>
                </a:ext>
              </a:extLst>
            </p:cNvPr>
            <p:cNvPicPr preferRelativeResize="0"/>
            <p:nvPr/>
          </p:nvPicPr>
          <p:blipFill rotWithShape="1">
            <a:blip r:embed="rId16">
              <a:alphaModFix/>
            </a:blip>
            <a:srcRect/>
            <a:stretch/>
          </p:blipFill>
          <p:spPr>
            <a:xfrm>
              <a:off x="4371168" y="3549166"/>
              <a:ext cx="649970" cy="706669"/>
            </a:xfrm>
            <a:prstGeom prst="rect">
              <a:avLst/>
            </a:prstGeom>
            <a:noFill/>
            <a:ln>
              <a:noFill/>
            </a:ln>
          </p:spPr>
        </p:pic>
        <p:grpSp>
          <p:nvGrpSpPr>
            <p:cNvPr id="126" name="Group 125">
              <a:extLst>
                <a:ext uri="{FF2B5EF4-FFF2-40B4-BE49-F238E27FC236}">
                  <a16:creationId xmlns:a16="http://schemas.microsoft.com/office/drawing/2014/main" id="{8AB84261-5326-48DD-8599-D9843DF2667C}"/>
                </a:ext>
              </a:extLst>
            </p:cNvPr>
            <p:cNvGrpSpPr/>
            <p:nvPr/>
          </p:nvGrpSpPr>
          <p:grpSpPr>
            <a:xfrm>
              <a:off x="5732488" y="4982037"/>
              <a:ext cx="1894689" cy="1535319"/>
              <a:chOff x="1900874" y="1192857"/>
              <a:chExt cx="1700051" cy="1739814"/>
            </a:xfrm>
          </p:grpSpPr>
          <p:sp>
            <p:nvSpPr>
              <p:cNvPr id="127" name="Google Shape;221;p15">
                <a:extLst>
                  <a:ext uri="{FF2B5EF4-FFF2-40B4-BE49-F238E27FC236}">
                    <a16:creationId xmlns:a16="http://schemas.microsoft.com/office/drawing/2014/main" id="{30914414-5B78-4553-9BDF-96268902435F}"/>
                  </a:ext>
                </a:extLst>
              </p:cNvPr>
              <p:cNvSpPr txBox="1"/>
              <p:nvPr/>
            </p:nvSpPr>
            <p:spPr>
              <a:xfrm>
                <a:off x="1933792" y="1192857"/>
                <a:ext cx="1634216" cy="338554"/>
              </a:xfrm>
              <a:prstGeom prst="rect">
                <a:avLst/>
              </a:prstGeom>
              <a:noFill/>
              <a:ln>
                <a:noFill/>
              </a:ln>
            </p:spPr>
            <p:txBody>
              <a:bodyPr spcFirstLastPara="1" wrap="square" lIns="91425" tIns="45700" rIns="91425" bIns="45700" anchor="t" anchorCtr="0">
                <a:noAutofit/>
              </a:bodyPr>
              <a:lstStyle/>
              <a:p>
                <a:pPr algn="ctr"/>
                <a:r>
                  <a:rPr lang="en-GB" sz="1200" b="1" dirty="0">
                    <a:solidFill>
                      <a:schemeClr val="dk1"/>
                    </a:solidFill>
                    <a:latin typeface="Calibri"/>
                    <a:ea typeface="Calibri"/>
                    <a:cs typeface="Calibri"/>
                    <a:sym typeface="Calibri"/>
                  </a:rPr>
                  <a:t>1942</a:t>
                </a:r>
                <a:endParaRPr sz="1200" b="1" dirty="0">
                  <a:solidFill>
                    <a:schemeClr val="dk1"/>
                  </a:solidFill>
                  <a:latin typeface="Calibri"/>
                  <a:ea typeface="Calibri"/>
                  <a:cs typeface="Calibri"/>
                  <a:sym typeface="Calibri"/>
                </a:endParaRPr>
              </a:p>
            </p:txBody>
          </p:sp>
          <p:sp>
            <p:nvSpPr>
              <p:cNvPr id="128" name="Google Shape;236;p15">
                <a:extLst>
                  <a:ext uri="{FF2B5EF4-FFF2-40B4-BE49-F238E27FC236}">
                    <a16:creationId xmlns:a16="http://schemas.microsoft.com/office/drawing/2014/main" id="{63DD0B4C-787C-4581-8183-515AFAF5DAAE}"/>
                  </a:ext>
                </a:extLst>
              </p:cNvPr>
              <p:cNvSpPr txBox="1"/>
              <p:nvPr/>
            </p:nvSpPr>
            <p:spPr>
              <a:xfrm>
                <a:off x="1933792" y="1499876"/>
                <a:ext cx="1634216" cy="584775"/>
              </a:xfrm>
              <a:prstGeom prst="rect">
                <a:avLst/>
              </a:prstGeom>
              <a:noFill/>
              <a:ln>
                <a:noFill/>
              </a:ln>
            </p:spPr>
            <p:txBody>
              <a:bodyPr spcFirstLastPara="1" wrap="square" lIns="91425" tIns="45700" rIns="91425" bIns="45700" anchor="t" anchorCtr="0">
                <a:noAutofit/>
              </a:bodyPr>
              <a:lstStyle/>
              <a:p>
                <a:pPr algn="ctr"/>
                <a:r>
                  <a:rPr lang="en-GB" sz="1200" b="1" dirty="0">
                    <a:solidFill>
                      <a:schemeClr val="dk1"/>
                    </a:solidFill>
                    <a:latin typeface="Calibri"/>
                    <a:ea typeface="Calibri"/>
                    <a:cs typeface="Calibri"/>
                    <a:sym typeface="Calibri"/>
                  </a:rPr>
                  <a:t>William Beveridge</a:t>
                </a:r>
                <a:endParaRPr sz="1200" b="1" dirty="0">
                  <a:solidFill>
                    <a:schemeClr val="dk1"/>
                  </a:solidFill>
                  <a:latin typeface="Calibri"/>
                  <a:ea typeface="Calibri"/>
                  <a:cs typeface="Calibri"/>
                  <a:sym typeface="Calibri"/>
                </a:endParaRPr>
              </a:p>
            </p:txBody>
          </p:sp>
          <p:sp>
            <p:nvSpPr>
              <p:cNvPr id="129" name="Google Shape;242;p15">
                <a:extLst>
                  <a:ext uri="{FF2B5EF4-FFF2-40B4-BE49-F238E27FC236}">
                    <a16:creationId xmlns:a16="http://schemas.microsoft.com/office/drawing/2014/main" id="{B389A2C3-76EB-4FB0-BB41-C5E524F62C2C}"/>
                  </a:ext>
                </a:extLst>
              </p:cNvPr>
              <p:cNvSpPr txBox="1"/>
              <p:nvPr/>
            </p:nvSpPr>
            <p:spPr>
              <a:xfrm>
                <a:off x="1900874" y="1873903"/>
                <a:ext cx="1700051" cy="1058768"/>
              </a:xfrm>
              <a:prstGeom prst="rect">
                <a:avLst/>
              </a:prstGeom>
              <a:noFill/>
              <a:ln>
                <a:noFill/>
              </a:ln>
            </p:spPr>
            <p:txBody>
              <a:bodyPr spcFirstLastPara="1" wrap="square" lIns="91425" tIns="45700" rIns="91425" bIns="45700" anchor="t" anchorCtr="0">
                <a:noAutofit/>
              </a:bodyPr>
              <a:lstStyle/>
              <a:p>
                <a:pPr algn="ctr"/>
                <a:r>
                  <a:rPr lang="en-GB" sz="1200" dirty="0">
                    <a:solidFill>
                      <a:schemeClr val="dk1"/>
                    </a:solidFill>
                    <a:latin typeface="Calibri"/>
                    <a:ea typeface="Calibri"/>
                    <a:cs typeface="Calibri"/>
                    <a:sym typeface="Calibri"/>
                  </a:rPr>
                  <a:t>Beveridge identified 5 ‘giants’ to </a:t>
                </a:r>
                <a:r>
                  <a:rPr lang="en-GB" sz="1200" dirty="0">
                    <a:solidFill>
                      <a:schemeClr val="dk1"/>
                    </a:solidFill>
                    <a:ea typeface="Calibri"/>
                    <a:cs typeface="Calibri"/>
                    <a:sym typeface="Calibri"/>
                  </a:rPr>
                  <a:t>be defeated – ‘Want, Disease, Ignorance, Squalor and Idleness’</a:t>
                </a:r>
                <a:endParaRPr sz="1200" dirty="0">
                  <a:solidFill>
                    <a:schemeClr val="dk1"/>
                  </a:solidFill>
                  <a:latin typeface="Calibri"/>
                  <a:ea typeface="Calibri"/>
                  <a:cs typeface="Calibri"/>
                  <a:sym typeface="Calibri"/>
                </a:endParaRPr>
              </a:p>
            </p:txBody>
          </p:sp>
        </p:grpSp>
        <p:pic>
          <p:nvPicPr>
            <p:cNvPr id="7184" name="Picture 16" descr="Image result for report clipart">
              <a:extLst>
                <a:ext uri="{FF2B5EF4-FFF2-40B4-BE49-F238E27FC236}">
                  <a16:creationId xmlns:a16="http://schemas.microsoft.com/office/drawing/2014/main" id="{2631901D-E2B6-47F0-9AF9-32D1AF6B1A9D}"/>
                </a:ext>
              </a:extLst>
            </p:cNvPr>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7671114" y="5428960"/>
              <a:ext cx="745394" cy="765539"/>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85372753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a:spLocks noChangeArrowheads="1"/>
          </p:cNvSpPr>
          <p:nvPr/>
        </p:nvSpPr>
        <p:spPr bwMode="auto">
          <a:xfrm>
            <a:off x="286327" y="5468750"/>
            <a:ext cx="2141073"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dirty="0" smtClean="0">
              <a:ln>
                <a:noFill/>
              </a:ln>
              <a:solidFill>
                <a:schemeClr val="tx1"/>
              </a:solidFill>
              <a:effectLst/>
              <a:latin typeface="+mj-lt"/>
            </a:endParaRPr>
          </a:p>
        </p:txBody>
      </p:sp>
      <p:sp>
        <p:nvSpPr>
          <p:cNvPr id="7" name="TextBox 6"/>
          <p:cNvSpPr txBox="1"/>
          <p:nvPr/>
        </p:nvSpPr>
        <p:spPr>
          <a:xfrm>
            <a:off x="6545676" y="1672627"/>
            <a:ext cx="5495635" cy="5047536"/>
          </a:xfrm>
          <a:prstGeom prst="rect">
            <a:avLst/>
          </a:prstGeom>
          <a:noFill/>
          <a:ln>
            <a:solidFill>
              <a:schemeClr val="tx1"/>
            </a:solidFill>
          </a:ln>
        </p:spPr>
        <p:txBody>
          <a:bodyPr wrap="square" rtlCol="0">
            <a:spAutoFit/>
          </a:bodyPr>
          <a:lstStyle/>
          <a:p>
            <a:pPr algn="just"/>
            <a:r>
              <a:rPr lang="en-GB" sz="1400" dirty="0" smtClean="0">
                <a:latin typeface="+mj-lt"/>
              </a:rPr>
              <a:t>British soldiers fought in the trenches along the Western Front between 1914 and 1918, during the First World War</a:t>
            </a:r>
            <a:r>
              <a:rPr lang="en-GB" sz="1400" dirty="0" smtClean="0">
                <a:latin typeface="+mj-lt"/>
              </a:rPr>
              <a:t>.</a:t>
            </a:r>
          </a:p>
          <a:p>
            <a:pPr algn="just"/>
            <a:endParaRPr lang="en-GB" sz="1400" dirty="0" smtClean="0">
              <a:latin typeface="+mj-lt"/>
            </a:endParaRPr>
          </a:p>
          <a:p>
            <a:pPr algn="just"/>
            <a:r>
              <a:rPr lang="en-GB" sz="1400" dirty="0" smtClean="0">
                <a:latin typeface="+mj-lt"/>
              </a:rPr>
              <a:t>If you had been a soldier in the British sector of the Western Front in France and Flanders, you would have been in danger from many different things. Whilst fighting for king and country, you would have faced dangers from shelling, grenades, gas and hand-to-hand combat. Disease – both in the body and the mind – also threatened you, as you lived in the trenches. It would not be unusual to be in a frontline trench, under constant bombardment, for up to a month</a:t>
            </a:r>
            <a:r>
              <a:rPr lang="en-GB" sz="1400" dirty="0" smtClean="0">
                <a:latin typeface="+mj-lt"/>
              </a:rPr>
              <a:t>.</a:t>
            </a:r>
          </a:p>
          <a:p>
            <a:pPr algn="just"/>
            <a:endParaRPr lang="en-GB" sz="1400" dirty="0" smtClean="0">
              <a:latin typeface="+mj-lt"/>
            </a:endParaRPr>
          </a:p>
          <a:p>
            <a:pPr algn="just"/>
            <a:r>
              <a:rPr lang="en-GB" sz="1400" dirty="0" smtClean="0">
                <a:latin typeface="+mj-lt"/>
              </a:rPr>
              <a:t>You might be one of the 2.7 million casualties in the British sector of the Western Front during the four years of fighting. Of this number, about ¼ were not seen by medical services, because they were either killed or taken prisoner – this totalled around 700,000 men. The remaining two million men were treated by medical services in France or back in England. The scale of medical treatment for wounded soldiers was vast</a:t>
            </a:r>
            <a:r>
              <a:rPr lang="en-GB" sz="1400" dirty="0" smtClean="0">
                <a:latin typeface="+mj-lt"/>
              </a:rPr>
              <a:t>.</a:t>
            </a:r>
          </a:p>
          <a:p>
            <a:pPr algn="just"/>
            <a:endParaRPr lang="en-GB" sz="1400" dirty="0" smtClean="0">
              <a:latin typeface="+mj-lt"/>
            </a:endParaRPr>
          </a:p>
          <a:p>
            <a:pPr algn="just"/>
            <a:r>
              <a:rPr lang="en-GB" sz="1400" dirty="0" smtClean="0">
                <a:latin typeface="+mj-lt"/>
              </a:rPr>
              <a:t>Of those casualties seen by medical services, 5.6% died from the wounds that they suffered. Although this means that more than 150,000 soldiers died after receiving medical care, it also means that the vast majority of those treated survived their wounded and illnesses. This is a testament to the successes of medical care during the First World War. </a:t>
            </a:r>
            <a:endParaRPr lang="en-GB" sz="1400" dirty="0">
              <a:latin typeface="+mj-lt"/>
            </a:endParaRPr>
          </a:p>
        </p:txBody>
      </p:sp>
      <p:sp>
        <p:nvSpPr>
          <p:cNvPr id="8" name="Google Shape;163;p14">
            <a:extLst>
              <a:ext uri="{FF2B5EF4-FFF2-40B4-BE49-F238E27FC236}">
                <a16:creationId xmlns:a16="http://schemas.microsoft.com/office/drawing/2014/main" id="{D79841D8-7547-4A3B-8779-46175259FBE5}"/>
              </a:ext>
            </a:extLst>
          </p:cNvPr>
          <p:cNvSpPr txBox="1"/>
          <p:nvPr/>
        </p:nvSpPr>
        <p:spPr>
          <a:xfrm>
            <a:off x="1061580" y="207051"/>
            <a:ext cx="10132290" cy="1270767"/>
          </a:xfrm>
          <a:prstGeom prst="rect">
            <a:avLst/>
          </a:prstGeom>
          <a:solidFill>
            <a:schemeClr val="accent6"/>
          </a:solidFill>
          <a:ln>
            <a:noFill/>
          </a:ln>
        </p:spPr>
        <p:txBody>
          <a:bodyPr spcFirstLastPara="1" wrap="square" lIns="91425" tIns="45700" rIns="91425" bIns="45700" anchor="t" anchorCtr="0">
            <a:noAutofit/>
          </a:bodyPr>
          <a:lstStyle/>
          <a:p>
            <a:pPr algn="ctr"/>
            <a:r>
              <a:rPr lang="en-GB" sz="3600" b="1" u="sng" dirty="0" smtClean="0">
                <a:solidFill>
                  <a:schemeClr val="lt1"/>
                </a:solidFill>
                <a:latin typeface="Calibri"/>
                <a:ea typeface="Calibri"/>
                <a:cs typeface="Calibri"/>
                <a:sym typeface="Calibri"/>
              </a:rPr>
              <a:t>The British sector of the Western Front, 1914-1918: Injuries, treatments and the trenches</a:t>
            </a:r>
            <a:r>
              <a:rPr lang="en-GB" sz="3600" b="1" dirty="0" smtClean="0">
                <a:solidFill>
                  <a:schemeClr val="lt1"/>
                </a:solidFill>
                <a:latin typeface="Calibri"/>
                <a:ea typeface="Calibri"/>
                <a:cs typeface="Calibri"/>
                <a:sym typeface="Calibri"/>
              </a:rPr>
              <a:t>.</a:t>
            </a:r>
            <a:endParaRPr sz="3600" b="1" dirty="0">
              <a:solidFill>
                <a:schemeClr val="lt1"/>
              </a:solidFill>
              <a:latin typeface="Calibri"/>
              <a:ea typeface="Calibri"/>
              <a:cs typeface="Calibri"/>
              <a:sym typeface="Calibri"/>
            </a:endParaRPr>
          </a:p>
        </p:txBody>
      </p:sp>
      <p:sp>
        <p:nvSpPr>
          <p:cNvPr id="3" name="Rectangle 1"/>
          <p:cNvSpPr>
            <a:spLocks noChangeArrowheads="1"/>
          </p:cNvSpPr>
          <p:nvPr/>
        </p:nvSpPr>
        <p:spPr bwMode="auto">
          <a:xfrm>
            <a:off x="195760" y="1549517"/>
            <a:ext cx="2796822" cy="517064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1"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BQ1: </a:t>
            </a:r>
            <a:r>
              <a:rPr kumimoji="0" lang="en-GB" altLang="en-US" sz="1400" i="0" u="none" strike="noStrike" cap="none" normalizeH="0" baseline="0" dirty="0" smtClean="0">
                <a:ln>
                  <a:noFill/>
                </a:ln>
                <a:solidFill>
                  <a:schemeClr val="tx1"/>
                </a:solidFill>
                <a:effectLst/>
                <a:latin typeface="+mj-lt"/>
                <a:ea typeface="Times New Roman" panose="02020603050405020304" pitchFamily="18" charset="0"/>
                <a:cs typeface="Calibri Light" panose="020F0302020204030204" pitchFamily="34" charset="0"/>
              </a:rPr>
              <a:t>What was</a:t>
            </a:r>
            <a:r>
              <a:rPr kumimoji="0" lang="en-GB" altLang="en-US" sz="1400" i="0" u="none" strike="noStrike" cap="none" normalizeH="0" dirty="0" smtClean="0">
                <a:ln>
                  <a:noFill/>
                </a:ln>
                <a:solidFill>
                  <a:schemeClr val="tx1"/>
                </a:solidFill>
                <a:effectLst/>
                <a:latin typeface="+mj-lt"/>
                <a:ea typeface="Times New Roman" panose="02020603050405020304" pitchFamily="18" charset="0"/>
                <a:cs typeface="Calibri Light" panose="020F0302020204030204" pitchFamily="34" charset="0"/>
              </a:rPr>
              <a:t> medicine like before World War One?</a:t>
            </a: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1400" b="1" dirty="0">
              <a:latin typeface="+mj-lt"/>
              <a:ea typeface="Times New Roman" panose="02020603050405020304" pitchFamily="18" charset="0"/>
              <a:cs typeface="Calibri Light" panose="020F03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1400" b="1" dirty="0" smtClean="0">
                <a:latin typeface="+mj-lt"/>
                <a:ea typeface="Times New Roman" panose="02020603050405020304" pitchFamily="18" charset="0"/>
                <a:cs typeface="Calibri Light" panose="020F0302020204030204" pitchFamily="34" charset="0"/>
              </a:rPr>
              <a:t>BQ2: </a:t>
            </a:r>
            <a:r>
              <a:rPr lang="en-GB" altLang="en-US" sz="1400" dirty="0" smtClean="0">
                <a:latin typeface="+mj-lt"/>
                <a:ea typeface="Times New Roman" panose="02020603050405020304" pitchFamily="18" charset="0"/>
                <a:cs typeface="Calibri Light" panose="020F0302020204030204" pitchFamily="34" charset="0"/>
              </a:rPr>
              <a:t>How did the trench system work?</a:t>
            </a: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1400" b="1" dirty="0">
              <a:latin typeface="+mj-lt"/>
              <a:ea typeface="Times New Roman" panose="02020603050405020304" pitchFamily="18" charset="0"/>
              <a:cs typeface="Calibri Light" panose="020F03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1400" b="1" dirty="0" smtClean="0">
                <a:latin typeface="+mj-lt"/>
                <a:ea typeface="Times New Roman" panose="02020603050405020304" pitchFamily="18" charset="0"/>
                <a:cs typeface="Calibri Light" panose="020F0302020204030204" pitchFamily="34" charset="0"/>
              </a:rPr>
              <a:t>BQ3: </a:t>
            </a:r>
            <a:r>
              <a:rPr lang="en-GB" altLang="en-US" sz="1400" dirty="0" smtClean="0">
                <a:latin typeface="+mj-lt"/>
                <a:ea typeface="Times New Roman" panose="02020603050405020304" pitchFamily="18" charset="0"/>
                <a:cs typeface="Calibri Light" panose="020F0302020204030204" pitchFamily="34" charset="0"/>
              </a:rPr>
              <a:t>What were the key battles of World War One?</a:t>
            </a: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1400" b="1" dirty="0">
              <a:latin typeface="+mj-lt"/>
              <a:ea typeface="Times New Roman" panose="02020603050405020304" pitchFamily="18" charset="0"/>
              <a:cs typeface="Calibri Light" panose="020F03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1400" b="1" dirty="0" smtClean="0">
                <a:latin typeface="+mj-lt"/>
                <a:ea typeface="Times New Roman" panose="02020603050405020304" pitchFamily="18" charset="0"/>
                <a:cs typeface="Calibri Light" panose="020F0302020204030204" pitchFamily="34" charset="0"/>
              </a:rPr>
              <a:t>BQ4: </a:t>
            </a:r>
            <a:r>
              <a:rPr lang="en-GB" altLang="en-US" sz="1400" dirty="0" smtClean="0">
                <a:latin typeface="+mj-lt"/>
                <a:ea typeface="Times New Roman" panose="02020603050405020304" pitchFamily="18" charset="0"/>
                <a:cs typeface="Calibri Light" panose="020F0302020204030204" pitchFamily="34" charset="0"/>
              </a:rPr>
              <a:t>Why did the British face problems with transport and communication on the Western Front?</a:t>
            </a: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1400" b="1" dirty="0">
              <a:latin typeface="+mj-lt"/>
              <a:ea typeface="Times New Roman" panose="02020603050405020304" pitchFamily="18" charset="0"/>
              <a:cs typeface="Calibri Light" panose="020F03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1400" b="1" dirty="0" smtClean="0">
                <a:latin typeface="+mj-lt"/>
                <a:ea typeface="Times New Roman" panose="02020603050405020304" pitchFamily="18" charset="0"/>
                <a:cs typeface="Calibri Light" panose="020F0302020204030204" pitchFamily="34" charset="0"/>
              </a:rPr>
              <a:t>BQ5: </a:t>
            </a:r>
            <a:r>
              <a:rPr lang="en-GB" altLang="en-US" sz="1400" dirty="0" smtClean="0">
                <a:latin typeface="+mj-lt"/>
                <a:ea typeface="Times New Roman" panose="02020603050405020304" pitchFamily="18" charset="0"/>
                <a:cs typeface="Calibri Light" panose="020F0302020204030204" pitchFamily="34" charset="0"/>
              </a:rPr>
              <a:t>What injuries and illnesses did soldiers face on the Western Front?</a:t>
            </a: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1400" b="1" dirty="0">
              <a:latin typeface="+mj-lt"/>
              <a:ea typeface="Times New Roman" panose="02020603050405020304" pitchFamily="18" charset="0"/>
              <a:cs typeface="Calibri Light" panose="020F03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1400" b="1" dirty="0" smtClean="0">
                <a:latin typeface="+mj-lt"/>
                <a:ea typeface="Times New Roman" panose="02020603050405020304" pitchFamily="18" charset="0"/>
                <a:cs typeface="Calibri Light" panose="020F0302020204030204" pitchFamily="34" charset="0"/>
              </a:rPr>
              <a:t>BQ6: </a:t>
            </a:r>
            <a:r>
              <a:rPr lang="en-GB" altLang="en-US" sz="1400" dirty="0" smtClean="0">
                <a:latin typeface="+mj-lt"/>
                <a:ea typeface="Times New Roman" panose="02020603050405020304" pitchFamily="18" charset="0"/>
                <a:cs typeface="Calibri Light" panose="020F0302020204030204" pitchFamily="34" charset="0"/>
              </a:rPr>
              <a:t>What was the chain of evacuation process and how effective was it?</a:t>
            </a: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1400" b="1" dirty="0">
              <a:latin typeface="+mj-lt"/>
              <a:ea typeface="Times New Roman" panose="02020603050405020304" pitchFamily="18" charset="0"/>
              <a:cs typeface="Calibri Light" panose="020F03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1400" b="1" dirty="0" smtClean="0">
                <a:latin typeface="+mj-lt"/>
                <a:ea typeface="Times New Roman" panose="02020603050405020304" pitchFamily="18" charset="0"/>
                <a:cs typeface="Calibri Light" panose="020F0302020204030204" pitchFamily="34" charset="0"/>
              </a:rPr>
              <a:t>BQ7: </a:t>
            </a:r>
            <a:r>
              <a:rPr lang="en-GB" altLang="en-US" sz="1400" dirty="0" smtClean="0">
                <a:latin typeface="+mj-lt"/>
                <a:ea typeface="Times New Roman" panose="02020603050405020304" pitchFamily="18" charset="0"/>
                <a:cs typeface="Calibri Light" panose="020F0302020204030204" pitchFamily="34" charset="0"/>
              </a:rPr>
              <a:t>Why did surgery and medicine improve after World War One?</a:t>
            </a:r>
            <a:endParaRPr lang="en-GB" altLang="en-US" sz="1400" dirty="0">
              <a:latin typeface="+mj-lt"/>
              <a:ea typeface="Times New Roman" panose="02020603050405020304" pitchFamily="18" charset="0"/>
              <a:cs typeface="Calibri Light" panose="020F03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800" b="0" i="0" u="none" strike="noStrike" cap="none" normalizeH="0" baseline="0" dirty="0" smtClean="0">
              <a:ln>
                <a:noFill/>
              </a:ln>
              <a:solidFill>
                <a:schemeClr val="tx1"/>
              </a:solidFill>
              <a:effectLst/>
            </a:endParaRPr>
          </a:p>
        </p:txBody>
      </p:sp>
      <p:pic>
        <p:nvPicPr>
          <p:cNvPr id="3074" name="Picture 2" descr="What was medicine like during World War One? - BBC Bitesiz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77933" y="1672627"/>
            <a:ext cx="3382391" cy="2020456"/>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World War I: Trench Warfar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77933" y="4196395"/>
            <a:ext cx="3382391" cy="20955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9645773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14"/>
        <p:cNvGrpSpPr/>
        <p:nvPr/>
      </p:nvGrpSpPr>
      <p:grpSpPr>
        <a:xfrm>
          <a:off x="0" y="0"/>
          <a:ext cx="0" cy="0"/>
          <a:chOff x="0" y="0"/>
          <a:chExt cx="0" cy="0"/>
        </a:xfrm>
      </p:grpSpPr>
      <p:grpSp>
        <p:nvGrpSpPr>
          <p:cNvPr id="2" name="Group 1">
            <a:extLst>
              <a:ext uri="{FF2B5EF4-FFF2-40B4-BE49-F238E27FC236}">
                <a16:creationId xmlns:a16="http://schemas.microsoft.com/office/drawing/2014/main" id="{2193366A-A576-44CB-B01D-4687AB88AFC0}"/>
              </a:ext>
            </a:extLst>
          </p:cNvPr>
          <p:cNvGrpSpPr/>
          <p:nvPr/>
        </p:nvGrpSpPr>
        <p:grpSpPr>
          <a:xfrm>
            <a:off x="149977" y="116632"/>
            <a:ext cx="11755511" cy="6872796"/>
            <a:chOff x="149977" y="116632"/>
            <a:chExt cx="11755511" cy="6872796"/>
          </a:xfrm>
        </p:grpSpPr>
        <p:sp>
          <p:nvSpPr>
            <p:cNvPr id="315" name="Google Shape;315;p17"/>
            <p:cNvSpPr/>
            <p:nvPr/>
          </p:nvSpPr>
          <p:spPr>
            <a:xfrm>
              <a:off x="187038" y="116632"/>
              <a:ext cx="11718450" cy="6624736"/>
            </a:xfrm>
            <a:prstGeom prst="rect">
              <a:avLst/>
            </a:prstGeom>
            <a:noFill/>
            <a:ln w="25400" cap="flat" cmpd="sng">
              <a:solidFill>
                <a:srgbClr val="395E89"/>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sp>
          <p:nvSpPr>
            <p:cNvPr id="316" name="Google Shape;316;p17"/>
            <p:cNvSpPr txBox="1"/>
            <p:nvPr/>
          </p:nvSpPr>
          <p:spPr>
            <a:xfrm>
              <a:off x="1597340" y="226236"/>
              <a:ext cx="7432124" cy="338554"/>
            </a:xfrm>
            <a:prstGeom prst="rect">
              <a:avLst/>
            </a:prstGeom>
            <a:solidFill>
              <a:schemeClr val="accent6"/>
            </a:solidFill>
            <a:ln>
              <a:noFill/>
            </a:ln>
          </p:spPr>
          <p:txBody>
            <a:bodyPr spcFirstLastPara="1" wrap="square" lIns="91425" tIns="45700" rIns="91425" bIns="45700" anchor="t" anchorCtr="0">
              <a:noAutofit/>
            </a:bodyPr>
            <a:lstStyle/>
            <a:p>
              <a:r>
                <a:rPr lang="en-GB" sz="1600" b="1" dirty="0">
                  <a:solidFill>
                    <a:schemeClr val="lt1"/>
                  </a:solidFill>
                  <a:latin typeface="Calibri"/>
                  <a:ea typeface="Calibri"/>
                  <a:cs typeface="Calibri"/>
                  <a:sym typeface="Calibri"/>
                </a:rPr>
                <a:t>GCSE History Knowledge Organiser: Surgery on the Western Front, 1914-1918</a:t>
              </a:r>
              <a:endParaRPr sz="1600" b="1" dirty="0">
                <a:solidFill>
                  <a:schemeClr val="lt1"/>
                </a:solidFill>
                <a:latin typeface="Calibri"/>
                <a:ea typeface="Calibri"/>
                <a:cs typeface="Calibri"/>
                <a:sym typeface="Calibri"/>
              </a:endParaRPr>
            </a:p>
          </p:txBody>
        </p:sp>
        <p:sp>
          <p:nvSpPr>
            <p:cNvPr id="317" name="Google Shape;317;p17"/>
            <p:cNvSpPr/>
            <p:nvPr/>
          </p:nvSpPr>
          <p:spPr>
            <a:xfrm>
              <a:off x="149977" y="116632"/>
              <a:ext cx="1368152" cy="6624736"/>
            </a:xfrm>
            <a:prstGeom prst="rect">
              <a:avLst/>
            </a:prstGeom>
            <a:noFill/>
            <a:ln w="25400" cap="flat" cmpd="sng">
              <a:solidFill>
                <a:srgbClr val="395E89"/>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sp>
          <p:nvSpPr>
            <p:cNvPr id="318" name="Google Shape;318;p17"/>
            <p:cNvSpPr txBox="1"/>
            <p:nvPr/>
          </p:nvSpPr>
          <p:spPr>
            <a:xfrm>
              <a:off x="187038" y="158768"/>
              <a:ext cx="1368152" cy="6432530"/>
            </a:xfrm>
            <a:prstGeom prst="rect">
              <a:avLst/>
            </a:prstGeom>
            <a:noFill/>
            <a:ln>
              <a:noFill/>
            </a:ln>
          </p:spPr>
          <p:txBody>
            <a:bodyPr spcFirstLastPara="1" wrap="square" lIns="91425" tIns="45700" rIns="91425" bIns="45700" anchor="t" anchorCtr="0">
              <a:noAutofit/>
            </a:bodyPr>
            <a:lstStyle/>
            <a:p>
              <a:r>
                <a:rPr lang="en-GB" sz="1400" b="1" dirty="0">
                  <a:solidFill>
                    <a:schemeClr val="dk1"/>
                  </a:solidFill>
                  <a:latin typeface="Calibri"/>
                  <a:ea typeface="Calibri"/>
                  <a:cs typeface="Calibri"/>
                  <a:sym typeface="Calibri"/>
                </a:rPr>
                <a:t>Key Dates:</a:t>
              </a:r>
            </a:p>
            <a:p>
              <a:r>
                <a:rPr lang="en-GB" sz="1400" dirty="0">
                  <a:solidFill>
                    <a:schemeClr val="dk1"/>
                  </a:solidFill>
                  <a:latin typeface="Calibri"/>
                  <a:ea typeface="Calibri"/>
                  <a:cs typeface="Calibri"/>
                  <a:sym typeface="Calibri"/>
                </a:rPr>
                <a:t>Autumn 1914 – First Battle of Ypres</a:t>
              </a:r>
            </a:p>
            <a:p>
              <a:endParaRPr lang="en-GB" sz="1400" dirty="0">
                <a:solidFill>
                  <a:schemeClr val="dk1"/>
                </a:solidFill>
                <a:latin typeface="Calibri"/>
                <a:ea typeface="Calibri"/>
                <a:cs typeface="Calibri"/>
                <a:sym typeface="Calibri"/>
              </a:endParaRPr>
            </a:p>
            <a:p>
              <a:endParaRPr lang="en-GB" sz="1400" dirty="0">
                <a:solidFill>
                  <a:schemeClr val="dk1"/>
                </a:solidFill>
                <a:latin typeface="Calibri"/>
                <a:ea typeface="Calibri"/>
                <a:cs typeface="Calibri"/>
                <a:sym typeface="Calibri"/>
              </a:endParaRPr>
            </a:p>
            <a:p>
              <a:endParaRPr lang="en-GB" sz="1400" dirty="0">
                <a:solidFill>
                  <a:schemeClr val="dk1"/>
                </a:solidFill>
                <a:latin typeface="Calibri"/>
                <a:ea typeface="Calibri"/>
                <a:cs typeface="Calibri"/>
                <a:sym typeface="Calibri"/>
              </a:endParaRPr>
            </a:p>
            <a:p>
              <a:r>
                <a:rPr lang="en-GB" sz="1400" dirty="0">
                  <a:solidFill>
                    <a:schemeClr val="dk1"/>
                  </a:solidFill>
                  <a:latin typeface="Calibri"/>
                  <a:ea typeface="Calibri"/>
                  <a:cs typeface="Calibri"/>
                  <a:sym typeface="Calibri"/>
                </a:rPr>
                <a:t>Spring 1915 – Second Battle of Ypres</a:t>
              </a:r>
            </a:p>
            <a:p>
              <a:endParaRPr lang="en-GB" sz="1400" dirty="0">
                <a:solidFill>
                  <a:schemeClr val="dk1"/>
                </a:solidFill>
                <a:latin typeface="Calibri"/>
                <a:ea typeface="Calibri"/>
                <a:cs typeface="Calibri"/>
                <a:sym typeface="Calibri"/>
              </a:endParaRPr>
            </a:p>
            <a:p>
              <a:endParaRPr lang="en-GB" sz="1400" dirty="0">
                <a:solidFill>
                  <a:schemeClr val="dk1"/>
                </a:solidFill>
                <a:latin typeface="Calibri"/>
                <a:ea typeface="Calibri"/>
                <a:cs typeface="Calibri"/>
                <a:sym typeface="Calibri"/>
              </a:endParaRPr>
            </a:p>
            <a:p>
              <a:endParaRPr lang="en-GB" sz="1400" dirty="0">
                <a:solidFill>
                  <a:schemeClr val="dk1"/>
                </a:solidFill>
                <a:latin typeface="Calibri"/>
                <a:ea typeface="Calibri"/>
                <a:cs typeface="Calibri"/>
                <a:sym typeface="Calibri"/>
              </a:endParaRPr>
            </a:p>
            <a:p>
              <a:r>
                <a:rPr lang="en-GB" sz="1400" dirty="0">
                  <a:solidFill>
                    <a:schemeClr val="dk1"/>
                  </a:solidFill>
                  <a:latin typeface="Calibri"/>
                  <a:ea typeface="Calibri"/>
                  <a:cs typeface="Calibri"/>
                  <a:sym typeface="Calibri"/>
                </a:rPr>
                <a:t>1916 – Battle of the Somme</a:t>
              </a:r>
            </a:p>
            <a:p>
              <a:endParaRPr lang="en-GB" sz="1400" dirty="0">
                <a:solidFill>
                  <a:schemeClr val="dk1"/>
                </a:solidFill>
                <a:latin typeface="Calibri"/>
                <a:ea typeface="Calibri"/>
                <a:cs typeface="Calibri"/>
                <a:sym typeface="Calibri"/>
              </a:endParaRPr>
            </a:p>
            <a:p>
              <a:endParaRPr lang="en-GB" sz="1400" dirty="0">
                <a:solidFill>
                  <a:schemeClr val="dk1"/>
                </a:solidFill>
                <a:latin typeface="Calibri"/>
                <a:ea typeface="Calibri"/>
                <a:cs typeface="Calibri"/>
                <a:sym typeface="Calibri"/>
              </a:endParaRPr>
            </a:p>
            <a:p>
              <a:endParaRPr lang="en-GB" sz="1400" dirty="0">
                <a:solidFill>
                  <a:schemeClr val="dk1"/>
                </a:solidFill>
                <a:latin typeface="Calibri"/>
                <a:ea typeface="Calibri"/>
                <a:cs typeface="Calibri"/>
                <a:sym typeface="Calibri"/>
              </a:endParaRPr>
            </a:p>
            <a:p>
              <a:r>
                <a:rPr lang="en-GB" sz="1400" dirty="0">
                  <a:solidFill>
                    <a:schemeClr val="dk1"/>
                  </a:solidFill>
                  <a:latin typeface="Calibri"/>
                  <a:ea typeface="Calibri"/>
                  <a:cs typeface="Calibri"/>
                  <a:sym typeface="Calibri"/>
                </a:rPr>
                <a:t>1917 – Battle of Arras</a:t>
              </a:r>
            </a:p>
            <a:p>
              <a:endParaRPr lang="en-GB" sz="1400" dirty="0">
                <a:solidFill>
                  <a:schemeClr val="dk1"/>
                </a:solidFill>
                <a:latin typeface="Calibri"/>
                <a:ea typeface="Calibri"/>
                <a:cs typeface="Calibri"/>
                <a:sym typeface="Calibri"/>
              </a:endParaRPr>
            </a:p>
            <a:p>
              <a:endParaRPr lang="en-GB" sz="1400" dirty="0">
                <a:solidFill>
                  <a:schemeClr val="dk1"/>
                </a:solidFill>
                <a:latin typeface="Calibri"/>
                <a:ea typeface="Calibri"/>
                <a:cs typeface="Calibri"/>
                <a:sym typeface="Calibri"/>
              </a:endParaRPr>
            </a:p>
            <a:p>
              <a:endParaRPr lang="en-GB" sz="1400" dirty="0">
                <a:solidFill>
                  <a:schemeClr val="dk1"/>
                </a:solidFill>
                <a:latin typeface="Calibri"/>
                <a:ea typeface="Calibri"/>
                <a:cs typeface="Calibri"/>
                <a:sym typeface="Calibri"/>
              </a:endParaRPr>
            </a:p>
            <a:p>
              <a:r>
                <a:rPr lang="en-GB" sz="1400" dirty="0">
                  <a:solidFill>
                    <a:schemeClr val="dk1"/>
                  </a:solidFill>
                  <a:latin typeface="Calibri"/>
                  <a:ea typeface="Calibri"/>
                  <a:cs typeface="Calibri"/>
                  <a:sym typeface="Calibri"/>
                </a:rPr>
                <a:t>1917 – Battle of Cambrai</a:t>
              </a:r>
            </a:p>
            <a:p>
              <a:endParaRPr lang="en-GB" sz="1400" dirty="0">
                <a:solidFill>
                  <a:schemeClr val="dk1"/>
                </a:solidFill>
                <a:latin typeface="Calibri"/>
                <a:ea typeface="Calibri"/>
                <a:cs typeface="Calibri"/>
                <a:sym typeface="Calibri"/>
              </a:endParaRPr>
            </a:p>
            <a:p>
              <a:endParaRPr lang="en-GB" sz="1400" dirty="0">
                <a:solidFill>
                  <a:schemeClr val="dk1"/>
                </a:solidFill>
                <a:latin typeface="Calibri"/>
                <a:ea typeface="Calibri"/>
                <a:cs typeface="Calibri"/>
                <a:sym typeface="Calibri"/>
              </a:endParaRPr>
            </a:p>
          </p:txBody>
        </p:sp>
        <p:sp>
          <p:nvSpPr>
            <p:cNvPr id="101" name="Google Shape;319;p17">
              <a:extLst>
                <a:ext uri="{FF2B5EF4-FFF2-40B4-BE49-F238E27FC236}">
                  <a16:creationId xmlns:a16="http://schemas.microsoft.com/office/drawing/2014/main" id="{15D2A562-A9EF-4AFE-ADD7-F88CBD6C81D4}"/>
                </a:ext>
              </a:extLst>
            </p:cNvPr>
            <p:cNvSpPr txBox="1"/>
            <p:nvPr/>
          </p:nvSpPr>
          <p:spPr>
            <a:xfrm>
              <a:off x="5583198" y="3345681"/>
              <a:ext cx="2265040" cy="338554"/>
            </a:xfrm>
            <a:prstGeom prst="rect">
              <a:avLst/>
            </a:prstGeom>
            <a:noFill/>
            <a:ln w="25400" cap="flat" cmpd="sng">
              <a:solidFill>
                <a:schemeClr val="dk1"/>
              </a:solidFill>
              <a:prstDash val="solid"/>
              <a:round/>
              <a:headEnd type="none" w="sm" len="sm"/>
              <a:tailEnd type="none" w="sm" len="sm"/>
            </a:ln>
          </p:spPr>
          <p:txBody>
            <a:bodyPr spcFirstLastPara="1" wrap="square" lIns="91425" tIns="45700" rIns="91425" bIns="45700" anchor="t" anchorCtr="0">
              <a:noAutofit/>
            </a:bodyPr>
            <a:lstStyle/>
            <a:p>
              <a:pPr algn="ctr"/>
              <a:r>
                <a:rPr lang="en-GB" sz="1600" dirty="0">
                  <a:solidFill>
                    <a:schemeClr val="dk1"/>
                  </a:solidFill>
                  <a:latin typeface="Calibri"/>
                  <a:ea typeface="Calibri"/>
                  <a:cs typeface="Calibri"/>
                  <a:sym typeface="Calibri"/>
                </a:rPr>
                <a:t>World War I, 1914-1918</a:t>
              </a:r>
              <a:endParaRPr sz="1600" dirty="0">
                <a:solidFill>
                  <a:schemeClr val="dk1"/>
                </a:solidFill>
                <a:latin typeface="Calibri"/>
                <a:ea typeface="Calibri"/>
                <a:cs typeface="Calibri"/>
                <a:sym typeface="Calibri"/>
              </a:endParaRPr>
            </a:p>
          </p:txBody>
        </p:sp>
        <p:cxnSp>
          <p:nvCxnSpPr>
            <p:cNvPr id="104" name="Google Shape;324;p17">
              <a:extLst>
                <a:ext uri="{FF2B5EF4-FFF2-40B4-BE49-F238E27FC236}">
                  <a16:creationId xmlns:a16="http://schemas.microsoft.com/office/drawing/2014/main" id="{56D2C7F1-E137-41EF-B97C-6D7C8935C04D}"/>
                </a:ext>
              </a:extLst>
            </p:cNvPr>
            <p:cNvCxnSpPr>
              <a:cxnSpLocks/>
              <a:endCxn id="105" idx="5"/>
            </p:cNvCxnSpPr>
            <p:nvPr/>
          </p:nvCxnSpPr>
          <p:spPr>
            <a:xfrm flipH="1" flipV="1">
              <a:off x="4967991" y="2749904"/>
              <a:ext cx="615208" cy="777086"/>
            </a:xfrm>
            <a:prstGeom prst="straightConnector1">
              <a:avLst/>
            </a:prstGeom>
            <a:noFill/>
            <a:ln w="25400" cap="flat" cmpd="sng">
              <a:solidFill>
                <a:schemeClr val="dk1"/>
              </a:solidFill>
              <a:prstDash val="solid"/>
              <a:round/>
              <a:headEnd type="none" w="sm" len="sm"/>
              <a:tailEnd type="none" w="sm" len="sm"/>
            </a:ln>
          </p:spPr>
        </p:cxnSp>
        <p:sp>
          <p:nvSpPr>
            <p:cNvPr id="105" name="Google Shape;325;p17">
              <a:extLst>
                <a:ext uri="{FF2B5EF4-FFF2-40B4-BE49-F238E27FC236}">
                  <a16:creationId xmlns:a16="http://schemas.microsoft.com/office/drawing/2014/main" id="{CB57D0A6-24BD-47DB-AAC3-149B6968EC9A}"/>
                </a:ext>
              </a:extLst>
            </p:cNvPr>
            <p:cNvSpPr/>
            <p:nvPr/>
          </p:nvSpPr>
          <p:spPr>
            <a:xfrm>
              <a:off x="4806652" y="2596247"/>
              <a:ext cx="189021" cy="180020"/>
            </a:xfrm>
            <a:prstGeom prst="ellipse">
              <a:avLst/>
            </a:prstGeom>
            <a:no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sp>
          <p:nvSpPr>
            <p:cNvPr id="110" name="Google Shape;338;p17">
              <a:extLst>
                <a:ext uri="{FF2B5EF4-FFF2-40B4-BE49-F238E27FC236}">
                  <a16:creationId xmlns:a16="http://schemas.microsoft.com/office/drawing/2014/main" id="{48E4F9B2-FB14-40E6-901F-92E7648E8B73}"/>
                </a:ext>
              </a:extLst>
            </p:cNvPr>
            <p:cNvSpPr txBox="1"/>
            <p:nvPr/>
          </p:nvSpPr>
          <p:spPr>
            <a:xfrm rot="3143292">
              <a:off x="4978675" y="2935838"/>
              <a:ext cx="942854" cy="307777"/>
            </a:xfrm>
            <a:prstGeom prst="rect">
              <a:avLst/>
            </a:prstGeom>
            <a:noFill/>
            <a:ln>
              <a:noFill/>
            </a:ln>
          </p:spPr>
          <p:txBody>
            <a:bodyPr spcFirstLastPara="1" wrap="square" lIns="91425" tIns="45700" rIns="91425" bIns="45700" anchor="t" anchorCtr="0">
              <a:noAutofit/>
            </a:bodyPr>
            <a:lstStyle/>
            <a:p>
              <a:r>
                <a:rPr lang="en-GB" sz="1400" dirty="0">
                  <a:solidFill>
                    <a:schemeClr val="dk1"/>
                  </a:solidFill>
                  <a:latin typeface="Calibri"/>
                  <a:ea typeface="Calibri"/>
                  <a:cs typeface="Calibri"/>
                  <a:sym typeface="Calibri"/>
                </a:rPr>
                <a:t>Injuries</a:t>
              </a:r>
              <a:endParaRPr sz="1400" dirty="0">
                <a:solidFill>
                  <a:schemeClr val="dk1"/>
                </a:solidFill>
                <a:latin typeface="Calibri"/>
                <a:ea typeface="Calibri"/>
                <a:cs typeface="Calibri"/>
                <a:sym typeface="Calibri"/>
              </a:endParaRPr>
            </a:p>
          </p:txBody>
        </p:sp>
        <p:cxnSp>
          <p:nvCxnSpPr>
            <p:cNvPr id="111" name="Google Shape;344;p17">
              <a:extLst>
                <a:ext uri="{FF2B5EF4-FFF2-40B4-BE49-F238E27FC236}">
                  <a16:creationId xmlns:a16="http://schemas.microsoft.com/office/drawing/2014/main" id="{45FFB2C0-9626-47A9-AC71-4A5DD83389AE}"/>
                </a:ext>
              </a:extLst>
            </p:cNvPr>
            <p:cNvCxnSpPr>
              <a:cxnSpLocks/>
              <a:stCxn id="105" idx="3"/>
              <a:endCxn id="112" idx="6"/>
            </p:cNvCxnSpPr>
            <p:nvPr/>
          </p:nvCxnSpPr>
          <p:spPr>
            <a:xfrm flipH="1">
              <a:off x="3147106" y="2749904"/>
              <a:ext cx="1687227" cy="792752"/>
            </a:xfrm>
            <a:prstGeom prst="straightConnector1">
              <a:avLst/>
            </a:prstGeom>
            <a:noFill/>
            <a:ln w="25400" cap="flat" cmpd="sng">
              <a:solidFill>
                <a:schemeClr val="dk1"/>
              </a:solidFill>
              <a:prstDash val="solid"/>
              <a:round/>
              <a:headEnd type="none" w="sm" len="sm"/>
              <a:tailEnd type="none" w="sm" len="sm"/>
            </a:ln>
          </p:spPr>
        </p:cxnSp>
        <p:sp>
          <p:nvSpPr>
            <p:cNvPr id="112" name="Google Shape;345;p17">
              <a:extLst>
                <a:ext uri="{FF2B5EF4-FFF2-40B4-BE49-F238E27FC236}">
                  <a16:creationId xmlns:a16="http://schemas.microsoft.com/office/drawing/2014/main" id="{628F20B7-FE88-461F-8B94-25E47581A0EE}"/>
                </a:ext>
              </a:extLst>
            </p:cNvPr>
            <p:cNvSpPr/>
            <p:nvPr/>
          </p:nvSpPr>
          <p:spPr>
            <a:xfrm>
              <a:off x="2958085" y="3452646"/>
              <a:ext cx="189021" cy="180020"/>
            </a:xfrm>
            <a:prstGeom prst="ellipse">
              <a:avLst/>
            </a:prstGeom>
            <a:no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sp>
          <p:nvSpPr>
            <p:cNvPr id="113" name="Google Shape;346;p17">
              <a:extLst>
                <a:ext uri="{FF2B5EF4-FFF2-40B4-BE49-F238E27FC236}">
                  <a16:creationId xmlns:a16="http://schemas.microsoft.com/office/drawing/2014/main" id="{C50693A3-08FB-4BE0-A657-11947D3B8C7E}"/>
                </a:ext>
              </a:extLst>
            </p:cNvPr>
            <p:cNvSpPr txBox="1"/>
            <p:nvPr/>
          </p:nvSpPr>
          <p:spPr>
            <a:xfrm>
              <a:off x="2471279" y="3839177"/>
              <a:ext cx="720080" cy="523220"/>
            </a:xfrm>
            <a:prstGeom prst="rect">
              <a:avLst/>
            </a:prstGeom>
            <a:noFill/>
            <a:ln>
              <a:noFill/>
            </a:ln>
          </p:spPr>
          <p:txBody>
            <a:bodyPr spcFirstLastPara="1" wrap="square" lIns="91425" tIns="45700" rIns="91425" bIns="45700" anchor="t" anchorCtr="0">
              <a:noAutofit/>
            </a:bodyPr>
            <a:lstStyle/>
            <a:p>
              <a:r>
                <a:rPr lang="en-GB" sz="1400" dirty="0">
                  <a:solidFill>
                    <a:schemeClr val="dk1"/>
                  </a:solidFill>
                  <a:latin typeface="Calibri"/>
                  <a:ea typeface="Calibri"/>
                  <a:cs typeface="Calibri"/>
                  <a:sym typeface="Calibri"/>
                </a:rPr>
                <a:t>Trench Foot</a:t>
              </a:r>
              <a:endParaRPr sz="1400" dirty="0">
                <a:solidFill>
                  <a:schemeClr val="dk1"/>
                </a:solidFill>
                <a:latin typeface="Calibri"/>
                <a:ea typeface="Calibri"/>
                <a:cs typeface="Calibri"/>
                <a:sym typeface="Calibri"/>
              </a:endParaRPr>
            </a:p>
          </p:txBody>
        </p:sp>
        <p:pic>
          <p:nvPicPr>
            <p:cNvPr id="114" name="Google Shape;347;p17">
              <a:extLst>
                <a:ext uri="{FF2B5EF4-FFF2-40B4-BE49-F238E27FC236}">
                  <a16:creationId xmlns:a16="http://schemas.microsoft.com/office/drawing/2014/main" id="{DAE68D0A-621A-490E-A661-C83B37556E51}"/>
                </a:ext>
              </a:extLst>
            </p:cNvPr>
            <p:cNvPicPr preferRelativeResize="0"/>
            <p:nvPr/>
          </p:nvPicPr>
          <p:blipFill rotWithShape="1">
            <a:blip r:embed="rId3">
              <a:alphaModFix/>
            </a:blip>
            <a:srcRect/>
            <a:stretch/>
          </p:blipFill>
          <p:spPr>
            <a:xfrm>
              <a:off x="2243960" y="3330555"/>
              <a:ext cx="548159" cy="419181"/>
            </a:xfrm>
            <a:prstGeom prst="rect">
              <a:avLst/>
            </a:prstGeom>
            <a:noFill/>
            <a:ln>
              <a:noFill/>
            </a:ln>
          </p:spPr>
        </p:pic>
        <p:cxnSp>
          <p:nvCxnSpPr>
            <p:cNvPr id="115" name="Google Shape;348;p17">
              <a:extLst>
                <a:ext uri="{FF2B5EF4-FFF2-40B4-BE49-F238E27FC236}">
                  <a16:creationId xmlns:a16="http://schemas.microsoft.com/office/drawing/2014/main" id="{610CB28B-CD7F-4807-9D9E-144C5A8BEC0D}"/>
                </a:ext>
              </a:extLst>
            </p:cNvPr>
            <p:cNvCxnSpPr>
              <a:cxnSpLocks/>
              <a:stCxn id="105" idx="2"/>
              <a:endCxn id="121" idx="6"/>
            </p:cNvCxnSpPr>
            <p:nvPr/>
          </p:nvCxnSpPr>
          <p:spPr>
            <a:xfrm flipH="1" flipV="1">
              <a:off x="3085387" y="2432129"/>
              <a:ext cx="1721265" cy="254128"/>
            </a:xfrm>
            <a:prstGeom prst="straightConnector1">
              <a:avLst/>
            </a:prstGeom>
            <a:noFill/>
            <a:ln w="25400" cap="flat" cmpd="sng">
              <a:solidFill>
                <a:schemeClr val="dk1"/>
              </a:solidFill>
              <a:prstDash val="solid"/>
              <a:round/>
              <a:headEnd type="none" w="sm" len="sm"/>
              <a:tailEnd type="none" w="sm" len="sm"/>
            </a:ln>
          </p:spPr>
        </p:cxnSp>
        <p:sp>
          <p:nvSpPr>
            <p:cNvPr id="116" name="Google Shape;349;p17">
              <a:extLst>
                <a:ext uri="{FF2B5EF4-FFF2-40B4-BE49-F238E27FC236}">
                  <a16:creationId xmlns:a16="http://schemas.microsoft.com/office/drawing/2014/main" id="{B30D27C4-84DE-4D63-87C7-B22C8B98F624}"/>
                </a:ext>
              </a:extLst>
            </p:cNvPr>
            <p:cNvSpPr txBox="1"/>
            <p:nvPr/>
          </p:nvSpPr>
          <p:spPr>
            <a:xfrm>
              <a:off x="2100542" y="2593244"/>
              <a:ext cx="720080" cy="523220"/>
            </a:xfrm>
            <a:prstGeom prst="rect">
              <a:avLst/>
            </a:prstGeom>
            <a:noFill/>
            <a:ln>
              <a:noFill/>
            </a:ln>
          </p:spPr>
          <p:txBody>
            <a:bodyPr spcFirstLastPara="1" wrap="square" lIns="91425" tIns="45700" rIns="91425" bIns="45700" anchor="t" anchorCtr="0">
              <a:noAutofit/>
            </a:bodyPr>
            <a:lstStyle/>
            <a:p>
              <a:r>
                <a:rPr lang="en-GB" sz="1400" dirty="0">
                  <a:solidFill>
                    <a:schemeClr val="dk1"/>
                  </a:solidFill>
                  <a:latin typeface="Calibri"/>
                  <a:ea typeface="Calibri"/>
                  <a:cs typeface="Calibri"/>
                  <a:sym typeface="Calibri"/>
                </a:rPr>
                <a:t>Trench Fever</a:t>
              </a:r>
              <a:endParaRPr sz="1400" dirty="0">
                <a:solidFill>
                  <a:schemeClr val="dk1"/>
                </a:solidFill>
                <a:latin typeface="Calibri"/>
                <a:ea typeface="Calibri"/>
                <a:cs typeface="Calibri"/>
                <a:sym typeface="Calibri"/>
              </a:endParaRPr>
            </a:p>
          </p:txBody>
        </p:sp>
        <p:sp>
          <p:nvSpPr>
            <p:cNvPr id="117" name="Google Shape;350;p17">
              <a:extLst>
                <a:ext uri="{FF2B5EF4-FFF2-40B4-BE49-F238E27FC236}">
                  <a16:creationId xmlns:a16="http://schemas.microsoft.com/office/drawing/2014/main" id="{F599DB8A-94DF-4A3D-949B-A52ED7D6DABA}"/>
                </a:ext>
              </a:extLst>
            </p:cNvPr>
            <p:cNvSpPr txBox="1"/>
            <p:nvPr/>
          </p:nvSpPr>
          <p:spPr>
            <a:xfrm>
              <a:off x="3601119" y="617174"/>
              <a:ext cx="1703171" cy="444855"/>
            </a:xfrm>
            <a:prstGeom prst="rect">
              <a:avLst/>
            </a:prstGeom>
            <a:noFill/>
            <a:ln>
              <a:noFill/>
            </a:ln>
          </p:spPr>
          <p:txBody>
            <a:bodyPr spcFirstLastPara="1" wrap="square" lIns="91425" tIns="45700" rIns="91425" bIns="45700" anchor="t" anchorCtr="0">
              <a:noAutofit/>
            </a:bodyPr>
            <a:lstStyle/>
            <a:p>
              <a:pPr algn="ctr"/>
              <a:r>
                <a:rPr lang="en-GB" sz="1400" dirty="0">
                  <a:solidFill>
                    <a:schemeClr val="dk1"/>
                  </a:solidFill>
                  <a:latin typeface="Calibri"/>
                  <a:ea typeface="Calibri"/>
                  <a:cs typeface="Calibri"/>
                  <a:sym typeface="Calibri"/>
                </a:rPr>
                <a:t>Shrapnel Wounds</a:t>
              </a:r>
              <a:endParaRPr sz="1400" dirty="0">
                <a:solidFill>
                  <a:schemeClr val="dk1"/>
                </a:solidFill>
                <a:latin typeface="Calibri"/>
                <a:ea typeface="Calibri"/>
                <a:cs typeface="Calibri"/>
                <a:sym typeface="Calibri"/>
              </a:endParaRPr>
            </a:p>
          </p:txBody>
        </p:sp>
        <p:sp>
          <p:nvSpPr>
            <p:cNvPr id="118" name="Google Shape;351;p17">
              <a:extLst>
                <a:ext uri="{FF2B5EF4-FFF2-40B4-BE49-F238E27FC236}">
                  <a16:creationId xmlns:a16="http://schemas.microsoft.com/office/drawing/2014/main" id="{EF5A53D4-ABAF-41B0-B468-DBC60E7783DA}"/>
                </a:ext>
              </a:extLst>
            </p:cNvPr>
            <p:cNvSpPr txBox="1"/>
            <p:nvPr/>
          </p:nvSpPr>
          <p:spPr>
            <a:xfrm>
              <a:off x="2002519" y="1302921"/>
              <a:ext cx="1398942" cy="571753"/>
            </a:xfrm>
            <a:prstGeom prst="rect">
              <a:avLst/>
            </a:prstGeom>
            <a:noFill/>
            <a:ln>
              <a:noFill/>
            </a:ln>
          </p:spPr>
          <p:txBody>
            <a:bodyPr spcFirstLastPara="1" wrap="square" lIns="91425" tIns="45700" rIns="91425" bIns="45700" anchor="t" anchorCtr="0">
              <a:noAutofit/>
            </a:bodyPr>
            <a:lstStyle/>
            <a:p>
              <a:pPr algn="ctr"/>
              <a:r>
                <a:rPr lang="en-GB" sz="1400" dirty="0">
                  <a:solidFill>
                    <a:schemeClr val="dk1"/>
                  </a:solidFill>
                  <a:latin typeface="Calibri"/>
                  <a:ea typeface="Calibri"/>
                  <a:cs typeface="Calibri"/>
                  <a:sym typeface="Calibri"/>
                </a:rPr>
                <a:t>Disfigurements</a:t>
              </a:r>
              <a:br>
                <a:rPr lang="en-GB" sz="1400" dirty="0">
                  <a:solidFill>
                    <a:schemeClr val="dk1"/>
                  </a:solidFill>
                  <a:latin typeface="Calibri"/>
                  <a:ea typeface="Calibri"/>
                  <a:cs typeface="Calibri"/>
                  <a:sym typeface="Calibri"/>
                </a:rPr>
              </a:br>
              <a:r>
                <a:rPr lang="en-GB" sz="1400" dirty="0">
                  <a:solidFill>
                    <a:schemeClr val="dk1"/>
                  </a:solidFill>
                  <a:latin typeface="Calibri"/>
                  <a:ea typeface="Calibri"/>
                  <a:cs typeface="Calibri"/>
                  <a:sym typeface="Calibri"/>
                </a:rPr>
                <a:t>and Burns</a:t>
              </a:r>
              <a:endParaRPr sz="1400" dirty="0">
                <a:solidFill>
                  <a:schemeClr val="dk1"/>
                </a:solidFill>
                <a:latin typeface="Calibri"/>
                <a:ea typeface="Calibri"/>
                <a:cs typeface="Calibri"/>
                <a:sym typeface="Calibri"/>
              </a:endParaRPr>
            </a:p>
          </p:txBody>
        </p:sp>
        <p:cxnSp>
          <p:nvCxnSpPr>
            <p:cNvPr id="119" name="Google Shape;352;p17">
              <a:extLst>
                <a:ext uri="{FF2B5EF4-FFF2-40B4-BE49-F238E27FC236}">
                  <a16:creationId xmlns:a16="http://schemas.microsoft.com/office/drawing/2014/main" id="{0B607466-91A5-47AD-ADC5-1E7D0B53AFC6}"/>
                </a:ext>
              </a:extLst>
            </p:cNvPr>
            <p:cNvCxnSpPr>
              <a:cxnSpLocks/>
              <a:stCxn id="105" idx="1"/>
              <a:endCxn id="122" idx="5"/>
            </p:cNvCxnSpPr>
            <p:nvPr/>
          </p:nvCxnSpPr>
          <p:spPr>
            <a:xfrm flipH="1" flipV="1">
              <a:off x="3706088" y="1464094"/>
              <a:ext cx="1128245" cy="1158516"/>
            </a:xfrm>
            <a:prstGeom prst="straightConnector1">
              <a:avLst/>
            </a:prstGeom>
            <a:noFill/>
            <a:ln w="25400" cap="flat" cmpd="sng">
              <a:solidFill>
                <a:schemeClr val="dk1"/>
              </a:solidFill>
              <a:prstDash val="solid"/>
              <a:round/>
              <a:headEnd type="none" w="sm" len="sm"/>
              <a:tailEnd type="none" w="sm" len="sm"/>
            </a:ln>
          </p:spPr>
        </p:cxnSp>
        <p:cxnSp>
          <p:nvCxnSpPr>
            <p:cNvPr id="120" name="Google Shape;353;p17">
              <a:extLst>
                <a:ext uri="{FF2B5EF4-FFF2-40B4-BE49-F238E27FC236}">
                  <a16:creationId xmlns:a16="http://schemas.microsoft.com/office/drawing/2014/main" id="{912C3779-68DE-4CE8-9A53-FE9735624D4B}"/>
                </a:ext>
              </a:extLst>
            </p:cNvPr>
            <p:cNvCxnSpPr>
              <a:cxnSpLocks/>
              <a:stCxn id="105" idx="0"/>
              <a:endCxn id="123" idx="4"/>
            </p:cNvCxnSpPr>
            <p:nvPr/>
          </p:nvCxnSpPr>
          <p:spPr>
            <a:xfrm flipH="1" flipV="1">
              <a:off x="4739822" y="1760305"/>
              <a:ext cx="161340" cy="835943"/>
            </a:xfrm>
            <a:prstGeom prst="straightConnector1">
              <a:avLst/>
            </a:prstGeom>
            <a:noFill/>
            <a:ln w="25400" cap="flat" cmpd="sng">
              <a:solidFill>
                <a:schemeClr val="dk1"/>
              </a:solidFill>
              <a:prstDash val="solid"/>
              <a:round/>
              <a:headEnd type="none" w="sm" len="sm"/>
              <a:tailEnd type="none" w="sm" len="sm"/>
            </a:ln>
          </p:spPr>
        </p:cxnSp>
        <p:sp>
          <p:nvSpPr>
            <p:cNvPr id="121" name="Google Shape;354;p17">
              <a:extLst>
                <a:ext uri="{FF2B5EF4-FFF2-40B4-BE49-F238E27FC236}">
                  <a16:creationId xmlns:a16="http://schemas.microsoft.com/office/drawing/2014/main" id="{C59EE1A7-52BB-48E7-9856-C008FD197EAB}"/>
                </a:ext>
              </a:extLst>
            </p:cNvPr>
            <p:cNvSpPr/>
            <p:nvPr/>
          </p:nvSpPr>
          <p:spPr>
            <a:xfrm>
              <a:off x="2896366" y="2342119"/>
              <a:ext cx="189021" cy="180020"/>
            </a:xfrm>
            <a:prstGeom prst="ellipse">
              <a:avLst/>
            </a:prstGeom>
            <a:no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sp>
          <p:nvSpPr>
            <p:cNvPr id="122" name="Google Shape;355;p17">
              <a:extLst>
                <a:ext uri="{FF2B5EF4-FFF2-40B4-BE49-F238E27FC236}">
                  <a16:creationId xmlns:a16="http://schemas.microsoft.com/office/drawing/2014/main" id="{0518C07C-332E-47F4-AF2E-363CCF820A7D}"/>
                </a:ext>
              </a:extLst>
            </p:cNvPr>
            <p:cNvSpPr/>
            <p:nvPr/>
          </p:nvSpPr>
          <p:spPr>
            <a:xfrm>
              <a:off x="3544748" y="1310437"/>
              <a:ext cx="189021" cy="180020"/>
            </a:xfrm>
            <a:prstGeom prst="ellipse">
              <a:avLst/>
            </a:prstGeom>
            <a:no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sp>
          <p:nvSpPr>
            <p:cNvPr id="123" name="Google Shape;356;p17">
              <a:extLst>
                <a:ext uri="{FF2B5EF4-FFF2-40B4-BE49-F238E27FC236}">
                  <a16:creationId xmlns:a16="http://schemas.microsoft.com/office/drawing/2014/main" id="{F7DC920F-4707-40DB-A96A-E56B5A6ED97D}"/>
                </a:ext>
              </a:extLst>
            </p:cNvPr>
            <p:cNvSpPr/>
            <p:nvPr/>
          </p:nvSpPr>
          <p:spPr>
            <a:xfrm>
              <a:off x="4645312" y="1580284"/>
              <a:ext cx="189021" cy="180020"/>
            </a:xfrm>
            <a:prstGeom prst="ellipse">
              <a:avLst/>
            </a:prstGeom>
            <a:no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pic>
          <p:nvPicPr>
            <p:cNvPr id="124" name="Google Shape;357;p17">
              <a:extLst>
                <a:ext uri="{FF2B5EF4-FFF2-40B4-BE49-F238E27FC236}">
                  <a16:creationId xmlns:a16="http://schemas.microsoft.com/office/drawing/2014/main" id="{A4659E2C-0D44-41EE-BFC7-8679889CB127}"/>
                </a:ext>
              </a:extLst>
            </p:cNvPr>
            <p:cNvPicPr preferRelativeResize="0"/>
            <p:nvPr/>
          </p:nvPicPr>
          <p:blipFill rotWithShape="1">
            <a:blip r:embed="rId4">
              <a:alphaModFix/>
            </a:blip>
            <a:srcRect/>
            <a:stretch/>
          </p:blipFill>
          <p:spPr>
            <a:xfrm>
              <a:off x="2077020" y="2008434"/>
              <a:ext cx="516839" cy="517851"/>
            </a:xfrm>
            <a:prstGeom prst="rect">
              <a:avLst/>
            </a:prstGeom>
            <a:noFill/>
            <a:ln>
              <a:noFill/>
            </a:ln>
          </p:spPr>
        </p:pic>
        <p:pic>
          <p:nvPicPr>
            <p:cNvPr id="125" name="Google Shape;358;p17">
              <a:extLst>
                <a:ext uri="{FF2B5EF4-FFF2-40B4-BE49-F238E27FC236}">
                  <a16:creationId xmlns:a16="http://schemas.microsoft.com/office/drawing/2014/main" id="{E1A59E56-6114-4831-A78D-536610FF55A1}"/>
                </a:ext>
              </a:extLst>
            </p:cNvPr>
            <p:cNvPicPr preferRelativeResize="0"/>
            <p:nvPr/>
          </p:nvPicPr>
          <p:blipFill rotWithShape="1">
            <a:blip r:embed="rId5">
              <a:alphaModFix/>
            </a:blip>
            <a:srcRect/>
            <a:stretch/>
          </p:blipFill>
          <p:spPr>
            <a:xfrm>
              <a:off x="2129674" y="753672"/>
              <a:ext cx="518634" cy="517619"/>
            </a:xfrm>
            <a:prstGeom prst="rect">
              <a:avLst/>
            </a:prstGeom>
            <a:noFill/>
            <a:ln>
              <a:noFill/>
            </a:ln>
          </p:spPr>
        </p:pic>
        <p:pic>
          <p:nvPicPr>
            <p:cNvPr id="126" name="Google Shape;359;p17">
              <a:extLst>
                <a:ext uri="{FF2B5EF4-FFF2-40B4-BE49-F238E27FC236}">
                  <a16:creationId xmlns:a16="http://schemas.microsoft.com/office/drawing/2014/main" id="{0E8DBE4D-31C3-4CC3-A6D1-5B03DA055CE4}"/>
                </a:ext>
              </a:extLst>
            </p:cNvPr>
            <p:cNvPicPr preferRelativeResize="0"/>
            <p:nvPr/>
          </p:nvPicPr>
          <p:blipFill rotWithShape="1">
            <a:blip r:embed="rId6">
              <a:alphaModFix/>
            </a:blip>
            <a:srcRect/>
            <a:stretch/>
          </p:blipFill>
          <p:spPr>
            <a:xfrm>
              <a:off x="4545810" y="991795"/>
              <a:ext cx="534352" cy="474630"/>
            </a:xfrm>
            <a:prstGeom prst="rect">
              <a:avLst/>
            </a:prstGeom>
            <a:noFill/>
            <a:ln>
              <a:noFill/>
            </a:ln>
          </p:spPr>
        </p:pic>
        <p:cxnSp>
          <p:nvCxnSpPr>
            <p:cNvPr id="127" name="Google Shape;362;p17">
              <a:extLst>
                <a:ext uri="{FF2B5EF4-FFF2-40B4-BE49-F238E27FC236}">
                  <a16:creationId xmlns:a16="http://schemas.microsoft.com/office/drawing/2014/main" id="{E4A4DACD-9A93-41F4-8CB4-465FEB5D7E87}"/>
                </a:ext>
              </a:extLst>
            </p:cNvPr>
            <p:cNvCxnSpPr>
              <a:cxnSpLocks/>
              <a:stCxn id="105" idx="4"/>
              <a:endCxn id="128" idx="7"/>
            </p:cNvCxnSpPr>
            <p:nvPr/>
          </p:nvCxnSpPr>
          <p:spPr>
            <a:xfrm flipH="1">
              <a:off x="3823240" y="2776267"/>
              <a:ext cx="1077923" cy="1059215"/>
            </a:xfrm>
            <a:prstGeom prst="straightConnector1">
              <a:avLst/>
            </a:prstGeom>
            <a:noFill/>
            <a:ln w="25400" cap="flat" cmpd="sng">
              <a:solidFill>
                <a:schemeClr val="dk1"/>
              </a:solidFill>
              <a:prstDash val="solid"/>
              <a:round/>
              <a:headEnd type="none" w="sm" len="sm"/>
              <a:tailEnd type="none" w="sm" len="sm"/>
            </a:ln>
          </p:spPr>
        </p:cxnSp>
        <p:sp>
          <p:nvSpPr>
            <p:cNvPr id="128" name="Google Shape;363;p17">
              <a:extLst>
                <a:ext uri="{FF2B5EF4-FFF2-40B4-BE49-F238E27FC236}">
                  <a16:creationId xmlns:a16="http://schemas.microsoft.com/office/drawing/2014/main" id="{9D00812D-1B85-49E6-BFE8-DCFB164976B7}"/>
                </a:ext>
              </a:extLst>
            </p:cNvPr>
            <p:cNvSpPr/>
            <p:nvPr/>
          </p:nvSpPr>
          <p:spPr>
            <a:xfrm>
              <a:off x="3661900" y="3809119"/>
              <a:ext cx="189021" cy="180020"/>
            </a:xfrm>
            <a:prstGeom prst="ellipse">
              <a:avLst/>
            </a:prstGeom>
            <a:no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sp>
          <p:nvSpPr>
            <p:cNvPr id="129" name="Google Shape;364;p17">
              <a:extLst>
                <a:ext uri="{FF2B5EF4-FFF2-40B4-BE49-F238E27FC236}">
                  <a16:creationId xmlns:a16="http://schemas.microsoft.com/office/drawing/2014/main" id="{C02A5F4B-17C1-4DA9-9641-557EC26961C6}"/>
                </a:ext>
              </a:extLst>
            </p:cNvPr>
            <p:cNvSpPr txBox="1"/>
            <p:nvPr/>
          </p:nvSpPr>
          <p:spPr>
            <a:xfrm>
              <a:off x="3806975" y="3845076"/>
              <a:ext cx="720080" cy="307777"/>
            </a:xfrm>
            <a:prstGeom prst="rect">
              <a:avLst/>
            </a:prstGeom>
            <a:noFill/>
            <a:ln>
              <a:noFill/>
            </a:ln>
          </p:spPr>
          <p:txBody>
            <a:bodyPr spcFirstLastPara="1" wrap="square" lIns="91425" tIns="45700" rIns="91425" bIns="45700" anchor="t" anchorCtr="0">
              <a:noAutofit/>
            </a:bodyPr>
            <a:lstStyle/>
            <a:p>
              <a:pPr algn="ctr"/>
              <a:r>
                <a:rPr lang="en-GB" sz="1400" dirty="0">
                  <a:solidFill>
                    <a:schemeClr val="dk1"/>
                  </a:solidFill>
                  <a:latin typeface="Calibri"/>
                  <a:ea typeface="Calibri"/>
                  <a:cs typeface="Calibri"/>
                  <a:sym typeface="Calibri"/>
                </a:rPr>
                <a:t>Gas</a:t>
              </a:r>
              <a:endParaRPr sz="1400" dirty="0">
                <a:solidFill>
                  <a:schemeClr val="dk1"/>
                </a:solidFill>
                <a:latin typeface="Calibri"/>
                <a:ea typeface="Calibri"/>
                <a:cs typeface="Calibri"/>
                <a:sym typeface="Calibri"/>
              </a:endParaRPr>
            </a:p>
          </p:txBody>
        </p:sp>
        <p:pic>
          <p:nvPicPr>
            <p:cNvPr id="137" name="Google Shape;365;p17">
              <a:extLst>
                <a:ext uri="{FF2B5EF4-FFF2-40B4-BE49-F238E27FC236}">
                  <a16:creationId xmlns:a16="http://schemas.microsoft.com/office/drawing/2014/main" id="{918456D4-9699-4365-BB22-EF695089CE92}"/>
                </a:ext>
              </a:extLst>
            </p:cNvPr>
            <p:cNvPicPr preferRelativeResize="0"/>
            <p:nvPr/>
          </p:nvPicPr>
          <p:blipFill rotWithShape="1">
            <a:blip r:embed="rId7">
              <a:alphaModFix/>
            </a:blip>
            <a:srcRect/>
            <a:stretch/>
          </p:blipFill>
          <p:spPr>
            <a:xfrm>
              <a:off x="3325520" y="4224736"/>
              <a:ext cx="464819" cy="371702"/>
            </a:xfrm>
            <a:prstGeom prst="rect">
              <a:avLst/>
            </a:prstGeom>
            <a:noFill/>
            <a:ln>
              <a:noFill/>
            </a:ln>
          </p:spPr>
        </p:pic>
        <p:pic>
          <p:nvPicPr>
            <p:cNvPr id="138" name="Google Shape;366;p17">
              <a:extLst>
                <a:ext uri="{FF2B5EF4-FFF2-40B4-BE49-F238E27FC236}">
                  <a16:creationId xmlns:a16="http://schemas.microsoft.com/office/drawing/2014/main" id="{B31AF4D4-3AA0-49AE-982B-CADA26491D3D}"/>
                </a:ext>
              </a:extLst>
            </p:cNvPr>
            <p:cNvPicPr preferRelativeResize="0"/>
            <p:nvPr/>
          </p:nvPicPr>
          <p:blipFill rotWithShape="1">
            <a:blip r:embed="rId8">
              <a:alphaModFix/>
            </a:blip>
            <a:srcRect/>
            <a:stretch/>
          </p:blipFill>
          <p:spPr>
            <a:xfrm>
              <a:off x="3924500" y="4182356"/>
              <a:ext cx="473860" cy="407157"/>
            </a:xfrm>
            <a:prstGeom prst="rect">
              <a:avLst/>
            </a:prstGeom>
            <a:noFill/>
            <a:ln>
              <a:noFill/>
            </a:ln>
          </p:spPr>
        </p:pic>
        <p:pic>
          <p:nvPicPr>
            <p:cNvPr id="140" name="Google Shape;390;p17">
              <a:extLst>
                <a:ext uri="{FF2B5EF4-FFF2-40B4-BE49-F238E27FC236}">
                  <a16:creationId xmlns:a16="http://schemas.microsoft.com/office/drawing/2014/main" id="{8DD1CF5A-A7BB-40E0-85F2-E08957F6D721}"/>
                </a:ext>
              </a:extLst>
            </p:cNvPr>
            <p:cNvPicPr preferRelativeResize="0"/>
            <p:nvPr/>
          </p:nvPicPr>
          <p:blipFill rotWithShape="1">
            <a:blip r:embed="rId9">
              <a:alphaModFix/>
            </a:blip>
            <a:srcRect/>
            <a:stretch/>
          </p:blipFill>
          <p:spPr>
            <a:xfrm>
              <a:off x="2812944" y="686937"/>
              <a:ext cx="471441" cy="602265"/>
            </a:xfrm>
            <a:prstGeom prst="rect">
              <a:avLst/>
            </a:prstGeom>
            <a:noFill/>
            <a:ln>
              <a:noFill/>
            </a:ln>
          </p:spPr>
        </p:pic>
        <p:sp>
          <p:nvSpPr>
            <p:cNvPr id="141" name="Google Shape;393;p17">
              <a:extLst>
                <a:ext uri="{FF2B5EF4-FFF2-40B4-BE49-F238E27FC236}">
                  <a16:creationId xmlns:a16="http://schemas.microsoft.com/office/drawing/2014/main" id="{5170F3CE-A1C5-498B-9A7D-1D14C831C518}"/>
                </a:ext>
              </a:extLst>
            </p:cNvPr>
            <p:cNvSpPr txBox="1"/>
            <p:nvPr/>
          </p:nvSpPr>
          <p:spPr>
            <a:xfrm>
              <a:off x="5304291" y="2034342"/>
              <a:ext cx="872480" cy="307777"/>
            </a:xfrm>
            <a:prstGeom prst="rect">
              <a:avLst/>
            </a:prstGeom>
            <a:noFill/>
            <a:ln>
              <a:noFill/>
            </a:ln>
          </p:spPr>
          <p:txBody>
            <a:bodyPr spcFirstLastPara="1" wrap="square" lIns="91425" tIns="45700" rIns="91425" bIns="45700" anchor="t" anchorCtr="0">
              <a:noAutofit/>
            </a:bodyPr>
            <a:lstStyle/>
            <a:p>
              <a:pPr algn="ctr"/>
              <a:r>
                <a:rPr lang="en-GB" sz="1400" dirty="0">
                  <a:solidFill>
                    <a:schemeClr val="dk1"/>
                  </a:solidFill>
                  <a:latin typeface="Calibri"/>
                  <a:ea typeface="Calibri"/>
                  <a:cs typeface="Calibri"/>
                  <a:sym typeface="Calibri"/>
                </a:rPr>
                <a:t>Head </a:t>
              </a:r>
              <a:endParaRPr sz="1400" dirty="0">
                <a:solidFill>
                  <a:schemeClr val="dk1"/>
                </a:solidFill>
                <a:latin typeface="Calibri"/>
                <a:ea typeface="Calibri"/>
                <a:cs typeface="Calibri"/>
                <a:sym typeface="Calibri"/>
              </a:endParaRPr>
            </a:p>
          </p:txBody>
        </p:sp>
        <p:pic>
          <p:nvPicPr>
            <p:cNvPr id="142" name="Google Shape;395;p17">
              <a:extLst>
                <a:ext uri="{FF2B5EF4-FFF2-40B4-BE49-F238E27FC236}">
                  <a16:creationId xmlns:a16="http://schemas.microsoft.com/office/drawing/2014/main" id="{0F95A325-60F8-416E-84BF-399B171D267E}"/>
                </a:ext>
              </a:extLst>
            </p:cNvPr>
            <p:cNvPicPr preferRelativeResize="0"/>
            <p:nvPr/>
          </p:nvPicPr>
          <p:blipFill rotWithShape="1">
            <a:blip r:embed="rId10">
              <a:alphaModFix/>
            </a:blip>
            <a:srcRect/>
            <a:stretch/>
          </p:blipFill>
          <p:spPr>
            <a:xfrm>
              <a:off x="5400163" y="1382012"/>
              <a:ext cx="560247" cy="691196"/>
            </a:xfrm>
            <a:prstGeom prst="rect">
              <a:avLst/>
            </a:prstGeom>
            <a:noFill/>
            <a:ln>
              <a:noFill/>
            </a:ln>
          </p:spPr>
        </p:pic>
        <p:cxnSp>
          <p:nvCxnSpPr>
            <p:cNvPr id="144" name="Google Shape;353;p17">
              <a:extLst>
                <a:ext uri="{FF2B5EF4-FFF2-40B4-BE49-F238E27FC236}">
                  <a16:creationId xmlns:a16="http://schemas.microsoft.com/office/drawing/2014/main" id="{8A6E4A67-E71C-4FFD-A978-A5E07F58F5B5}"/>
                </a:ext>
              </a:extLst>
            </p:cNvPr>
            <p:cNvCxnSpPr>
              <a:cxnSpLocks/>
              <a:stCxn id="105" idx="7"/>
              <a:endCxn id="141" idx="1"/>
            </p:cNvCxnSpPr>
            <p:nvPr/>
          </p:nvCxnSpPr>
          <p:spPr>
            <a:xfrm flipV="1">
              <a:off x="4967991" y="2188230"/>
              <a:ext cx="336300" cy="434380"/>
            </a:xfrm>
            <a:prstGeom prst="straightConnector1">
              <a:avLst/>
            </a:prstGeom>
            <a:noFill/>
            <a:ln w="25400" cap="flat" cmpd="sng">
              <a:solidFill>
                <a:schemeClr val="dk1"/>
              </a:solidFill>
              <a:prstDash val="solid"/>
              <a:round/>
              <a:headEnd type="none" w="sm" len="sm"/>
              <a:tailEnd type="none" w="sm" len="sm"/>
            </a:ln>
          </p:spPr>
        </p:cxnSp>
        <p:sp>
          <p:nvSpPr>
            <p:cNvPr id="150" name="Google Shape;356;p17">
              <a:extLst>
                <a:ext uri="{FF2B5EF4-FFF2-40B4-BE49-F238E27FC236}">
                  <a16:creationId xmlns:a16="http://schemas.microsoft.com/office/drawing/2014/main" id="{F767B093-6B1F-406E-8169-4697268E9528}"/>
                </a:ext>
              </a:extLst>
            </p:cNvPr>
            <p:cNvSpPr/>
            <p:nvPr/>
          </p:nvSpPr>
          <p:spPr>
            <a:xfrm>
              <a:off x="5245273" y="2047077"/>
              <a:ext cx="189021" cy="180020"/>
            </a:xfrm>
            <a:prstGeom prst="ellipse">
              <a:avLst/>
            </a:prstGeom>
            <a:solidFill>
              <a:schemeClr val="bg1"/>
            </a:solid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cxnSp>
          <p:nvCxnSpPr>
            <p:cNvPr id="152" name="Google Shape;323;p17">
              <a:extLst>
                <a:ext uri="{FF2B5EF4-FFF2-40B4-BE49-F238E27FC236}">
                  <a16:creationId xmlns:a16="http://schemas.microsoft.com/office/drawing/2014/main" id="{0AF9D618-AC3B-4B2A-8E35-19A0CA63DC9E}"/>
                </a:ext>
              </a:extLst>
            </p:cNvPr>
            <p:cNvCxnSpPr>
              <a:cxnSpLocks/>
              <a:stCxn id="101" idx="3"/>
              <a:endCxn id="154" idx="3"/>
            </p:cNvCxnSpPr>
            <p:nvPr/>
          </p:nvCxnSpPr>
          <p:spPr>
            <a:xfrm flipV="1">
              <a:off x="7848238" y="3056022"/>
              <a:ext cx="766527" cy="458936"/>
            </a:xfrm>
            <a:prstGeom prst="straightConnector1">
              <a:avLst/>
            </a:prstGeom>
            <a:noFill/>
            <a:ln w="25400" cap="flat" cmpd="sng">
              <a:solidFill>
                <a:schemeClr val="dk1"/>
              </a:solidFill>
              <a:prstDash val="solid"/>
              <a:round/>
              <a:headEnd type="none" w="sm" len="sm"/>
              <a:tailEnd type="none" w="sm" len="sm"/>
            </a:ln>
          </p:spPr>
        </p:cxnSp>
        <p:sp>
          <p:nvSpPr>
            <p:cNvPr id="153" name="Google Shape;326;p17">
              <a:extLst>
                <a:ext uri="{FF2B5EF4-FFF2-40B4-BE49-F238E27FC236}">
                  <a16:creationId xmlns:a16="http://schemas.microsoft.com/office/drawing/2014/main" id="{B5DC032E-C29C-4E9D-BD88-2DAE560CD978}"/>
                </a:ext>
              </a:extLst>
            </p:cNvPr>
            <p:cNvSpPr/>
            <p:nvPr/>
          </p:nvSpPr>
          <p:spPr>
            <a:xfrm>
              <a:off x="7998242" y="1430553"/>
              <a:ext cx="189021" cy="180020"/>
            </a:xfrm>
            <a:prstGeom prst="ellipse">
              <a:avLst/>
            </a:prstGeom>
            <a:no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sp>
          <p:nvSpPr>
            <p:cNvPr id="154" name="Google Shape;327;p17">
              <a:extLst>
                <a:ext uri="{FF2B5EF4-FFF2-40B4-BE49-F238E27FC236}">
                  <a16:creationId xmlns:a16="http://schemas.microsoft.com/office/drawing/2014/main" id="{5B2FE9D4-F38D-4337-ABDA-410C30F15546}"/>
                </a:ext>
              </a:extLst>
            </p:cNvPr>
            <p:cNvSpPr/>
            <p:nvPr/>
          </p:nvSpPr>
          <p:spPr>
            <a:xfrm>
              <a:off x="8587084" y="2902365"/>
              <a:ext cx="189021" cy="180020"/>
            </a:xfrm>
            <a:prstGeom prst="ellipse">
              <a:avLst/>
            </a:prstGeom>
            <a:no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sp>
          <p:nvSpPr>
            <p:cNvPr id="156" name="Google Shape;340;p17">
              <a:extLst>
                <a:ext uri="{FF2B5EF4-FFF2-40B4-BE49-F238E27FC236}">
                  <a16:creationId xmlns:a16="http://schemas.microsoft.com/office/drawing/2014/main" id="{F5753710-D3BE-435F-915C-5F13FAB5680A}"/>
                </a:ext>
              </a:extLst>
            </p:cNvPr>
            <p:cNvSpPr txBox="1"/>
            <p:nvPr/>
          </p:nvSpPr>
          <p:spPr>
            <a:xfrm rot="19384192">
              <a:off x="7140282" y="2664809"/>
              <a:ext cx="1431070" cy="307777"/>
            </a:xfrm>
            <a:prstGeom prst="rect">
              <a:avLst/>
            </a:prstGeom>
            <a:noFill/>
            <a:ln>
              <a:noFill/>
            </a:ln>
          </p:spPr>
          <p:txBody>
            <a:bodyPr spcFirstLastPara="1" wrap="square" lIns="91425" tIns="45700" rIns="91425" bIns="45700" anchor="t" anchorCtr="0">
              <a:noAutofit/>
            </a:bodyPr>
            <a:lstStyle/>
            <a:p>
              <a:pPr algn="ctr"/>
              <a:r>
                <a:rPr lang="en-GB" sz="1400" dirty="0">
                  <a:solidFill>
                    <a:schemeClr val="dk1"/>
                  </a:solidFill>
                  <a:latin typeface="Calibri"/>
                  <a:ea typeface="Calibri"/>
                  <a:cs typeface="Calibri"/>
                  <a:sym typeface="Calibri"/>
                </a:rPr>
                <a:t>Improvements in Treatment</a:t>
              </a:r>
              <a:endParaRPr sz="1100" dirty="0">
                <a:solidFill>
                  <a:schemeClr val="dk1"/>
                </a:solidFill>
                <a:latin typeface="Calibri"/>
                <a:ea typeface="Calibri"/>
                <a:cs typeface="Calibri"/>
                <a:sym typeface="Calibri"/>
              </a:endParaRPr>
            </a:p>
          </p:txBody>
        </p:sp>
        <p:cxnSp>
          <p:nvCxnSpPr>
            <p:cNvPr id="157" name="Google Shape;367;p17">
              <a:extLst>
                <a:ext uri="{FF2B5EF4-FFF2-40B4-BE49-F238E27FC236}">
                  <a16:creationId xmlns:a16="http://schemas.microsoft.com/office/drawing/2014/main" id="{2EA39A05-FA18-4955-8419-D34399C96B39}"/>
                </a:ext>
              </a:extLst>
            </p:cNvPr>
            <p:cNvCxnSpPr>
              <a:cxnSpLocks/>
              <a:stCxn id="154" idx="0"/>
              <a:endCxn id="153" idx="4"/>
            </p:cNvCxnSpPr>
            <p:nvPr/>
          </p:nvCxnSpPr>
          <p:spPr>
            <a:xfrm flipH="1" flipV="1">
              <a:off x="8092753" y="1610573"/>
              <a:ext cx="588842" cy="1291792"/>
            </a:xfrm>
            <a:prstGeom prst="straightConnector1">
              <a:avLst/>
            </a:prstGeom>
            <a:noFill/>
            <a:ln w="25400" cap="flat" cmpd="sng">
              <a:solidFill>
                <a:schemeClr val="dk1"/>
              </a:solidFill>
              <a:prstDash val="solid"/>
              <a:round/>
              <a:headEnd type="none" w="sm" len="sm"/>
              <a:tailEnd type="none" w="sm" len="sm"/>
            </a:ln>
          </p:spPr>
        </p:cxnSp>
        <p:cxnSp>
          <p:nvCxnSpPr>
            <p:cNvPr id="158" name="Google Shape;368;p17">
              <a:extLst>
                <a:ext uri="{FF2B5EF4-FFF2-40B4-BE49-F238E27FC236}">
                  <a16:creationId xmlns:a16="http://schemas.microsoft.com/office/drawing/2014/main" id="{0F2E22CE-AFF9-4B28-A1C9-159AFFB22ECA}"/>
                </a:ext>
              </a:extLst>
            </p:cNvPr>
            <p:cNvCxnSpPr>
              <a:cxnSpLocks/>
              <a:stCxn id="154" idx="7"/>
              <a:endCxn id="161" idx="3"/>
            </p:cNvCxnSpPr>
            <p:nvPr/>
          </p:nvCxnSpPr>
          <p:spPr>
            <a:xfrm flipV="1">
              <a:off x="8748424" y="1778360"/>
              <a:ext cx="137217" cy="1150368"/>
            </a:xfrm>
            <a:prstGeom prst="straightConnector1">
              <a:avLst/>
            </a:prstGeom>
            <a:noFill/>
            <a:ln w="25400" cap="flat" cmpd="sng">
              <a:solidFill>
                <a:schemeClr val="dk1"/>
              </a:solidFill>
              <a:prstDash val="solid"/>
              <a:round/>
              <a:headEnd type="none" w="sm" len="sm"/>
              <a:tailEnd type="none" w="sm" len="sm"/>
            </a:ln>
          </p:spPr>
        </p:cxnSp>
        <p:cxnSp>
          <p:nvCxnSpPr>
            <p:cNvPr id="159" name="Google Shape;369;p17">
              <a:extLst>
                <a:ext uri="{FF2B5EF4-FFF2-40B4-BE49-F238E27FC236}">
                  <a16:creationId xmlns:a16="http://schemas.microsoft.com/office/drawing/2014/main" id="{0CB59836-D14F-4881-84A2-13EE5A5EA881}"/>
                </a:ext>
              </a:extLst>
            </p:cNvPr>
            <p:cNvCxnSpPr>
              <a:cxnSpLocks/>
              <a:stCxn id="154" idx="6"/>
              <a:endCxn id="162" idx="2"/>
            </p:cNvCxnSpPr>
            <p:nvPr/>
          </p:nvCxnSpPr>
          <p:spPr>
            <a:xfrm flipV="1">
              <a:off x="8776105" y="2153045"/>
              <a:ext cx="519530" cy="839330"/>
            </a:xfrm>
            <a:prstGeom prst="straightConnector1">
              <a:avLst/>
            </a:prstGeom>
            <a:noFill/>
            <a:ln w="25400" cap="flat" cmpd="sng">
              <a:solidFill>
                <a:schemeClr val="dk1"/>
              </a:solidFill>
              <a:prstDash val="solid"/>
              <a:round/>
              <a:headEnd type="none" w="sm" len="sm"/>
              <a:tailEnd type="none" w="sm" len="sm"/>
            </a:ln>
          </p:spPr>
        </p:cxnSp>
        <p:cxnSp>
          <p:nvCxnSpPr>
            <p:cNvPr id="160" name="Google Shape;370;p17">
              <a:extLst>
                <a:ext uri="{FF2B5EF4-FFF2-40B4-BE49-F238E27FC236}">
                  <a16:creationId xmlns:a16="http://schemas.microsoft.com/office/drawing/2014/main" id="{A9F3DAAE-BA02-476B-8EA1-E7E1A72449E0}"/>
                </a:ext>
              </a:extLst>
            </p:cNvPr>
            <p:cNvCxnSpPr>
              <a:cxnSpLocks/>
              <a:stCxn id="164" idx="2"/>
              <a:endCxn id="154" idx="5"/>
            </p:cNvCxnSpPr>
            <p:nvPr/>
          </p:nvCxnSpPr>
          <p:spPr>
            <a:xfrm flipH="1" flipV="1">
              <a:off x="8748424" y="3056022"/>
              <a:ext cx="379805" cy="26677"/>
            </a:xfrm>
            <a:prstGeom prst="straightConnector1">
              <a:avLst/>
            </a:prstGeom>
            <a:noFill/>
            <a:ln w="25400" cap="flat" cmpd="sng">
              <a:solidFill>
                <a:schemeClr val="dk1"/>
              </a:solidFill>
              <a:prstDash val="solid"/>
              <a:round/>
              <a:headEnd type="none" w="sm" len="sm"/>
              <a:tailEnd type="none" w="sm" len="sm"/>
            </a:ln>
          </p:spPr>
        </p:cxnSp>
        <p:sp>
          <p:nvSpPr>
            <p:cNvPr id="161" name="Google Shape;371;p17">
              <a:extLst>
                <a:ext uri="{FF2B5EF4-FFF2-40B4-BE49-F238E27FC236}">
                  <a16:creationId xmlns:a16="http://schemas.microsoft.com/office/drawing/2014/main" id="{1549F404-CB0E-4088-B7AC-FCDE1A01756D}"/>
                </a:ext>
              </a:extLst>
            </p:cNvPr>
            <p:cNvSpPr/>
            <p:nvPr/>
          </p:nvSpPr>
          <p:spPr>
            <a:xfrm>
              <a:off x="8857960" y="1624703"/>
              <a:ext cx="189021" cy="180020"/>
            </a:xfrm>
            <a:prstGeom prst="ellipse">
              <a:avLst/>
            </a:prstGeom>
            <a:no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sp>
          <p:nvSpPr>
            <p:cNvPr id="162" name="Google Shape;372;p17">
              <a:extLst>
                <a:ext uri="{FF2B5EF4-FFF2-40B4-BE49-F238E27FC236}">
                  <a16:creationId xmlns:a16="http://schemas.microsoft.com/office/drawing/2014/main" id="{3D26C0DA-B002-403F-B529-C7B4C90000E0}"/>
                </a:ext>
              </a:extLst>
            </p:cNvPr>
            <p:cNvSpPr/>
            <p:nvPr/>
          </p:nvSpPr>
          <p:spPr>
            <a:xfrm>
              <a:off x="9295635" y="2063035"/>
              <a:ext cx="189021" cy="180020"/>
            </a:xfrm>
            <a:prstGeom prst="ellipse">
              <a:avLst/>
            </a:prstGeom>
            <a:no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sp>
          <p:nvSpPr>
            <p:cNvPr id="164" name="Google Shape;374;p17">
              <a:extLst>
                <a:ext uri="{FF2B5EF4-FFF2-40B4-BE49-F238E27FC236}">
                  <a16:creationId xmlns:a16="http://schemas.microsoft.com/office/drawing/2014/main" id="{1310BDD0-85F7-4CEE-9AB4-1C5A468CC27A}"/>
                </a:ext>
              </a:extLst>
            </p:cNvPr>
            <p:cNvSpPr/>
            <p:nvPr/>
          </p:nvSpPr>
          <p:spPr>
            <a:xfrm>
              <a:off x="9128229" y="2992689"/>
              <a:ext cx="189021" cy="180020"/>
            </a:xfrm>
            <a:prstGeom prst="ellipse">
              <a:avLst/>
            </a:prstGeom>
            <a:no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sp>
          <p:nvSpPr>
            <p:cNvPr id="165" name="Google Shape;375;p17">
              <a:extLst>
                <a:ext uri="{FF2B5EF4-FFF2-40B4-BE49-F238E27FC236}">
                  <a16:creationId xmlns:a16="http://schemas.microsoft.com/office/drawing/2014/main" id="{4A6026EB-0C70-48F3-A584-84303968BBF0}"/>
                </a:ext>
              </a:extLst>
            </p:cNvPr>
            <p:cNvSpPr txBox="1"/>
            <p:nvPr/>
          </p:nvSpPr>
          <p:spPr>
            <a:xfrm>
              <a:off x="6664258" y="792672"/>
              <a:ext cx="1133478" cy="589341"/>
            </a:xfrm>
            <a:prstGeom prst="rect">
              <a:avLst/>
            </a:prstGeom>
            <a:noFill/>
            <a:ln>
              <a:noFill/>
            </a:ln>
          </p:spPr>
          <p:txBody>
            <a:bodyPr spcFirstLastPara="1" wrap="square" lIns="91425" tIns="45700" rIns="91425" bIns="45700" anchor="t" anchorCtr="0">
              <a:noAutofit/>
            </a:bodyPr>
            <a:lstStyle/>
            <a:p>
              <a:pPr algn="ctr"/>
              <a:r>
                <a:rPr lang="en-GB" sz="1400" dirty="0">
                  <a:solidFill>
                    <a:schemeClr val="dk1"/>
                  </a:solidFill>
                  <a:latin typeface="Calibri"/>
                  <a:ea typeface="Calibri"/>
                  <a:cs typeface="Calibri"/>
                  <a:sym typeface="Calibri"/>
                </a:rPr>
                <a:t>Carrel-Dakin Method </a:t>
              </a:r>
              <a:endParaRPr sz="1400" dirty="0">
                <a:solidFill>
                  <a:schemeClr val="dk1"/>
                </a:solidFill>
                <a:latin typeface="Calibri"/>
                <a:ea typeface="Calibri"/>
                <a:cs typeface="Calibri"/>
                <a:sym typeface="Calibri"/>
              </a:endParaRPr>
            </a:p>
          </p:txBody>
        </p:sp>
        <p:pic>
          <p:nvPicPr>
            <p:cNvPr id="166" name="Google Shape;376;p17">
              <a:extLst>
                <a:ext uri="{FF2B5EF4-FFF2-40B4-BE49-F238E27FC236}">
                  <a16:creationId xmlns:a16="http://schemas.microsoft.com/office/drawing/2014/main" id="{F586E698-ADE6-4893-9CF0-503243020D15}"/>
                </a:ext>
              </a:extLst>
            </p:cNvPr>
            <p:cNvPicPr preferRelativeResize="0"/>
            <p:nvPr/>
          </p:nvPicPr>
          <p:blipFill rotWithShape="1">
            <a:blip r:embed="rId11">
              <a:alphaModFix/>
            </a:blip>
            <a:srcRect/>
            <a:stretch/>
          </p:blipFill>
          <p:spPr>
            <a:xfrm>
              <a:off x="7816466" y="611558"/>
              <a:ext cx="575221" cy="618725"/>
            </a:xfrm>
            <a:prstGeom prst="rect">
              <a:avLst/>
            </a:prstGeom>
            <a:noFill/>
            <a:ln>
              <a:noFill/>
            </a:ln>
          </p:spPr>
        </p:pic>
        <p:sp>
          <p:nvSpPr>
            <p:cNvPr id="167" name="Google Shape;377;p17">
              <a:extLst>
                <a:ext uri="{FF2B5EF4-FFF2-40B4-BE49-F238E27FC236}">
                  <a16:creationId xmlns:a16="http://schemas.microsoft.com/office/drawing/2014/main" id="{7AF1C84F-9163-4F04-9DDE-91A05ED6EE6D}"/>
                </a:ext>
              </a:extLst>
            </p:cNvPr>
            <p:cNvSpPr txBox="1"/>
            <p:nvPr/>
          </p:nvSpPr>
          <p:spPr>
            <a:xfrm>
              <a:off x="9225458" y="572864"/>
              <a:ext cx="872480" cy="307777"/>
            </a:xfrm>
            <a:prstGeom prst="rect">
              <a:avLst/>
            </a:prstGeom>
            <a:noFill/>
            <a:ln>
              <a:noFill/>
            </a:ln>
          </p:spPr>
          <p:txBody>
            <a:bodyPr spcFirstLastPara="1" wrap="square" lIns="91425" tIns="45700" rIns="91425" bIns="45700" anchor="t" anchorCtr="0">
              <a:noAutofit/>
            </a:bodyPr>
            <a:lstStyle/>
            <a:p>
              <a:pPr algn="ctr"/>
              <a:r>
                <a:rPr lang="en-GB" sz="1400" dirty="0">
                  <a:solidFill>
                    <a:schemeClr val="dk1"/>
                  </a:solidFill>
                  <a:latin typeface="Calibri"/>
                  <a:ea typeface="Calibri"/>
                  <a:cs typeface="Calibri"/>
                  <a:sym typeface="Calibri"/>
                </a:rPr>
                <a:t>X-Rays</a:t>
              </a:r>
              <a:endParaRPr sz="1400" dirty="0">
                <a:solidFill>
                  <a:schemeClr val="dk1"/>
                </a:solidFill>
                <a:latin typeface="Calibri"/>
                <a:ea typeface="Calibri"/>
                <a:cs typeface="Calibri"/>
                <a:sym typeface="Calibri"/>
              </a:endParaRPr>
            </a:p>
          </p:txBody>
        </p:sp>
        <p:sp>
          <p:nvSpPr>
            <p:cNvPr id="168" name="Google Shape;378;p17">
              <a:extLst>
                <a:ext uri="{FF2B5EF4-FFF2-40B4-BE49-F238E27FC236}">
                  <a16:creationId xmlns:a16="http://schemas.microsoft.com/office/drawing/2014/main" id="{15426437-B0B8-43D2-A39F-DB73A11482AC}"/>
                </a:ext>
              </a:extLst>
            </p:cNvPr>
            <p:cNvSpPr txBox="1"/>
            <p:nvPr/>
          </p:nvSpPr>
          <p:spPr>
            <a:xfrm>
              <a:off x="9165094" y="3577567"/>
              <a:ext cx="1271586" cy="523220"/>
            </a:xfrm>
            <a:prstGeom prst="rect">
              <a:avLst/>
            </a:prstGeom>
            <a:noFill/>
            <a:ln>
              <a:noFill/>
            </a:ln>
          </p:spPr>
          <p:txBody>
            <a:bodyPr spcFirstLastPara="1" wrap="square" lIns="91425" tIns="45700" rIns="91425" bIns="45700" anchor="t" anchorCtr="0">
              <a:noAutofit/>
            </a:bodyPr>
            <a:lstStyle/>
            <a:p>
              <a:pPr algn="ctr"/>
              <a:r>
                <a:rPr lang="en-GB" sz="1400" dirty="0">
                  <a:solidFill>
                    <a:schemeClr val="dk1"/>
                  </a:solidFill>
                  <a:latin typeface="Calibri"/>
                  <a:ea typeface="Calibri"/>
                  <a:cs typeface="Calibri"/>
                  <a:sym typeface="Calibri"/>
                </a:rPr>
                <a:t>Blood Bank/ Transfusion</a:t>
              </a:r>
              <a:endParaRPr sz="1400" dirty="0">
                <a:solidFill>
                  <a:schemeClr val="dk1"/>
                </a:solidFill>
                <a:latin typeface="Calibri"/>
                <a:ea typeface="Calibri"/>
                <a:cs typeface="Calibri"/>
                <a:sym typeface="Calibri"/>
              </a:endParaRPr>
            </a:p>
          </p:txBody>
        </p:sp>
        <p:sp>
          <p:nvSpPr>
            <p:cNvPr id="169" name="Google Shape;379;p17">
              <a:extLst>
                <a:ext uri="{FF2B5EF4-FFF2-40B4-BE49-F238E27FC236}">
                  <a16:creationId xmlns:a16="http://schemas.microsoft.com/office/drawing/2014/main" id="{06ED729E-87D9-4179-8BC2-D8BE7013209C}"/>
                </a:ext>
              </a:extLst>
            </p:cNvPr>
            <p:cNvSpPr txBox="1"/>
            <p:nvPr/>
          </p:nvSpPr>
          <p:spPr>
            <a:xfrm>
              <a:off x="9583130" y="1957657"/>
              <a:ext cx="872480" cy="523220"/>
            </a:xfrm>
            <a:prstGeom prst="rect">
              <a:avLst/>
            </a:prstGeom>
            <a:noFill/>
            <a:ln>
              <a:noFill/>
            </a:ln>
          </p:spPr>
          <p:txBody>
            <a:bodyPr spcFirstLastPara="1" wrap="square" lIns="91425" tIns="45700" rIns="91425" bIns="45700" anchor="t" anchorCtr="0">
              <a:noAutofit/>
            </a:bodyPr>
            <a:lstStyle/>
            <a:p>
              <a:pPr algn="ctr"/>
              <a:r>
                <a:rPr lang="en-GB" sz="1400" dirty="0">
                  <a:solidFill>
                    <a:schemeClr val="dk1"/>
                  </a:solidFill>
                  <a:latin typeface="Calibri"/>
                  <a:ea typeface="Calibri"/>
                  <a:cs typeface="Calibri"/>
                  <a:sym typeface="Calibri"/>
                </a:rPr>
                <a:t>Plastic Surgery</a:t>
              </a:r>
              <a:endParaRPr sz="1400" dirty="0">
                <a:solidFill>
                  <a:schemeClr val="dk1"/>
                </a:solidFill>
                <a:latin typeface="Calibri"/>
                <a:ea typeface="Calibri"/>
                <a:cs typeface="Calibri"/>
                <a:sym typeface="Calibri"/>
              </a:endParaRPr>
            </a:p>
          </p:txBody>
        </p:sp>
        <p:pic>
          <p:nvPicPr>
            <p:cNvPr id="170" name="Google Shape;380;p17">
              <a:extLst>
                <a:ext uri="{FF2B5EF4-FFF2-40B4-BE49-F238E27FC236}">
                  <a16:creationId xmlns:a16="http://schemas.microsoft.com/office/drawing/2014/main" id="{0EFF8E69-30AA-4A3B-B866-AFB77C859826}"/>
                </a:ext>
              </a:extLst>
            </p:cNvPr>
            <p:cNvPicPr preferRelativeResize="0"/>
            <p:nvPr/>
          </p:nvPicPr>
          <p:blipFill rotWithShape="1">
            <a:blip r:embed="rId12">
              <a:alphaModFix/>
            </a:blip>
            <a:srcRect/>
            <a:stretch/>
          </p:blipFill>
          <p:spPr>
            <a:xfrm>
              <a:off x="8734786" y="792672"/>
              <a:ext cx="649970" cy="706669"/>
            </a:xfrm>
            <a:prstGeom prst="rect">
              <a:avLst/>
            </a:prstGeom>
            <a:noFill/>
            <a:ln>
              <a:noFill/>
            </a:ln>
          </p:spPr>
        </p:pic>
        <p:pic>
          <p:nvPicPr>
            <p:cNvPr id="171" name="Google Shape;381;p17">
              <a:extLst>
                <a:ext uri="{FF2B5EF4-FFF2-40B4-BE49-F238E27FC236}">
                  <a16:creationId xmlns:a16="http://schemas.microsoft.com/office/drawing/2014/main" id="{B33DC0CF-C177-4AA4-8D38-EB3BBB1779B1}"/>
                </a:ext>
              </a:extLst>
            </p:cNvPr>
            <p:cNvPicPr preferRelativeResize="0"/>
            <p:nvPr/>
          </p:nvPicPr>
          <p:blipFill rotWithShape="1">
            <a:blip r:embed="rId13">
              <a:alphaModFix/>
            </a:blip>
            <a:srcRect/>
            <a:stretch/>
          </p:blipFill>
          <p:spPr>
            <a:xfrm>
              <a:off x="9564587" y="2744432"/>
              <a:ext cx="750554" cy="750554"/>
            </a:xfrm>
            <a:prstGeom prst="rect">
              <a:avLst/>
            </a:prstGeom>
            <a:noFill/>
            <a:ln>
              <a:noFill/>
            </a:ln>
          </p:spPr>
        </p:pic>
        <p:pic>
          <p:nvPicPr>
            <p:cNvPr id="172" name="Google Shape;382;p17">
              <a:extLst>
                <a:ext uri="{FF2B5EF4-FFF2-40B4-BE49-F238E27FC236}">
                  <a16:creationId xmlns:a16="http://schemas.microsoft.com/office/drawing/2014/main" id="{FE7568AA-0FFB-4C8B-A9A7-6E6BC4085C8B}"/>
                </a:ext>
              </a:extLst>
            </p:cNvPr>
            <p:cNvPicPr preferRelativeResize="0"/>
            <p:nvPr/>
          </p:nvPicPr>
          <p:blipFill rotWithShape="1">
            <a:blip r:embed="rId14">
              <a:alphaModFix/>
            </a:blip>
            <a:srcRect/>
            <a:stretch/>
          </p:blipFill>
          <p:spPr>
            <a:xfrm>
              <a:off x="9548348" y="1306096"/>
              <a:ext cx="547685" cy="584349"/>
            </a:xfrm>
            <a:prstGeom prst="rect">
              <a:avLst/>
            </a:prstGeom>
            <a:noFill/>
            <a:ln>
              <a:noFill/>
            </a:ln>
          </p:spPr>
        </p:pic>
        <p:cxnSp>
          <p:nvCxnSpPr>
            <p:cNvPr id="184" name="Google Shape;400;p17">
              <a:extLst>
                <a:ext uri="{FF2B5EF4-FFF2-40B4-BE49-F238E27FC236}">
                  <a16:creationId xmlns:a16="http://schemas.microsoft.com/office/drawing/2014/main" id="{0DEC852C-C825-4FC4-9CE9-CC9B73D2FFEB}"/>
                </a:ext>
              </a:extLst>
            </p:cNvPr>
            <p:cNvCxnSpPr>
              <a:cxnSpLocks/>
              <a:stCxn id="185" idx="1"/>
              <a:endCxn id="154" idx="4"/>
            </p:cNvCxnSpPr>
            <p:nvPr/>
          </p:nvCxnSpPr>
          <p:spPr>
            <a:xfrm flipH="1" flipV="1">
              <a:off x="8681595" y="3082385"/>
              <a:ext cx="178198" cy="750745"/>
            </a:xfrm>
            <a:prstGeom prst="straightConnector1">
              <a:avLst/>
            </a:prstGeom>
            <a:noFill/>
            <a:ln w="25400" cap="flat" cmpd="sng">
              <a:solidFill>
                <a:schemeClr val="dk1"/>
              </a:solidFill>
              <a:prstDash val="solid"/>
              <a:round/>
              <a:headEnd type="none" w="sm" len="sm"/>
              <a:tailEnd type="none" w="sm" len="sm"/>
            </a:ln>
          </p:spPr>
        </p:cxnSp>
        <p:sp>
          <p:nvSpPr>
            <p:cNvPr id="185" name="Google Shape;404;p17">
              <a:extLst>
                <a:ext uri="{FF2B5EF4-FFF2-40B4-BE49-F238E27FC236}">
                  <a16:creationId xmlns:a16="http://schemas.microsoft.com/office/drawing/2014/main" id="{EA3CDEAF-37FF-41DD-8182-3DFE1D35003D}"/>
                </a:ext>
              </a:extLst>
            </p:cNvPr>
            <p:cNvSpPr/>
            <p:nvPr/>
          </p:nvSpPr>
          <p:spPr>
            <a:xfrm>
              <a:off x="8832112" y="3806767"/>
              <a:ext cx="189021" cy="180020"/>
            </a:xfrm>
            <a:prstGeom prst="ellipse">
              <a:avLst/>
            </a:prstGeom>
            <a:no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sp>
          <p:nvSpPr>
            <p:cNvPr id="186" name="Google Shape;405;p17">
              <a:extLst>
                <a:ext uri="{FF2B5EF4-FFF2-40B4-BE49-F238E27FC236}">
                  <a16:creationId xmlns:a16="http://schemas.microsoft.com/office/drawing/2014/main" id="{4A9FAD6D-5517-462A-B882-E0CFE0E1B42D}"/>
                </a:ext>
              </a:extLst>
            </p:cNvPr>
            <p:cNvSpPr txBox="1"/>
            <p:nvPr/>
          </p:nvSpPr>
          <p:spPr>
            <a:xfrm>
              <a:off x="9341370" y="4437320"/>
              <a:ext cx="1261401" cy="307777"/>
            </a:xfrm>
            <a:prstGeom prst="rect">
              <a:avLst/>
            </a:prstGeom>
            <a:noFill/>
            <a:ln>
              <a:noFill/>
            </a:ln>
          </p:spPr>
          <p:txBody>
            <a:bodyPr spcFirstLastPara="1" wrap="square" lIns="91425" tIns="45700" rIns="91425" bIns="45700" anchor="t" anchorCtr="0">
              <a:noAutofit/>
            </a:bodyPr>
            <a:lstStyle/>
            <a:p>
              <a:pPr algn="ctr"/>
              <a:r>
                <a:rPr lang="en-GB" sz="1400" dirty="0">
                  <a:solidFill>
                    <a:schemeClr val="dk1"/>
                  </a:solidFill>
                  <a:latin typeface="Calibri"/>
                  <a:ea typeface="Calibri"/>
                  <a:cs typeface="Calibri"/>
                  <a:sym typeface="Calibri"/>
                </a:rPr>
                <a:t>Skin Grafts</a:t>
              </a:r>
              <a:endParaRPr sz="1400" dirty="0">
                <a:solidFill>
                  <a:schemeClr val="dk1"/>
                </a:solidFill>
                <a:latin typeface="Calibri"/>
                <a:ea typeface="Calibri"/>
                <a:cs typeface="Calibri"/>
                <a:sym typeface="Calibri"/>
              </a:endParaRPr>
            </a:p>
          </p:txBody>
        </p:sp>
        <p:pic>
          <p:nvPicPr>
            <p:cNvPr id="187" name="Google Shape;413;p17">
              <a:extLst>
                <a:ext uri="{FF2B5EF4-FFF2-40B4-BE49-F238E27FC236}">
                  <a16:creationId xmlns:a16="http://schemas.microsoft.com/office/drawing/2014/main" id="{512700DC-59CC-4408-AE4A-6246E206A02A}"/>
                </a:ext>
              </a:extLst>
            </p:cNvPr>
            <p:cNvPicPr preferRelativeResize="0"/>
            <p:nvPr/>
          </p:nvPicPr>
          <p:blipFill rotWithShape="1">
            <a:blip r:embed="rId15">
              <a:alphaModFix/>
            </a:blip>
            <a:srcRect/>
            <a:stretch/>
          </p:blipFill>
          <p:spPr>
            <a:xfrm>
              <a:off x="8942839" y="4115043"/>
              <a:ext cx="589433" cy="650673"/>
            </a:xfrm>
            <a:prstGeom prst="rect">
              <a:avLst/>
            </a:prstGeom>
            <a:noFill/>
            <a:ln>
              <a:noFill/>
            </a:ln>
          </p:spPr>
        </p:pic>
        <p:cxnSp>
          <p:nvCxnSpPr>
            <p:cNvPr id="193" name="Google Shape;400;p17">
              <a:extLst>
                <a:ext uri="{FF2B5EF4-FFF2-40B4-BE49-F238E27FC236}">
                  <a16:creationId xmlns:a16="http://schemas.microsoft.com/office/drawing/2014/main" id="{8E9B8B25-3F36-4FC2-854D-8CC6BE3C3915}"/>
                </a:ext>
              </a:extLst>
            </p:cNvPr>
            <p:cNvCxnSpPr>
              <a:cxnSpLocks/>
              <a:stCxn id="197" idx="0"/>
              <a:endCxn id="154" idx="4"/>
            </p:cNvCxnSpPr>
            <p:nvPr/>
          </p:nvCxnSpPr>
          <p:spPr>
            <a:xfrm flipV="1">
              <a:off x="8235345" y="3082385"/>
              <a:ext cx="446250" cy="778653"/>
            </a:xfrm>
            <a:prstGeom prst="straightConnector1">
              <a:avLst/>
            </a:prstGeom>
            <a:noFill/>
            <a:ln w="25400" cap="flat" cmpd="sng">
              <a:solidFill>
                <a:schemeClr val="dk1"/>
              </a:solidFill>
              <a:prstDash val="solid"/>
              <a:round/>
              <a:headEnd type="none" w="sm" len="sm"/>
              <a:tailEnd type="none" w="sm" len="sm"/>
            </a:ln>
          </p:spPr>
        </p:cxnSp>
        <p:sp>
          <p:nvSpPr>
            <p:cNvPr id="197" name="Google Shape;404;p17">
              <a:extLst>
                <a:ext uri="{FF2B5EF4-FFF2-40B4-BE49-F238E27FC236}">
                  <a16:creationId xmlns:a16="http://schemas.microsoft.com/office/drawing/2014/main" id="{0DE0A8F1-AF7F-4B56-B8C7-5891744BD09D}"/>
                </a:ext>
              </a:extLst>
            </p:cNvPr>
            <p:cNvSpPr/>
            <p:nvPr/>
          </p:nvSpPr>
          <p:spPr>
            <a:xfrm>
              <a:off x="8140834" y="3861038"/>
              <a:ext cx="189021" cy="180020"/>
            </a:xfrm>
            <a:prstGeom prst="ellipse">
              <a:avLst/>
            </a:prstGeom>
            <a:no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pic>
          <p:nvPicPr>
            <p:cNvPr id="2054" name="Picture 6" descr="Image result for leg cast clipart">
              <a:extLst>
                <a:ext uri="{FF2B5EF4-FFF2-40B4-BE49-F238E27FC236}">
                  <a16:creationId xmlns:a16="http://schemas.microsoft.com/office/drawing/2014/main" id="{D25217F3-DBE4-4041-8DE9-D7DDC9B0C291}"/>
                </a:ext>
              </a:extLst>
            </p:cNvPr>
            <p:cNvPicPr>
              <a:picLocks noChangeAspect="1" noChangeArrowheads="1"/>
            </p:cNvPicPr>
            <p:nvPr/>
          </p:nvPicPr>
          <p:blipFill>
            <a:blip r:embed="rId16" cstate="hqprint">
              <a:extLst>
                <a:ext uri="{28A0092B-C50C-407E-A947-70E740481C1C}">
                  <a14:useLocalDpi xmlns:a14="http://schemas.microsoft.com/office/drawing/2010/main" val="0"/>
                </a:ext>
              </a:extLst>
            </a:blip>
            <a:srcRect/>
            <a:stretch>
              <a:fillRect/>
            </a:stretch>
          </p:blipFill>
          <p:spPr bwMode="auto">
            <a:xfrm>
              <a:off x="7914613" y="4148950"/>
              <a:ext cx="718958" cy="718958"/>
            </a:xfrm>
            <a:prstGeom prst="rect">
              <a:avLst/>
            </a:prstGeom>
            <a:noFill/>
            <a:extLst>
              <a:ext uri="{909E8E84-426E-40DD-AFC4-6F175D3DCCD1}">
                <a14:hiddenFill xmlns:a14="http://schemas.microsoft.com/office/drawing/2010/main">
                  <a:solidFill>
                    <a:srgbClr val="FFFFFF"/>
                  </a:solidFill>
                </a14:hiddenFill>
              </a:ext>
            </a:extLst>
          </p:spPr>
        </p:pic>
        <p:sp>
          <p:nvSpPr>
            <p:cNvPr id="200" name="Google Shape;405;p17">
              <a:extLst>
                <a:ext uri="{FF2B5EF4-FFF2-40B4-BE49-F238E27FC236}">
                  <a16:creationId xmlns:a16="http://schemas.microsoft.com/office/drawing/2014/main" id="{6FC09725-8737-421D-A090-EC19AE4538E6}"/>
                </a:ext>
              </a:extLst>
            </p:cNvPr>
            <p:cNvSpPr txBox="1"/>
            <p:nvPr/>
          </p:nvSpPr>
          <p:spPr>
            <a:xfrm>
              <a:off x="6747766" y="4224736"/>
              <a:ext cx="1261401" cy="307777"/>
            </a:xfrm>
            <a:prstGeom prst="rect">
              <a:avLst/>
            </a:prstGeom>
            <a:noFill/>
            <a:ln>
              <a:noFill/>
            </a:ln>
          </p:spPr>
          <p:txBody>
            <a:bodyPr spcFirstLastPara="1" wrap="square" lIns="91425" tIns="45700" rIns="91425" bIns="45700" anchor="t" anchorCtr="0">
              <a:noAutofit/>
            </a:bodyPr>
            <a:lstStyle/>
            <a:p>
              <a:pPr algn="ctr"/>
              <a:r>
                <a:rPr lang="en-GB" sz="1400" dirty="0">
                  <a:solidFill>
                    <a:schemeClr val="dk1"/>
                  </a:solidFill>
                  <a:latin typeface="Calibri"/>
                  <a:ea typeface="Calibri"/>
                  <a:cs typeface="Calibri"/>
                  <a:sym typeface="Calibri"/>
                </a:rPr>
                <a:t>Thomas Splint</a:t>
              </a:r>
              <a:endParaRPr sz="1400" dirty="0">
                <a:solidFill>
                  <a:schemeClr val="dk1"/>
                </a:solidFill>
                <a:latin typeface="Calibri"/>
                <a:ea typeface="Calibri"/>
                <a:cs typeface="Calibri"/>
                <a:sym typeface="Calibri"/>
              </a:endParaRPr>
            </a:p>
          </p:txBody>
        </p:sp>
        <p:pic>
          <p:nvPicPr>
            <p:cNvPr id="2056" name="Picture 8" descr="Image result for skull and crossbones clipart">
              <a:extLst>
                <a:ext uri="{FF2B5EF4-FFF2-40B4-BE49-F238E27FC236}">
                  <a16:creationId xmlns:a16="http://schemas.microsoft.com/office/drawing/2014/main" id="{39A66879-F0C9-40FB-BCB9-A5547F659ABB}"/>
                </a:ext>
              </a:extLst>
            </p:cNvPr>
            <p:cNvPicPr>
              <a:picLocks noChangeAspect="1" noChangeArrowheads="1"/>
            </p:cNvPicPr>
            <p:nvPr/>
          </p:nvPicPr>
          <p:blipFill>
            <a:blip r:embed="rId17" cstate="hqprint">
              <a:extLst>
                <a:ext uri="{28A0092B-C50C-407E-A947-70E740481C1C}">
                  <a14:useLocalDpi xmlns:a14="http://schemas.microsoft.com/office/drawing/2010/main" val="0"/>
                </a:ext>
              </a:extLst>
            </a:blip>
            <a:srcRect/>
            <a:stretch>
              <a:fillRect/>
            </a:stretch>
          </p:blipFill>
          <p:spPr bwMode="auto">
            <a:xfrm>
              <a:off x="477650" y="3413120"/>
              <a:ext cx="622094" cy="622094"/>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Related image">
              <a:extLst>
                <a:ext uri="{FF2B5EF4-FFF2-40B4-BE49-F238E27FC236}">
                  <a16:creationId xmlns:a16="http://schemas.microsoft.com/office/drawing/2014/main" id="{753B71E6-BCEF-4CE8-9172-ADBD0F516302}"/>
                </a:ext>
              </a:extLst>
            </p:cNvPr>
            <p:cNvPicPr>
              <a:picLocks noChangeAspect="1" noChangeArrowheads="1"/>
            </p:cNvPicPr>
            <p:nvPr/>
          </p:nvPicPr>
          <p:blipFill>
            <a:blip r:embed="rId18" cstate="hqprint">
              <a:extLst>
                <a:ext uri="{28A0092B-C50C-407E-A947-70E740481C1C}">
                  <a14:useLocalDpi xmlns:a14="http://schemas.microsoft.com/office/drawing/2010/main" val="0"/>
                </a:ext>
              </a:extLst>
            </a:blip>
            <a:srcRect/>
            <a:stretch>
              <a:fillRect/>
            </a:stretch>
          </p:blipFill>
          <p:spPr bwMode="auto">
            <a:xfrm>
              <a:off x="402000" y="5816913"/>
              <a:ext cx="889085" cy="589832"/>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descr="Image result for dig spade clipart">
              <a:extLst>
                <a:ext uri="{FF2B5EF4-FFF2-40B4-BE49-F238E27FC236}">
                  <a16:creationId xmlns:a16="http://schemas.microsoft.com/office/drawing/2014/main" id="{98E01C76-C292-4EFE-95F8-48020E501F91}"/>
                </a:ext>
              </a:extLst>
            </p:cNvPr>
            <p:cNvPicPr>
              <a:picLocks noChangeAspect="1" noChangeArrowheads="1"/>
            </p:cNvPicPr>
            <p:nvPr/>
          </p:nvPicPr>
          <p:blipFill rotWithShape="1">
            <a:blip r:embed="rId19" cstate="hqprint">
              <a:extLst>
                <a:ext uri="{28A0092B-C50C-407E-A947-70E740481C1C}">
                  <a14:useLocalDpi xmlns:a14="http://schemas.microsoft.com/office/drawing/2010/main" val="0"/>
                </a:ext>
              </a:extLst>
            </a:blip>
            <a:srcRect l="10130" t="14294" r="12926" b="13326"/>
            <a:stretch/>
          </p:blipFill>
          <p:spPr bwMode="auto">
            <a:xfrm>
              <a:off x="504110" y="4492424"/>
              <a:ext cx="622094" cy="585196"/>
            </a:xfrm>
            <a:prstGeom prst="rect">
              <a:avLst/>
            </a:prstGeom>
            <a:noFill/>
            <a:extLst>
              <a:ext uri="{909E8E84-426E-40DD-AFC4-6F175D3DCCD1}">
                <a14:hiddenFill xmlns:a14="http://schemas.microsoft.com/office/drawing/2010/main">
                  <a:solidFill>
                    <a:srgbClr val="FFFFFF"/>
                  </a:solidFill>
                </a14:hiddenFill>
              </a:ext>
            </a:extLst>
          </p:spPr>
        </p:pic>
        <p:pic>
          <p:nvPicPr>
            <p:cNvPr id="2062" name="Picture 14" descr="Image result for hill clipart">
              <a:extLst>
                <a:ext uri="{FF2B5EF4-FFF2-40B4-BE49-F238E27FC236}">
                  <a16:creationId xmlns:a16="http://schemas.microsoft.com/office/drawing/2014/main" id="{527B511A-4C64-4D9C-8AC3-8CF21FE274FF}"/>
                </a:ext>
              </a:extLst>
            </p:cNvPr>
            <p:cNvPicPr>
              <a:picLocks noChangeAspect="1" noChangeArrowheads="1"/>
            </p:cNvPicPr>
            <p:nvPr/>
          </p:nvPicPr>
          <p:blipFill rotWithShape="1">
            <a:blip r:embed="rId20" cstate="hqprint">
              <a:extLst>
                <a:ext uri="{28A0092B-C50C-407E-A947-70E740481C1C}">
                  <a14:useLocalDpi xmlns:a14="http://schemas.microsoft.com/office/drawing/2010/main" val="0"/>
                </a:ext>
              </a:extLst>
            </a:blip>
            <a:srcRect t="10521" b="17358"/>
            <a:stretch/>
          </p:blipFill>
          <p:spPr bwMode="auto">
            <a:xfrm>
              <a:off x="375224" y="1094101"/>
              <a:ext cx="752762" cy="542893"/>
            </a:xfrm>
            <a:prstGeom prst="rect">
              <a:avLst/>
            </a:prstGeom>
            <a:noFill/>
            <a:extLst>
              <a:ext uri="{909E8E84-426E-40DD-AFC4-6F175D3DCCD1}">
                <a14:hiddenFill xmlns:a14="http://schemas.microsoft.com/office/drawing/2010/main">
                  <a:solidFill>
                    <a:srgbClr val="FFFFFF"/>
                  </a:solidFill>
                </a14:hiddenFill>
              </a:ext>
            </a:extLst>
          </p:spPr>
        </p:pic>
        <p:pic>
          <p:nvPicPr>
            <p:cNvPr id="2064" name="Picture 16" descr="Image result for gas mask clipart">
              <a:extLst>
                <a:ext uri="{FF2B5EF4-FFF2-40B4-BE49-F238E27FC236}">
                  <a16:creationId xmlns:a16="http://schemas.microsoft.com/office/drawing/2014/main" id="{AAB6E561-51E1-4000-BB21-E52AE820AC9A}"/>
                </a:ext>
              </a:extLst>
            </p:cNvPr>
            <p:cNvPicPr>
              <a:picLocks noChangeAspect="1" noChangeArrowheads="1"/>
            </p:cNvPicPr>
            <p:nvPr/>
          </p:nvPicPr>
          <p:blipFill rotWithShape="1">
            <a:blip r:embed="rId21">
              <a:extLst>
                <a:ext uri="{28A0092B-C50C-407E-A947-70E740481C1C}">
                  <a14:useLocalDpi xmlns:a14="http://schemas.microsoft.com/office/drawing/2010/main" val="0"/>
                </a:ext>
              </a:extLst>
            </a:blip>
            <a:srcRect l="9752" t="12089" r="8443" b="18776"/>
            <a:stretch/>
          </p:blipFill>
          <p:spPr bwMode="auto">
            <a:xfrm>
              <a:off x="478134" y="2323034"/>
              <a:ext cx="648070" cy="589832"/>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049" name="Diagram 2048">
              <a:extLst>
                <a:ext uri="{FF2B5EF4-FFF2-40B4-BE49-F238E27FC236}">
                  <a16:creationId xmlns:a16="http://schemas.microsoft.com/office/drawing/2014/main" id="{CF0294FE-C212-4EEA-9D2F-B0AFB3850F0E}"/>
                </a:ext>
              </a:extLst>
            </p:cNvPr>
            <p:cNvGraphicFramePr/>
            <p:nvPr>
              <p:extLst/>
            </p:nvPr>
          </p:nvGraphicFramePr>
          <p:xfrm>
            <a:off x="1779935" y="5460350"/>
            <a:ext cx="9878665" cy="1529078"/>
          </p:xfrm>
          <a:graphic>
            <a:graphicData uri="http://schemas.openxmlformats.org/drawingml/2006/diagram">
              <dgm:relIds xmlns:dgm="http://schemas.openxmlformats.org/drawingml/2006/diagram" xmlns:r="http://schemas.openxmlformats.org/officeDocument/2006/relationships" r:dm="rId22" r:lo="rId23" r:qs="rId24" r:cs="rId25"/>
            </a:graphicData>
          </a:graphic>
        </p:graphicFrame>
        <p:sp>
          <p:nvSpPr>
            <p:cNvPr id="207" name="Google Shape;405;p17">
              <a:extLst>
                <a:ext uri="{FF2B5EF4-FFF2-40B4-BE49-F238E27FC236}">
                  <a16:creationId xmlns:a16="http://schemas.microsoft.com/office/drawing/2014/main" id="{1D814226-3057-4782-BE29-237862978DD8}"/>
                </a:ext>
              </a:extLst>
            </p:cNvPr>
            <p:cNvSpPr txBox="1"/>
            <p:nvPr/>
          </p:nvSpPr>
          <p:spPr>
            <a:xfrm>
              <a:off x="1510014" y="4867662"/>
              <a:ext cx="1881482" cy="307777"/>
            </a:xfrm>
            <a:prstGeom prst="rect">
              <a:avLst/>
            </a:prstGeom>
            <a:noFill/>
            <a:ln>
              <a:noFill/>
            </a:ln>
          </p:spPr>
          <p:txBody>
            <a:bodyPr spcFirstLastPara="1" wrap="square" lIns="91425" tIns="45700" rIns="91425" bIns="45700" anchor="t" anchorCtr="0">
              <a:noAutofit/>
            </a:bodyPr>
            <a:lstStyle/>
            <a:p>
              <a:pPr algn="ctr"/>
              <a:r>
                <a:rPr lang="en-GB" sz="1400" b="1" u="sng" dirty="0">
                  <a:solidFill>
                    <a:schemeClr val="dk1"/>
                  </a:solidFill>
                  <a:latin typeface="Calibri"/>
                  <a:ea typeface="Calibri"/>
                  <a:cs typeface="Calibri"/>
                  <a:sym typeface="Calibri"/>
                </a:rPr>
                <a:t>The Evacuation Route</a:t>
              </a:r>
              <a:endParaRPr sz="1400" b="1" u="sng" dirty="0">
                <a:solidFill>
                  <a:schemeClr val="dk1"/>
                </a:solidFill>
                <a:latin typeface="Calibri"/>
                <a:ea typeface="Calibri"/>
                <a:cs typeface="Calibri"/>
                <a:sym typeface="Calibri"/>
              </a:endParaRPr>
            </a:p>
          </p:txBody>
        </p:sp>
        <p:pic>
          <p:nvPicPr>
            <p:cNvPr id="2066" name="Picture 18" descr="Image result for stretcher clipart">
              <a:extLst>
                <a:ext uri="{FF2B5EF4-FFF2-40B4-BE49-F238E27FC236}">
                  <a16:creationId xmlns:a16="http://schemas.microsoft.com/office/drawing/2014/main" id="{34BB9FFC-64B3-435B-A10E-7047EC844F21}"/>
                </a:ext>
              </a:extLst>
            </p:cNvPr>
            <p:cNvPicPr>
              <a:picLocks noChangeAspect="1" noChangeArrowheads="1"/>
            </p:cNvPicPr>
            <p:nvPr/>
          </p:nvPicPr>
          <p:blipFill>
            <a:blip r:embed="rId27" cstate="hqprint">
              <a:extLst>
                <a:ext uri="{28A0092B-C50C-407E-A947-70E740481C1C}">
                  <a14:useLocalDpi xmlns:a14="http://schemas.microsoft.com/office/drawing/2010/main" val="0"/>
                </a:ext>
              </a:extLst>
            </a:blip>
            <a:srcRect/>
            <a:stretch>
              <a:fillRect/>
            </a:stretch>
          </p:blipFill>
          <p:spPr bwMode="auto">
            <a:xfrm>
              <a:off x="2009846" y="5315485"/>
              <a:ext cx="962438" cy="575207"/>
            </a:xfrm>
            <a:prstGeom prst="rect">
              <a:avLst/>
            </a:prstGeom>
            <a:noFill/>
            <a:extLst>
              <a:ext uri="{909E8E84-426E-40DD-AFC4-6F175D3DCCD1}">
                <a14:hiddenFill xmlns:a14="http://schemas.microsoft.com/office/drawing/2010/main">
                  <a:solidFill>
                    <a:srgbClr val="FFFFFF"/>
                  </a:solidFill>
                </a14:hiddenFill>
              </a:ext>
            </a:extLst>
          </p:spPr>
        </p:pic>
        <p:pic>
          <p:nvPicPr>
            <p:cNvPr id="2068" name="Picture 20" descr="Image result for first aid clipart black and white">
              <a:extLst>
                <a:ext uri="{FF2B5EF4-FFF2-40B4-BE49-F238E27FC236}">
                  <a16:creationId xmlns:a16="http://schemas.microsoft.com/office/drawing/2014/main" id="{70A657E1-B2A2-4D39-BFAD-4DF729888413}"/>
                </a:ext>
              </a:extLst>
            </p:cNvPr>
            <p:cNvPicPr>
              <a:picLocks noChangeAspect="1" noChangeArrowheads="1"/>
            </p:cNvPicPr>
            <p:nvPr/>
          </p:nvPicPr>
          <p:blipFill>
            <a:blip r:embed="rId28" cstate="hqprint">
              <a:extLst>
                <a:ext uri="{28A0092B-C50C-407E-A947-70E740481C1C}">
                  <a14:useLocalDpi xmlns:a14="http://schemas.microsoft.com/office/drawing/2010/main" val="0"/>
                </a:ext>
              </a:extLst>
            </a:blip>
            <a:srcRect/>
            <a:stretch>
              <a:fillRect/>
            </a:stretch>
          </p:blipFill>
          <p:spPr bwMode="auto">
            <a:xfrm>
              <a:off x="4328029" y="5300426"/>
              <a:ext cx="605323" cy="605323"/>
            </a:xfrm>
            <a:prstGeom prst="rect">
              <a:avLst/>
            </a:prstGeom>
            <a:noFill/>
            <a:extLst>
              <a:ext uri="{909E8E84-426E-40DD-AFC4-6F175D3DCCD1}">
                <a14:hiddenFill xmlns:a14="http://schemas.microsoft.com/office/drawing/2010/main">
                  <a:solidFill>
                    <a:srgbClr val="FFFFFF"/>
                  </a:solidFill>
                </a14:hiddenFill>
              </a:ext>
            </a:extLst>
          </p:spPr>
        </p:pic>
        <p:pic>
          <p:nvPicPr>
            <p:cNvPr id="2072" name="Picture 24" descr="Image result for casualty clearing stations clipart">
              <a:extLst>
                <a:ext uri="{FF2B5EF4-FFF2-40B4-BE49-F238E27FC236}">
                  <a16:creationId xmlns:a16="http://schemas.microsoft.com/office/drawing/2014/main" id="{DC72A53B-F2E3-4F48-BB14-94EDAF4F5518}"/>
                </a:ext>
              </a:extLst>
            </p:cNvPr>
            <p:cNvPicPr>
              <a:picLocks noChangeAspect="1" noChangeArrowheads="1"/>
            </p:cNvPicPr>
            <p:nvPr/>
          </p:nvPicPr>
          <p:blipFill rotWithShape="1">
            <a:blip r:embed="rId29">
              <a:extLst>
                <a:ext uri="{28A0092B-C50C-407E-A947-70E740481C1C}">
                  <a14:useLocalDpi xmlns:a14="http://schemas.microsoft.com/office/drawing/2010/main" val="0"/>
                </a:ext>
              </a:extLst>
            </a:blip>
            <a:srcRect l="77648" t="6579" b="66819"/>
            <a:stretch/>
          </p:blipFill>
          <p:spPr bwMode="auto">
            <a:xfrm>
              <a:off x="6345048" y="5235830"/>
              <a:ext cx="733520" cy="631535"/>
            </a:xfrm>
            <a:prstGeom prst="rect">
              <a:avLst/>
            </a:prstGeom>
            <a:noFill/>
            <a:extLst>
              <a:ext uri="{909E8E84-426E-40DD-AFC4-6F175D3DCCD1}">
                <a14:hiddenFill xmlns:a14="http://schemas.microsoft.com/office/drawing/2010/main">
                  <a:solidFill>
                    <a:srgbClr val="FFFFFF"/>
                  </a:solidFill>
                </a14:hiddenFill>
              </a:ext>
            </a:extLst>
          </p:spPr>
        </p:pic>
        <p:pic>
          <p:nvPicPr>
            <p:cNvPr id="2074" name="Picture 26" descr="Image result for casualty clearing stations clipart">
              <a:extLst>
                <a:ext uri="{FF2B5EF4-FFF2-40B4-BE49-F238E27FC236}">
                  <a16:creationId xmlns:a16="http://schemas.microsoft.com/office/drawing/2014/main" id="{0DBF23B4-C4A7-4E03-BDB6-E7F575FD9FBE}"/>
                </a:ext>
              </a:extLst>
            </p:cNvPr>
            <p:cNvPicPr>
              <a:picLocks noChangeAspect="1" noChangeArrowheads="1"/>
            </p:cNvPicPr>
            <p:nvPr/>
          </p:nvPicPr>
          <p:blipFill rotWithShape="1">
            <a:blip r:embed="rId29">
              <a:extLst>
                <a:ext uri="{28A0092B-C50C-407E-A947-70E740481C1C}">
                  <a14:useLocalDpi xmlns:a14="http://schemas.microsoft.com/office/drawing/2010/main" val="0"/>
                </a:ext>
              </a:extLst>
            </a:blip>
            <a:srcRect l="4003" t="65889" r="69357" b="9423"/>
            <a:stretch/>
          </p:blipFill>
          <p:spPr bwMode="auto">
            <a:xfrm>
              <a:off x="8305610" y="5244174"/>
              <a:ext cx="1011311" cy="677973"/>
            </a:xfrm>
            <a:prstGeom prst="rect">
              <a:avLst/>
            </a:prstGeom>
            <a:noFill/>
            <a:extLst>
              <a:ext uri="{909E8E84-426E-40DD-AFC4-6F175D3DCCD1}">
                <a14:hiddenFill xmlns:a14="http://schemas.microsoft.com/office/drawing/2010/main">
                  <a:solidFill>
                    <a:srgbClr val="FFFFFF"/>
                  </a:solidFill>
                </a14:hiddenFill>
              </a:ext>
            </a:extLst>
          </p:spPr>
        </p:pic>
        <p:pic>
          <p:nvPicPr>
            <p:cNvPr id="2076" name="Picture 28" descr="Image result for casualty clearing stations clipart">
              <a:extLst>
                <a:ext uri="{FF2B5EF4-FFF2-40B4-BE49-F238E27FC236}">
                  <a16:creationId xmlns:a16="http://schemas.microsoft.com/office/drawing/2014/main" id="{CC36E921-CD95-4A65-BD1C-4AFC29337AA2}"/>
                </a:ext>
              </a:extLst>
            </p:cNvPr>
            <p:cNvPicPr>
              <a:picLocks noChangeAspect="1" noChangeArrowheads="1"/>
            </p:cNvPicPr>
            <p:nvPr/>
          </p:nvPicPr>
          <p:blipFill rotWithShape="1">
            <a:blip r:embed="rId29">
              <a:extLst>
                <a:ext uri="{28A0092B-C50C-407E-A947-70E740481C1C}">
                  <a14:useLocalDpi xmlns:a14="http://schemas.microsoft.com/office/drawing/2010/main" val="0"/>
                </a:ext>
              </a:extLst>
            </a:blip>
            <a:srcRect l="77126" t="66593" b="7223"/>
            <a:stretch/>
          </p:blipFill>
          <p:spPr bwMode="auto">
            <a:xfrm>
              <a:off x="10411579" y="5192711"/>
              <a:ext cx="953843" cy="789898"/>
            </a:xfrm>
            <a:prstGeom prst="rect">
              <a:avLst/>
            </a:prstGeom>
            <a:noFill/>
            <a:extLst>
              <a:ext uri="{909E8E84-426E-40DD-AFC4-6F175D3DCCD1}">
                <a14:hiddenFill xmlns:a14="http://schemas.microsoft.com/office/drawing/2010/main">
                  <a:solidFill>
                    <a:srgbClr val="FFFFFF"/>
                  </a:solidFill>
                </a14:hiddenFill>
              </a:ext>
            </a:extLst>
          </p:spPr>
        </p:pic>
        <p:cxnSp>
          <p:nvCxnSpPr>
            <p:cNvPr id="97" name="Google Shape;362;p17">
              <a:extLst>
                <a:ext uri="{FF2B5EF4-FFF2-40B4-BE49-F238E27FC236}">
                  <a16:creationId xmlns:a16="http://schemas.microsoft.com/office/drawing/2014/main" id="{269622F7-FE43-43EA-BE4E-04D5C298DB69}"/>
                </a:ext>
              </a:extLst>
            </p:cNvPr>
            <p:cNvCxnSpPr>
              <a:cxnSpLocks/>
              <a:stCxn id="105" idx="4"/>
            </p:cNvCxnSpPr>
            <p:nvPr/>
          </p:nvCxnSpPr>
          <p:spPr>
            <a:xfrm>
              <a:off x="4901163" y="2776267"/>
              <a:ext cx="51802" cy="1084771"/>
            </a:xfrm>
            <a:prstGeom prst="straightConnector1">
              <a:avLst/>
            </a:prstGeom>
            <a:noFill/>
            <a:ln w="25400" cap="flat" cmpd="sng">
              <a:solidFill>
                <a:schemeClr val="dk1"/>
              </a:solidFill>
              <a:prstDash val="solid"/>
              <a:round/>
              <a:headEnd type="none" w="sm" len="sm"/>
              <a:tailEnd type="none" w="sm" len="sm"/>
            </a:ln>
          </p:spPr>
        </p:cxnSp>
        <p:sp>
          <p:nvSpPr>
            <p:cNvPr id="106" name="Google Shape;363;p17">
              <a:extLst>
                <a:ext uri="{FF2B5EF4-FFF2-40B4-BE49-F238E27FC236}">
                  <a16:creationId xmlns:a16="http://schemas.microsoft.com/office/drawing/2014/main" id="{724C8DBE-2249-4988-8FE2-76D3348DC5EB}"/>
                </a:ext>
              </a:extLst>
            </p:cNvPr>
            <p:cNvSpPr/>
            <p:nvPr/>
          </p:nvSpPr>
          <p:spPr>
            <a:xfrm>
              <a:off x="4848464" y="3840689"/>
              <a:ext cx="189021" cy="180020"/>
            </a:xfrm>
            <a:prstGeom prst="ellipse">
              <a:avLst/>
            </a:prstGeom>
            <a:no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Calibri"/>
                <a:ea typeface="Calibri"/>
                <a:cs typeface="Calibri"/>
                <a:sym typeface="Calibri"/>
              </a:endParaRPr>
            </a:p>
          </p:txBody>
        </p:sp>
        <p:pic>
          <p:nvPicPr>
            <p:cNvPr id="2050" name="Picture 2" descr="Related image">
              <a:extLst>
                <a:ext uri="{FF2B5EF4-FFF2-40B4-BE49-F238E27FC236}">
                  <a16:creationId xmlns:a16="http://schemas.microsoft.com/office/drawing/2014/main" id="{B261473A-FB82-4B9B-A718-269FC37B1E70}"/>
                </a:ext>
              </a:extLst>
            </p:cNvPr>
            <p:cNvPicPr>
              <a:picLocks noChangeAspect="1" noChangeArrowheads="1"/>
            </p:cNvPicPr>
            <p:nvPr/>
          </p:nvPicPr>
          <p:blipFill>
            <a:blip r:embed="rId30" cstate="hqprint">
              <a:extLst>
                <a:ext uri="{28A0092B-C50C-407E-A947-70E740481C1C}">
                  <a14:useLocalDpi xmlns:a14="http://schemas.microsoft.com/office/drawing/2010/main" val="0"/>
                </a:ext>
              </a:extLst>
            </a:blip>
            <a:srcRect/>
            <a:stretch>
              <a:fillRect/>
            </a:stretch>
          </p:blipFill>
          <p:spPr bwMode="auto">
            <a:xfrm>
              <a:off x="4985998" y="4096913"/>
              <a:ext cx="581790" cy="527457"/>
            </a:xfrm>
            <a:prstGeom prst="rect">
              <a:avLst/>
            </a:prstGeom>
            <a:noFill/>
            <a:extLst>
              <a:ext uri="{909E8E84-426E-40DD-AFC4-6F175D3DCCD1}">
                <a14:hiddenFill xmlns:a14="http://schemas.microsoft.com/office/drawing/2010/main">
                  <a:solidFill>
                    <a:srgbClr val="FFFFFF"/>
                  </a:solidFill>
                </a14:hiddenFill>
              </a:ext>
            </a:extLst>
          </p:spPr>
        </p:pic>
        <p:sp>
          <p:nvSpPr>
            <p:cNvPr id="107" name="Google Shape;364;p17">
              <a:extLst>
                <a:ext uri="{FF2B5EF4-FFF2-40B4-BE49-F238E27FC236}">
                  <a16:creationId xmlns:a16="http://schemas.microsoft.com/office/drawing/2014/main" id="{00B35B3F-C1DC-47C1-BF3A-2ECDC3072940}"/>
                </a:ext>
              </a:extLst>
            </p:cNvPr>
            <p:cNvSpPr txBox="1"/>
            <p:nvPr/>
          </p:nvSpPr>
          <p:spPr>
            <a:xfrm>
              <a:off x="4894408" y="4575898"/>
              <a:ext cx="900252" cy="407157"/>
            </a:xfrm>
            <a:prstGeom prst="rect">
              <a:avLst/>
            </a:prstGeom>
            <a:noFill/>
            <a:ln>
              <a:noFill/>
            </a:ln>
          </p:spPr>
          <p:txBody>
            <a:bodyPr spcFirstLastPara="1" wrap="square" lIns="91425" tIns="45700" rIns="91425" bIns="45700" anchor="t" anchorCtr="0">
              <a:noAutofit/>
            </a:bodyPr>
            <a:lstStyle/>
            <a:p>
              <a:pPr algn="ctr"/>
              <a:r>
                <a:rPr lang="en-GB" sz="1400" dirty="0">
                  <a:solidFill>
                    <a:schemeClr val="dk1"/>
                  </a:solidFill>
                  <a:latin typeface="Calibri"/>
                  <a:ea typeface="Calibri"/>
                  <a:cs typeface="Calibri"/>
                  <a:sym typeface="Calibri"/>
                </a:rPr>
                <a:t>Fractures</a:t>
              </a:r>
              <a:endParaRPr sz="1400" dirty="0">
                <a:solidFill>
                  <a:schemeClr val="dk1"/>
                </a:solidFill>
                <a:latin typeface="Calibri"/>
                <a:ea typeface="Calibri"/>
                <a:cs typeface="Calibri"/>
                <a:sym typeface="Calibri"/>
              </a:endParaRPr>
            </a:p>
          </p:txBody>
        </p:sp>
        <p:sp>
          <p:nvSpPr>
            <p:cNvPr id="30" name="Rectangle 29">
              <a:extLst>
                <a:ext uri="{FF2B5EF4-FFF2-40B4-BE49-F238E27FC236}">
                  <a16:creationId xmlns:a16="http://schemas.microsoft.com/office/drawing/2014/main" id="{8404FE10-1CAF-4BCC-921D-10690D1B6BF3}"/>
                </a:ext>
              </a:extLst>
            </p:cNvPr>
            <p:cNvSpPr/>
            <p:nvPr/>
          </p:nvSpPr>
          <p:spPr>
            <a:xfrm>
              <a:off x="881384" y="1029055"/>
              <a:ext cx="444352" cy="400110"/>
            </a:xfrm>
            <a:prstGeom prst="rect">
              <a:avLst/>
            </a:prstGeom>
            <a:noFill/>
          </p:spPr>
          <p:txBody>
            <a:bodyPr wrap="none" lIns="91440" tIns="45720" rIns="91440" bIns="45720">
              <a:spAutoFit/>
            </a:bodyPr>
            <a:lstStyle/>
            <a:p>
              <a:pPr algn="ctr"/>
              <a:r>
                <a:rPr lang="en-US" sz="2000" b="0" cap="none" spc="0" dirty="0">
                  <a:ln w="0"/>
                  <a:solidFill>
                    <a:schemeClr val="tx1"/>
                  </a:solidFill>
                  <a:effectLst>
                    <a:outerShdw blurRad="38100" dist="19050" dir="2700000" algn="tl" rotWithShape="0">
                      <a:schemeClr val="dk1">
                        <a:alpha val="40000"/>
                      </a:schemeClr>
                    </a:outerShdw>
                  </a:effectLst>
                </a:rPr>
                <a:t>60</a:t>
              </a:r>
            </a:p>
          </p:txBody>
        </p:sp>
      </p:grpSp>
    </p:spTree>
    <p:extLst>
      <p:ext uri="{BB962C8B-B14F-4D97-AF65-F5344CB8AC3E}">
        <p14:creationId xmlns:p14="http://schemas.microsoft.com/office/powerpoint/2010/main" val="183670332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Google Shape;163;p14">
            <a:extLst>
              <a:ext uri="{FF2B5EF4-FFF2-40B4-BE49-F238E27FC236}">
                <a16:creationId xmlns:a16="http://schemas.microsoft.com/office/drawing/2014/main" id="{D79841D8-7547-4A3B-8779-46175259FBE5}"/>
              </a:ext>
            </a:extLst>
          </p:cNvPr>
          <p:cNvSpPr txBox="1"/>
          <p:nvPr/>
        </p:nvSpPr>
        <p:spPr>
          <a:xfrm>
            <a:off x="1398305" y="190567"/>
            <a:ext cx="9875982" cy="980938"/>
          </a:xfrm>
          <a:prstGeom prst="rect">
            <a:avLst/>
          </a:prstGeom>
          <a:solidFill>
            <a:schemeClr val="accent6"/>
          </a:solidFill>
          <a:ln>
            <a:noFill/>
          </a:ln>
        </p:spPr>
        <p:txBody>
          <a:bodyPr spcFirstLastPara="1" wrap="square" lIns="91425" tIns="45700" rIns="91425" bIns="45700" anchor="t" anchorCtr="0">
            <a:noAutofit/>
          </a:bodyPr>
          <a:lstStyle/>
          <a:p>
            <a:pPr algn="ctr"/>
            <a:r>
              <a:rPr lang="en-GB" sz="4000" b="1" u="sng" dirty="0" smtClean="0">
                <a:solidFill>
                  <a:schemeClr val="lt1"/>
                </a:solidFill>
                <a:latin typeface="Calibri"/>
                <a:ea typeface="Calibri"/>
                <a:cs typeface="Calibri"/>
                <a:sym typeface="Calibri"/>
              </a:rPr>
              <a:t>How would I answer the exam questions?</a:t>
            </a:r>
            <a:endParaRPr sz="4000" b="1" dirty="0">
              <a:solidFill>
                <a:schemeClr val="lt1"/>
              </a:solidFill>
              <a:latin typeface="Calibri"/>
              <a:ea typeface="Calibri"/>
              <a:cs typeface="Calibri"/>
              <a:sym typeface="Calibri"/>
            </a:endParaRPr>
          </a:p>
        </p:txBody>
      </p:sp>
      <p:sp>
        <p:nvSpPr>
          <p:cNvPr id="5" name="TextBox 4"/>
          <p:cNvSpPr txBox="1"/>
          <p:nvPr/>
        </p:nvSpPr>
        <p:spPr>
          <a:xfrm>
            <a:off x="386923" y="1434420"/>
            <a:ext cx="2633368" cy="4801314"/>
          </a:xfrm>
          <a:prstGeom prst="rect">
            <a:avLst/>
          </a:prstGeom>
          <a:noFill/>
          <a:ln>
            <a:solidFill>
              <a:schemeClr val="tx1"/>
            </a:solidFill>
          </a:ln>
        </p:spPr>
        <p:txBody>
          <a:bodyPr wrap="square" rtlCol="0">
            <a:spAutoFit/>
          </a:bodyPr>
          <a:lstStyle/>
          <a:p>
            <a:pPr algn="ctr"/>
            <a:r>
              <a:rPr lang="en-GB" b="1" u="sng" dirty="0" smtClean="0"/>
              <a:t>The Medicine paper consists of two sections:</a:t>
            </a:r>
          </a:p>
          <a:p>
            <a:pPr algn="ctr"/>
            <a:endParaRPr lang="en-GB" dirty="0"/>
          </a:p>
          <a:p>
            <a:pPr algn="ctr"/>
            <a:r>
              <a:rPr lang="en-GB" dirty="0" smtClean="0"/>
              <a:t>Section A </a:t>
            </a:r>
          </a:p>
          <a:p>
            <a:pPr algn="ctr"/>
            <a:r>
              <a:rPr lang="en-GB" dirty="0" smtClean="0"/>
              <a:t>(worth 16 marks) </a:t>
            </a:r>
          </a:p>
          <a:p>
            <a:pPr algn="ctr"/>
            <a:r>
              <a:rPr lang="en-GB" dirty="0" smtClean="0"/>
              <a:t>The British sector of the Western Front, 1914-1918.</a:t>
            </a:r>
          </a:p>
          <a:p>
            <a:pPr algn="ctr"/>
            <a:endParaRPr lang="en-GB" dirty="0"/>
          </a:p>
          <a:p>
            <a:pPr algn="ctr"/>
            <a:r>
              <a:rPr lang="en-GB" dirty="0" smtClean="0"/>
              <a:t>Section B </a:t>
            </a:r>
          </a:p>
          <a:p>
            <a:pPr algn="ctr"/>
            <a:r>
              <a:rPr lang="en-GB" dirty="0" smtClean="0"/>
              <a:t>(worth 36 marks) Medicine through time.</a:t>
            </a:r>
          </a:p>
          <a:p>
            <a:pPr algn="ctr"/>
            <a:endParaRPr lang="en-GB" dirty="0"/>
          </a:p>
          <a:p>
            <a:pPr algn="ctr"/>
            <a:r>
              <a:rPr lang="en-GB" dirty="0" smtClean="0"/>
              <a:t>The paper is 1 hour 15 minutes in total. </a:t>
            </a:r>
          </a:p>
          <a:p>
            <a:endParaRPr lang="en-GB" dirty="0"/>
          </a:p>
          <a:p>
            <a:endParaRPr lang="en-GB" dirty="0"/>
          </a:p>
        </p:txBody>
      </p:sp>
      <p:pic>
        <p:nvPicPr>
          <p:cNvPr id="6" name="Picture 5"/>
          <p:cNvPicPr>
            <a:picLocks noChangeAspect="1"/>
          </p:cNvPicPr>
          <p:nvPr/>
        </p:nvPicPr>
        <p:blipFill>
          <a:blip r:embed="rId2"/>
          <a:stretch>
            <a:fillRect/>
          </a:stretch>
        </p:blipFill>
        <p:spPr>
          <a:xfrm>
            <a:off x="4331855" y="2246095"/>
            <a:ext cx="7370473" cy="3745197"/>
          </a:xfrm>
          <a:prstGeom prst="rect">
            <a:avLst/>
          </a:prstGeom>
        </p:spPr>
      </p:pic>
      <p:sp>
        <p:nvSpPr>
          <p:cNvPr id="10" name="TextBox 9"/>
          <p:cNvSpPr txBox="1"/>
          <p:nvPr/>
        </p:nvSpPr>
        <p:spPr>
          <a:xfrm>
            <a:off x="5144655" y="1616364"/>
            <a:ext cx="6156685" cy="369332"/>
          </a:xfrm>
          <a:prstGeom prst="rect">
            <a:avLst/>
          </a:prstGeom>
          <a:noFill/>
          <a:ln>
            <a:solidFill>
              <a:schemeClr val="tx1"/>
            </a:solidFill>
          </a:ln>
        </p:spPr>
        <p:txBody>
          <a:bodyPr wrap="none" rtlCol="0">
            <a:spAutoFit/>
          </a:bodyPr>
          <a:lstStyle/>
          <a:p>
            <a:r>
              <a:rPr lang="en-GB" u="sng" dirty="0" smtClean="0"/>
              <a:t>Section A – The British sector of the Western Front, 1914-1918. </a:t>
            </a:r>
            <a:endParaRPr lang="en-GB" u="sng" dirty="0"/>
          </a:p>
        </p:txBody>
      </p:sp>
    </p:spTree>
    <p:extLst>
      <p:ext uri="{BB962C8B-B14F-4D97-AF65-F5344CB8AC3E}">
        <p14:creationId xmlns:p14="http://schemas.microsoft.com/office/powerpoint/2010/main" val="171565665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Google Shape;163;p14">
            <a:extLst>
              <a:ext uri="{FF2B5EF4-FFF2-40B4-BE49-F238E27FC236}">
                <a16:creationId xmlns:a16="http://schemas.microsoft.com/office/drawing/2014/main" id="{D79841D8-7547-4A3B-8779-46175259FBE5}"/>
              </a:ext>
            </a:extLst>
          </p:cNvPr>
          <p:cNvSpPr txBox="1"/>
          <p:nvPr/>
        </p:nvSpPr>
        <p:spPr>
          <a:xfrm>
            <a:off x="1398305" y="88967"/>
            <a:ext cx="9875982" cy="980938"/>
          </a:xfrm>
          <a:prstGeom prst="rect">
            <a:avLst/>
          </a:prstGeom>
          <a:solidFill>
            <a:schemeClr val="accent6"/>
          </a:solidFill>
          <a:ln>
            <a:noFill/>
          </a:ln>
        </p:spPr>
        <p:txBody>
          <a:bodyPr spcFirstLastPara="1" wrap="square" lIns="91425" tIns="45700" rIns="91425" bIns="45700" anchor="t" anchorCtr="0">
            <a:noAutofit/>
          </a:bodyPr>
          <a:lstStyle/>
          <a:p>
            <a:pPr algn="ctr"/>
            <a:r>
              <a:rPr lang="en-GB" sz="4000" b="1" u="sng" dirty="0" smtClean="0">
                <a:solidFill>
                  <a:schemeClr val="lt1"/>
                </a:solidFill>
                <a:latin typeface="Calibri"/>
                <a:ea typeface="Calibri"/>
                <a:cs typeface="Calibri"/>
                <a:sym typeface="Calibri"/>
              </a:rPr>
              <a:t>How would I answer the exam questions?</a:t>
            </a:r>
            <a:endParaRPr sz="4000" b="1" dirty="0">
              <a:solidFill>
                <a:schemeClr val="lt1"/>
              </a:solidFill>
              <a:latin typeface="Calibri"/>
              <a:ea typeface="Calibri"/>
              <a:cs typeface="Calibri"/>
              <a:sym typeface="Calibri"/>
            </a:endParaRPr>
          </a:p>
        </p:txBody>
      </p:sp>
      <p:pic>
        <p:nvPicPr>
          <p:cNvPr id="2" name="Picture 1"/>
          <p:cNvPicPr>
            <a:picLocks noChangeAspect="1"/>
          </p:cNvPicPr>
          <p:nvPr/>
        </p:nvPicPr>
        <p:blipFill>
          <a:blip r:embed="rId2"/>
          <a:stretch>
            <a:fillRect/>
          </a:stretch>
        </p:blipFill>
        <p:spPr>
          <a:xfrm>
            <a:off x="73176" y="1325679"/>
            <a:ext cx="4860774" cy="2565213"/>
          </a:xfrm>
          <a:prstGeom prst="rect">
            <a:avLst/>
          </a:prstGeom>
        </p:spPr>
      </p:pic>
      <p:pic>
        <p:nvPicPr>
          <p:cNvPr id="3" name="Picture 2"/>
          <p:cNvPicPr>
            <a:picLocks noChangeAspect="1"/>
          </p:cNvPicPr>
          <p:nvPr/>
        </p:nvPicPr>
        <p:blipFill>
          <a:blip r:embed="rId3"/>
          <a:stretch>
            <a:fillRect/>
          </a:stretch>
        </p:blipFill>
        <p:spPr>
          <a:xfrm>
            <a:off x="73176" y="4521238"/>
            <a:ext cx="4851400" cy="1523962"/>
          </a:xfrm>
          <a:prstGeom prst="rect">
            <a:avLst/>
          </a:prstGeom>
        </p:spPr>
      </p:pic>
      <p:pic>
        <p:nvPicPr>
          <p:cNvPr id="7" name="Picture 6"/>
          <p:cNvPicPr>
            <a:picLocks noChangeAspect="1"/>
          </p:cNvPicPr>
          <p:nvPr/>
        </p:nvPicPr>
        <p:blipFill>
          <a:blip r:embed="rId4"/>
          <a:stretch>
            <a:fillRect/>
          </a:stretch>
        </p:blipFill>
        <p:spPr>
          <a:xfrm>
            <a:off x="5016499" y="1171505"/>
            <a:ext cx="7175501" cy="5438775"/>
          </a:xfrm>
          <a:prstGeom prst="rect">
            <a:avLst/>
          </a:prstGeom>
        </p:spPr>
      </p:pic>
    </p:spTree>
    <p:extLst>
      <p:ext uri="{BB962C8B-B14F-4D97-AF65-F5344CB8AC3E}">
        <p14:creationId xmlns:p14="http://schemas.microsoft.com/office/powerpoint/2010/main" val="59659566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Google Shape;163;p14">
            <a:extLst>
              <a:ext uri="{FF2B5EF4-FFF2-40B4-BE49-F238E27FC236}">
                <a16:creationId xmlns:a16="http://schemas.microsoft.com/office/drawing/2014/main" id="{D79841D8-7547-4A3B-8779-46175259FBE5}"/>
              </a:ext>
            </a:extLst>
          </p:cNvPr>
          <p:cNvSpPr txBox="1"/>
          <p:nvPr/>
        </p:nvSpPr>
        <p:spPr>
          <a:xfrm>
            <a:off x="1398305" y="88967"/>
            <a:ext cx="9875982" cy="980938"/>
          </a:xfrm>
          <a:prstGeom prst="rect">
            <a:avLst/>
          </a:prstGeom>
          <a:solidFill>
            <a:schemeClr val="accent6"/>
          </a:solidFill>
          <a:ln>
            <a:noFill/>
          </a:ln>
        </p:spPr>
        <p:txBody>
          <a:bodyPr spcFirstLastPara="1" wrap="square" lIns="91425" tIns="45700" rIns="91425" bIns="45700" anchor="t" anchorCtr="0">
            <a:noAutofit/>
          </a:bodyPr>
          <a:lstStyle/>
          <a:p>
            <a:pPr algn="ctr"/>
            <a:r>
              <a:rPr lang="en-GB" sz="4000" b="1" u="sng" dirty="0" smtClean="0">
                <a:solidFill>
                  <a:schemeClr val="lt1"/>
                </a:solidFill>
                <a:latin typeface="Calibri"/>
                <a:ea typeface="Calibri"/>
                <a:cs typeface="Calibri"/>
                <a:sym typeface="Calibri"/>
              </a:rPr>
              <a:t>How would I answer the exam questions?</a:t>
            </a:r>
            <a:endParaRPr sz="4000" b="1" dirty="0">
              <a:solidFill>
                <a:schemeClr val="lt1"/>
              </a:solidFill>
              <a:latin typeface="Calibri"/>
              <a:ea typeface="Calibri"/>
              <a:cs typeface="Calibri"/>
              <a:sym typeface="Calibri"/>
            </a:endParaRPr>
          </a:p>
        </p:txBody>
      </p:sp>
      <p:pic>
        <p:nvPicPr>
          <p:cNvPr id="5" name="Picture 4"/>
          <p:cNvPicPr>
            <a:picLocks noChangeAspect="1"/>
          </p:cNvPicPr>
          <p:nvPr/>
        </p:nvPicPr>
        <p:blipFill>
          <a:blip r:embed="rId2"/>
          <a:stretch>
            <a:fillRect/>
          </a:stretch>
        </p:blipFill>
        <p:spPr>
          <a:xfrm>
            <a:off x="1" y="1255713"/>
            <a:ext cx="6226174" cy="2414588"/>
          </a:xfrm>
          <a:prstGeom prst="rect">
            <a:avLst/>
          </a:prstGeom>
        </p:spPr>
      </p:pic>
      <p:pic>
        <p:nvPicPr>
          <p:cNvPr id="6" name="Picture 5"/>
          <p:cNvPicPr>
            <a:picLocks noChangeAspect="1"/>
          </p:cNvPicPr>
          <p:nvPr/>
        </p:nvPicPr>
        <p:blipFill>
          <a:blip r:embed="rId3"/>
          <a:stretch>
            <a:fillRect/>
          </a:stretch>
        </p:blipFill>
        <p:spPr>
          <a:xfrm>
            <a:off x="6226175" y="1231901"/>
            <a:ext cx="5786913" cy="5527342"/>
          </a:xfrm>
          <a:prstGeom prst="rect">
            <a:avLst/>
          </a:prstGeom>
        </p:spPr>
      </p:pic>
      <p:pic>
        <p:nvPicPr>
          <p:cNvPr id="8" name="Picture 7"/>
          <p:cNvPicPr>
            <a:picLocks noChangeAspect="1"/>
          </p:cNvPicPr>
          <p:nvPr/>
        </p:nvPicPr>
        <p:blipFill>
          <a:blip r:embed="rId4"/>
          <a:stretch>
            <a:fillRect/>
          </a:stretch>
        </p:blipFill>
        <p:spPr>
          <a:xfrm>
            <a:off x="1" y="3762209"/>
            <a:ext cx="6226174" cy="2905125"/>
          </a:xfrm>
          <a:prstGeom prst="rect">
            <a:avLst/>
          </a:prstGeom>
        </p:spPr>
      </p:pic>
    </p:spTree>
    <p:extLst>
      <p:ext uri="{BB962C8B-B14F-4D97-AF65-F5344CB8AC3E}">
        <p14:creationId xmlns:p14="http://schemas.microsoft.com/office/powerpoint/2010/main" val="401573580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Google Shape;163;p14">
            <a:extLst>
              <a:ext uri="{FF2B5EF4-FFF2-40B4-BE49-F238E27FC236}">
                <a16:creationId xmlns:a16="http://schemas.microsoft.com/office/drawing/2014/main" id="{D79841D8-7547-4A3B-8779-46175259FBE5}"/>
              </a:ext>
            </a:extLst>
          </p:cNvPr>
          <p:cNvSpPr txBox="1"/>
          <p:nvPr/>
        </p:nvSpPr>
        <p:spPr>
          <a:xfrm>
            <a:off x="1398305" y="190567"/>
            <a:ext cx="9875982" cy="980938"/>
          </a:xfrm>
          <a:prstGeom prst="rect">
            <a:avLst/>
          </a:prstGeom>
          <a:solidFill>
            <a:schemeClr val="accent6"/>
          </a:solidFill>
          <a:ln>
            <a:noFill/>
          </a:ln>
        </p:spPr>
        <p:txBody>
          <a:bodyPr spcFirstLastPara="1" wrap="square" lIns="91425" tIns="45700" rIns="91425" bIns="45700" anchor="t" anchorCtr="0">
            <a:noAutofit/>
          </a:bodyPr>
          <a:lstStyle/>
          <a:p>
            <a:pPr algn="ctr"/>
            <a:r>
              <a:rPr lang="en-GB" sz="4000" b="1" u="sng" dirty="0" smtClean="0">
                <a:solidFill>
                  <a:schemeClr val="lt1"/>
                </a:solidFill>
                <a:latin typeface="Calibri"/>
                <a:ea typeface="Calibri"/>
                <a:cs typeface="Calibri"/>
                <a:sym typeface="Calibri"/>
              </a:rPr>
              <a:t>How would I answer the exam questions?</a:t>
            </a:r>
            <a:endParaRPr sz="4000" b="1" dirty="0">
              <a:solidFill>
                <a:schemeClr val="lt1"/>
              </a:solidFill>
              <a:latin typeface="Calibri"/>
              <a:ea typeface="Calibri"/>
              <a:cs typeface="Calibri"/>
              <a:sym typeface="Calibri"/>
            </a:endParaRPr>
          </a:p>
        </p:txBody>
      </p:sp>
      <p:pic>
        <p:nvPicPr>
          <p:cNvPr id="9" name="Picture 8"/>
          <p:cNvPicPr/>
          <p:nvPr/>
        </p:nvPicPr>
        <p:blipFill>
          <a:blip r:embed="rId2">
            <a:extLst>
              <a:ext uri="{28A0092B-C50C-407E-A947-70E740481C1C}">
                <a14:useLocalDpi xmlns:a14="http://schemas.microsoft.com/office/drawing/2010/main" val="0"/>
              </a:ext>
            </a:extLst>
          </a:blip>
          <a:srcRect/>
          <a:stretch>
            <a:fillRect/>
          </a:stretch>
        </p:blipFill>
        <p:spPr bwMode="auto">
          <a:xfrm>
            <a:off x="6336296" y="1953521"/>
            <a:ext cx="5100955" cy="4539615"/>
          </a:xfrm>
          <a:prstGeom prst="rect">
            <a:avLst/>
          </a:prstGeom>
          <a:noFill/>
          <a:ln>
            <a:noFill/>
          </a:ln>
        </p:spPr>
      </p:pic>
      <p:sp>
        <p:nvSpPr>
          <p:cNvPr id="5" name="TextBox 4"/>
          <p:cNvSpPr txBox="1"/>
          <p:nvPr/>
        </p:nvSpPr>
        <p:spPr>
          <a:xfrm>
            <a:off x="424872" y="2404238"/>
            <a:ext cx="5172364" cy="2862322"/>
          </a:xfrm>
          <a:prstGeom prst="rect">
            <a:avLst/>
          </a:prstGeom>
          <a:noFill/>
          <a:ln>
            <a:solidFill>
              <a:schemeClr val="tx1"/>
            </a:solidFill>
          </a:ln>
        </p:spPr>
        <p:txBody>
          <a:bodyPr wrap="square" rtlCol="0">
            <a:spAutoFit/>
          </a:bodyPr>
          <a:lstStyle/>
          <a:p>
            <a:pPr algn="ctr"/>
            <a:r>
              <a:rPr lang="en-GB" b="1" u="sng" dirty="0" smtClean="0"/>
              <a:t>The Medicine paper consists of two sections:</a:t>
            </a:r>
          </a:p>
          <a:p>
            <a:pPr algn="ctr"/>
            <a:endParaRPr lang="en-GB" dirty="0"/>
          </a:p>
          <a:p>
            <a:pPr algn="ctr"/>
            <a:r>
              <a:rPr lang="en-GB" dirty="0" smtClean="0"/>
              <a:t>Section A (worth 16 marks) – The British sector of the Western Front, 1914-1918.</a:t>
            </a:r>
          </a:p>
          <a:p>
            <a:pPr algn="ctr"/>
            <a:endParaRPr lang="en-GB" dirty="0"/>
          </a:p>
          <a:p>
            <a:pPr algn="ctr"/>
            <a:r>
              <a:rPr lang="en-GB" dirty="0" smtClean="0"/>
              <a:t>Section B (worth 36 marks) – Medicine through time.</a:t>
            </a:r>
          </a:p>
          <a:p>
            <a:pPr algn="ctr"/>
            <a:endParaRPr lang="en-GB" dirty="0"/>
          </a:p>
          <a:p>
            <a:pPr algn="ctr"/>
            <a:r>
              <a:rPr lang="en-GB" dirty="0" smtClean="0"/>
              <a:t>The paper is 1 hour 15 minutes in total. </a:t>
            </a:r>
          </a:p>
          <a:p>
            <a:endParaRPr lang="en-GB" dirty="0"/>
          </a:p>
          <a:p>
            <a:endParaRPr lang="en-GB" dirty="0"/>
          </a:p>
        </p:txBody>
      </p:sp>
      <p:sp>
        <p:nvSpPr>
          <p:cNvPr id="6" name="TextBox 5"/>
          <p:cNvSpPr txBox="1"/>
          <p:nvPr/>
        </p:nvSpPr>
        <p:spPr>
          <a:xfrm>
            <a:off x="3823609" y="1365806"/>
            <a:ext cx="3547253" cy="369332"/>
          </a:xfrm>
          <a:prstGeom prst="rect">
            <a:avLst/>
          </a:prstGeom>
          <a:noFill/>
          <a:ln>
            <a:solidFill>
              <a:schemeClr val="tx1"/>
            </a:solidFill>
          </a:ln>
        </p:spPr>
        <p:txBody>
          <a:bodyPr wrap="none" rtlCol="0">
            <a:spAutoFit/>
          </a:bodyPr>
          <a:lstStyle/>
          <a:p>
            <a:r>
              <a:rPr lang="en-GB" u="sng" dirty="0" smtClean="0"/>
              <a:t>Section B – Medicine through time. </a:t>
            </a:r>
            <a:endParaRPr lang="en-GB" u="sng" dirty="0"/>
          </a:p>
        </p:txBody>
      </p:sp>
    </p:spTree>
    <p:extLst>
      <p:ext uri="{BB962C8B-B14F-4D97-AF65-F5344CB8AC3E}">
        <p14:creationId xmlns:p14="http://schemas.microsoft.com/office/powerpoint/2010/main" val="226407858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Google Shape;163;p14">
            <a:extLst>
              <a:ext uri="{FF2B5EF4-FFF2-40B4-BE49-F238E27FC236}">
                <a16:creationId xmlns:a16="http://schemas.microsoft.com/office/drawing/2014/main" id="{D79841D8-7547-4A3B-8779-46175259FBE5}"/>
              </a:ext>
            </a:extLst>
          </p:cNvPr>
          <p:cNvSpPr txBox="1"/>
          <p:nvPr/>
        </p:nvSpPr>
        <p:spPr>
          <a:xfrm>
            <a:off x="1398305" y="190567"/>
            <a:ext cx="9875982" cy="980938"/>
          </a:xfrm>
          <a:prstGeom prst="rect">
            <a:avLst/>
          </a:prstGeom>
          <a:solidFill>
            <a:schemeClr val="accent6"/>
          </a:solidFill>
          <a:ln>
            <a:noFill/>
          </a:ln>
        </p:spPr>
        <p:txBody>
          <a:bodyPr spcFirstLastPara="1" wrap="square" lIns="91425" tIns="45700" rIns="91425" bIns="45700" anchor="t" anchorCtr="0">
            <a:noAutofit/>
          </a:bodyPr>
          <a:lstStyle/>
          <a:p>
            <a:pPr algn="ctr"/>
            <a:r>
              <a:rPr lang="en-GB" sz="4000" b="1" u="sng" dirty="0" smtClean="0">
                <a:solidFill>
                  <a:schemeClr val="lt1"/>
                </a:solidFill>
                <a:latin typeface="Calibri"/>
                <a:ea typeface="Calibri"/>
                <a:cs typeface="Calibri"/>
                <a:sym typeface="Calibri"/>
              </a:rPr>
              <a:t>How would I answer the exam questions?</a:t>
            </a:r>
            <a:endParaRPr sz="4000" b="1" dirty="0">
              <a:solidFill>
                <a:schemeClr val="lt1"/>
              </a:solidFill>
              <a:latin typeface="Calibri"/>
              <a:ea typeface="Calibri"/>
              <a:cs typeface="Calibri"/>
              <a:sym typeface="Calibri"/>
            </a:endParaRPr>
          </a:p>
        </p:txBody>
      </p:sp>
      <p:pic>
        <p:nvPicPr>
          <p:cNvPr id="6" name="Picture 5"/>
          <p:cNvPicPr/>
          <p:nvPr/>
        </p:nvPicPr>
        <p:blipFill>
          <a:blip r:embed="rId2">
            <a:extLst>
              <a:ext uri="{28A0092B-C50C-407E-A947-70E740481C1C}">
                <a14:useLocalDpi xmlns:a14="http://schemas.microsoft.com/office/drawing/2010/main" val="0"/>
              </a:ext>
            </a:extLst>
          </a:blip>
          <a:srcRect/>
          <a:stretch>
            <a:fillRect/>
          </a:stretch>
        </p:blipFill>
        <p:spPr bwMode="auto">
          <a:xfrm>
            <a:off x="349884" y="1356296"/>
            <a:ext cx="5328539" cy="5135944"/>
          </a:xfrm>
          <a:prstGeom prst="rect">
            <a:avLst/>
          </a:prstGeom>
          <a:noFill/>
          <a:ln>
            <a:noFill/>
          </a:ln>
        </p:spPr>
      </p:pic>
      <p:pic>
        <p:nvPicPr>
          <p:cNvPr id="7" name="Picture 6"/>
          <p:cNvPicPr/>
          <p:nvPr/>
        </p:nvPicPr>
        <p:blipFill>
          <a:blip r:embed="rId3">
            <a:extLst>
              <a:ext uri="{28A0092B-C50C-407E-A947-70E740481C1C}">
                <a14:useLocalDpi xmlns:a14="http://schemas.microsoft.com/office/drawing/2010/main" val="0"/>
              </a:ext>
            </a:extLst>
          </a:blip>
          <a:srcRect/>
          <a:stretch>
            <a:fillRect/>
          </a:stretch>
        </p:blipFill>
        <p:spPr bwMode="auto">
          <a:xfrm>
            <a:off x="5765419" y="2357628"/>
            <a:ext cx="5508868" cy="2918460"/>
          </a:xfrm>
          <a:prstGeom prst="rect">
            <a:avLst/>
          </a:prstGeom>
          <a:noFill/>
          <a:ln>
            <a:noFill/>
          </a:ln>
        </p:spPr>
      </p:pic>
    </p:spTree>
    <p:extLst>
      <p:ext uri="{BB962C8B-B14F-4D97-AF65-F5344CB8AC3E}">
        <p14:creationId xmlns:p14="http://schemas.microsoft.com/office/powerpoint/2010/main" val="2503924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Google Shape;163;p14">
            <a:extLst>
              <a:ext uri="{FF2B5EF4-FFF2-40B4-BE49-F238E27FC236}">
                <a16:creationId xmlns:a16="http://schemas.microsoft.com/office/drawing/2014/main" id="{D79841D8-7547-4A3B-8779-46175259FBE5}"/>
              </a:ext>
            </a:extLst>
          </p:cNvPr>
          <p:cNvSpPr txBox="1"/>
          <p:nvPr/>
        </p:nvSpPr>
        <p:spPr>
          <a:xfrm>
            <a:off x="1398305" y="190567"/>
            <a:ext cx="9875982" cy="980938"/>
          </a:xfrm>
          <a:prstGeom prst="rect">
            <a:avLst/>
          </a:prstGeom>
          <a:solidFill>
            <a:schemeClr val="accent6"/>
          </a:solidFill>
          <a:ln>
            <a:noFill/>
          </a:ln>
        </p:spPr>
        <p:txBody>
          <a:bodyPr spcFirstLastPara="1" wrap="square" lIns="91425" tIns="45700" rIns="91425" bIns="45700" anchor="t" anchorCtr="0">
            <a:noAutofit/>
          </a:bodyPr>
          <a:lstStyle/>
          <a:p>
            <a:pPr algn="ctr"/>
            <a:r>
              <a:rPr lang="en-GB" sz="4000" b="1" u="sng" dirty="0" smtClean="0">
                <a:solidFill>
                  <a:schemeClr val="lt1"/>
                </a:solidFill>
                <a:latin typeface="Calibri"/>
                <a:ea typeface="Calibri"/>
                <a:cs typeface="Calibri"/>
                <a:sym typeface="Calibri"/>
              </a:rPr>
              <a:t>How would I answer the exam questions?</a:t>
            </a:r>
            <a:endParaRPr sz="4000" b="1" dirty="0">
              <a:solidFill>
                <a:schemeClr val="lt1"/>
              </a:solidFill>
              <a:latin typeface="Calibri"/>
              <a:ea typeface="Calibri"/>
              <a:cs typeface="Calibri"/>
              <a:sym typeface="Calibri"/>
            </a:endParaRPr>
          </a:p>
        </p:txBody>
      </p:sp>
      <p:pic>
        <p:nvPicPr>
          <p:cNvPr id="5" name="Picture 4"/>
          <p:cNvPicPr/>
          <p:nvPr/>
        </p:nvPicPr>
        <p:blipFill>
          <a:blip r:embed="rId2">
            <a:extLst>
              <a:ext uri="{28A0092B-C50C-407E-A947-70E740481C1C}">
                <a14:useLocalDpi xmlns:a14="http://schemas.microsoft.com/office/drawing/2010/main" val="0"/>
              </a:ext>
            </a:extLst>
          </a:blip>
          <a:srcRect/>
          <a:stretch>
            <a:fillRect/>
          </a:stretch>
        </p:blipFill>
        <p:spPr bwMode="auto">
          <a:xfrm>
            <a:off x="330326" y="1302575"/>
            <a:ext cx="5796153" cy="5171377"/>
          </a:xfrm>
          <a:prstGeom prst="rect">
            <a:avLst/>
          </a:prstGeom>
          <a:noFill/>
          <a:ln>
            <a:noFill/>
          </a:ln>
        </p:spPr>
      </p:pic>
      <p:pic>
        <p:nvPicPr>
          <p:cNvPr id="8" name="Picture 7"/>
          <p:cNvPicPr/>
          <p:nvPr/>
        </p:nvPicPr>
        <p:blipFill>
          <a:blip r:embed="rId3">
            <a:extLst>
              <a:ext uri="{28A0092B-C50C-407E-A947-70E740481C1C}">
                <a14:useLocalDpi xmlns:a14="http://schemas.microsoft.com/office/drawing/2010/main" val="0"/>
              </a:ext>
            </a:extLst>
          </a:blip>
          <a:srcRect/>
          <a:stretch>
            <a:fillRect/>
          </a:stretch>
        </p:blipFill>
        <p:spPr bwMode="auto">
          <a:xfrm>
            <a:off x="6126478" y="1831403"/>
            <a:ext cx="5257801" cy="3526981"/>
          </a:xfrm>
          <a:prstGeom prst="rect">
            <a:avLst/>
          </a:prstGeom>
          <a:noFill/>
          <a:ln>
            <a:noFill/>
          </a:ln>
        </p:spPr>
      </p:pic>
    </p:spTree>
    <p:extLst>
      <p:ext uri="{BB962C8B-B14F-4D97-AF65-F5344CB8AC3E}">
        <p14:creationId xmlns:p14="http://schemas.microsoft.com/office/powerpoint/2010/main" val="202865185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Google Shape;163;p14">
            <a:extLst>
              <a:ext uri="{FF2B5EF4-FFF2-40B4-BE49-F238E27FC236}">
                <a16:creationId xmlns:a16="http://schemas.microsoft.com/office/drawing/2014/main" id="{D79841D8-7547-4A3B-8779-46175259FBE5}"/>
              </a:ext>
            </a:extLst>
          </p:cNvPr>
          <p:cNvSpPr txBox="1"/>
          <p:nvPr/>
        </p:nvSpPr>
        <p:spPr>
          <a:xfrm>
            <a:off x="1398305" y="190567"/>
            <a:ext cx="9875982" cy="742121"/>
          </a:xfrm>
          <a:prstGeom prst="rect">
            <a:avLst/>
          </a:prstGeom>
          <a:solidFill>
            <a:schemeClr val="accent6"/>
          </a:solidFill>
          <a:ln>
            <a:noFill/>
          </a:ln>
        </p:spPr>
        <p:txBody>
          <a:bodyPr spcFirstLastPara="1" wrap="square" lIns="91425" tIns="45700" rIns="91425" bIns="45700" anchor="t" anchorCtr="0">
            <a:noAutofit/>
          </a:bodyPr>
          <a:lstStyle/>
          <a:p>
            <a:pPr algn="ctr"/>
            <a:r>
              <a:rPr lang="en-GB" sz="4000" b="1" u="sng" dirty="0" smtClean="0">
                <a:solidFill>
                  <a:schemeClr val="lt1"/>
                </a:solidFill>
                <a:latin typeface="Calibri"/>
                <a:ea typeface="Calibri"/>
                <a:cs typeface="Calibri"/>
                <a:sym typeface="Calibri"/>
              </a:rPr>
              <a:t>Wider reading and resources.</a:t>
            </a:r>
            <a:endParaRPr sz="4000" b="1" dirty="0">
              <a:solidFill>
                <a:schemeClr val="lt1"/>
              </a:solidFill>
              <a:latin typeface="Calibri"/>
              <a:ea typeface="Calibri"/>
              <a:cs typeface="Calibri"/>
              <a:sym typeface="Calibri"/>
            </a:endParaRPr>
          </a:p>
        </p:txBody>
      </p:sp>
      <p:pic>
        <p:nvPicPr>
          <p:cNvPr id="8194" name="Picture 7" descr="Free vector graphic: Lined, Pages, Paper, Stacked - Free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4829" y="1059062"/>
            <a:ext cx="1355309" cy="16070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p:nvPr/>
        </p:nvSpPr>
        <p:spPr>
          <a:xfrm>
            <a:off x="1696798" y="1325414"/>
            <a:ext cx="3551063" cy="4801314"/>
          </a:xfrm>
          <a:prstGeom prst="rect">
            <a:avLst/>
          </a:prstGeom>
          <a:noFill/>
          <a:ln>
            <a:solidFill>
              <a:schemeClr val="tx1"/>
            </a:solidFill>
          </a:ln>
        </p:spPr>
        <p:txBody>
          <a:bodyPr wrap="square" rtlCol="0">
            <a:spAutoFit/>
          </a:bodyPr>
          <a:lstStyle/>
          <a:p>
            <a:r>
              <a:rPr lang="en-GB" b="1" u="sng" dirty="0" smtClean="0">
                <a:latin typeface="+mj-lt"/>
              </a:rPr>
              <a:t>Something to read…</a:t>
            </a:r>
          </a:p>
          <a:p>
            <a:endParaRPr lang="en-GB" dirty="0">
              <a:latin typeface="+mj-lt"/>
            </a:endParaRPr>
          </a:p>
          <a:p>
            <a:r>
              <a:rPr lang="en-GB" i="1" dirty="0" smtClean="0">
                <a:latin typeface="+mj-lt"/>
              </a:rPr>
              <a:t>Medieval Medicine: Its Mysteries and Science </a:t>
            </a:r>
            <a:r>
              <a:rPr lang="en-GB" dirty="0" smtClean="0">
                <a:latin typeface="+mj-lt"/>
              </a:rPr>
              <a:t>by Toni Mount</a:t>
            </a:r>
          </a:p>
          <a:p>
            <a:endParaRPr lang="en-GB" i="1" dirty="0">
              <a:latin typeface="+mj-lt"/>
            </a:endParaRPr>
          </a:p>
          <a:p>
            <a:r>
              <a:rPr lang="en-GB" i="1" dirty="0" smtClean="0">
                <a:latin typeface="+mj-lt"/>
              </a:rPr>
              <a:t>Renaissance Medicine </a:t>
            </a:r>
            <a:r>
              <a:rPr lang="en-GB" dirty="0" smtClean="0">
                <a:latin typeface="+mj-lt"/>
              </a:rPr>
              <a:t>by Nicola Barber</a:t>
            </a:r>
          </a:p>
          <a:p>
            <a:endParaRPr lang="en-GB" i="1" dirty="0">
              <a:latin typeface="+mj-lt"/>
            </a:endParaRPr>
          </a:p>
          <a:p>
            <a:r>
              <a:rPr lang="en-GB" i="1" dirty="0" smtClean="0">
                <a:latin typeface="+mj-lt"/>
              </a:rPr>
              <a:t>Joseph Lister: Father of Modern Surgery </a:t>
            </a:r>
            <a:r>
              <a:rPr lang="en-GB" dirty="0" smtClean="0">
                <a:latin typeface="+mj-lt"/>
              </a:rPr>
              <a:t>by Rhoda </a:t>
            </a:r>
            <a:r>
              <a:rPr lang="en-GB" dirty="0" err="1" smtClean="0">
                <a:latin typeface="+mj-lt"/>
              </a:rPr>
              <a:t>Truax</a:t>
            </a:r>
            <a:endParaRPr lang="en-GB" dirty="0" smtClean="0">
              <a:latin typeface="+mj-lt"/>
            </a:endParaRPr>
          </a:p>
          <a:p>
            <a:endParaRPr lang="en-GB" i="1" dirty="0">
              <a:latin typeface="+mj-lt"/>
            </a:endParaRPr>
          </a:p>
          <a:p>
            <a:r>
              <a:rPr lang="en-GB" i="1" dirty="0" smtClean="0">
                <a:latin typeface="+mj-lt"/>
              </a:rPr>
              <a:t>The rise and fall of modern medicine </a:t>
            </a:r>
            <a:r>
              <a:rPr lang="en-GB" dirty="0" smtClean="0">
                <a:latin typeface="+mj-lt"/>
              </a:rPr>
              <a:t>by Dr James Le </a:t>
            </a:r>
            <a:r>
              <a:rPr lang="en-GB" dirty="0" err="1" smtClean="0">
                <a:latin typeface="+mj-lt"/>
              </a:rPr>
              <a:t>Fanu</a:t>
            </a:r>
            <a:endParaRPr lang="en-GB" dirty="0" smtClean="0">
              <a:latin typeface="+mj-lt"/>
            </a:endParaRPr>
          </a:p>
          <a:p>
            <a:endParaRPr lang="en-GB" i="1" dirty="0">
              <a:latin typeface="+mj-lt"/>
            </a:endParaRPr>
          </a:p>
          <a:p>
            <a:r>
              <a:rPr lang="en-GB" i="1" dirty="0" smtClean="0">
                <a:latin typeface="+mj-lt"/>
              </a:rPr>
              <a:t>Mud, Blood and Bullets: Memoirs of a Machine Gunner on the Western Front </a:t>
            </a:r>
            <a:r>
              <a:rPr lang="en-GB" dirty="0" smtClean="0">
                <a:latin typeface="+mj-lt"/>
              </a:rPr>
              <a:t>by Edward </a:t>
            </a:r>
            <a:r>
              <a:rPr lang="en-GB" dirty="0" err="1" smtClean="0">
                <a:latin typeface="+mj-lt"/>
              </a:rPr>
              <a:t>Rowbottom</a:t>
            </a:r>
            <a:r>
              <a:rPr lang="en-GB" dirty="0" smtClean="0">
                <a:latin typeface="+mj-lt"/>
              </a:rPr>
              <a:t>.</a:t>
            </a:r>
            <a:endParaRPr lang="en-GB" i="1" dirty="0">
              <a:latin typeface="+mj-lt"/>
            </a:endParaRPr>
          </a:p>
        </p:txBody>
      </p:sp>
      <p:pic>
        <p:nvPicPr>
          <p:cNvPr id="8195" name="Picture 6" descr="Clipart - Cartoon Ey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23037" y="1183021"/>
            <a:ext cx="1019175" cy="490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p:cNvSpPr txBox="1"/>
          <p:nvPr/>
        </p:nvSpPr>
        <p:spPr>
          <a:xfrm>
            <a:off x="6617388" y="1186915"/>
            <a:ext cx="5319291" cy="5355312"/>
          </a:xfrm>
          <a:prstGeom prst="rect">
            <a:avLst/>
          </a:prstGeom>
          <a:noFill/>
          <a:ln>
            <a:solidFill>
              <a:schemeClr val="tx1"/>
            </a:solidFill>
          </a:ln>
        </p:spPr>
        <p:txBody>
          <a:bodyPr wrap="square" rtlCol="0">
            <a:spAutoFit/>
          </a:bodyPr>
          <a:lstStyle/>
          <a:p>
            <a:r>
              <a:rPr lang="en-GB" b="1" u="sng" dirty="0" smtClean="0">
                <a:latin typeface="+mj-lt"/>
              </a:rPr>
              <a:t>Something to watch…</a:t>
            </a:r>
          </a:p>
          <a:p>
            <a:endParaRPr lang="en-GB" dirty="0">
              <a:latin typeface="+mj-lt"/>
            </a:endParaRPr>
          </a:p>
          <a:p>
            <a:r>
              <a:rPr lang="en-GB" b="1" dirty="0" smtClean="0">
                <a:latin typeface="+mj-lt"/>
              </a:rPr>
              <a:t>How to answer the exam questions</a:t>
            </a:r>
          </a:p>
          <a:p>
            <a:r>
              <a:rPr lang="en-GB" dirty="0">
                <a:latin typeface="+mj-lt"/>
                <a:hlinkClick r:id="rId4"/>
              </a:rPr>
              <a:t>https://</a:t>
            </a:r>
            <a:r>
              <a:rPr lang="en-GB" dirty="0" smtClean="0">
                <a:latin typeface="+mj-lt"/>
                <a:hlinkClick r:id="rId4"/>
              </a:rPr>
              <a:t>www.youtube.com/watch?v=T4KM-nNFnHI</a:t>
            </a:r>
            <a:endParaRPr lang="en-GB" dirty="0" smtClean="0">
              <a:latin typeface="+mj-lt"/>
            </a:endParaRPr>
          </a:p>
          <a:p>
            <a:endParaRPr lang="en-GB" dirty="0">
              <a:latin typeface="+mj-lt"/>
            </a:endParaRPr>
          </a:p>
          <a:p>
            <a:r>
              <a:rPr lang="en-GB" b="1" dirty="0">
                <a:latin typeface="+mj-lt"/>
              </a:rPr>
              <a:t>Medieval medicine </a:t>
            </a:r>
            <a:r>
              <a:rPr lang="en-GB" dirty="0" smtClean="0">
                <a:latin typeface="+mj-lt"/>
                <a:hlinkClick r:id="rId5"/>
              </a:rPr>
              <a:t>https</a:t>
            </a:r>
            <a:r>
              <a:rPr lang="en-GB" dirty="0">
                <a:latin typeface="+mj-lt"/>
                <a:hlinkClick r:id="rId5"/>
              </a:rPr>
              <a:t>://</a:t>
            </a:r>
            <a:r>
              <a:rPr lang="en-GB" dirty="0" smtClean="0">
                <a:latin typeface="+mj-lt"/>
                <a:hlinkClick r:id="rId5"/>
              </a:rPr>
              <a:t>www.youtube.com/watch?v=A-go7wPRb2A</a:t>
            </a:r>
            <a:endParaRPr lang="en-GB" dirty="0" smtClean="0">
              <a:latin typeface="+mj-lt"/>
            </a:endParaRPr>
          </a:p>
          <a:p>
            <a:endParaRPr lang="en-GB" dirty="0">
              <a:latin typeface="+mj-lt"/>
            </a:endParaRPr>
          </a:p>
          <a:p>
            <a:r>
              <a:rPr lang="en-GB" b="1" dirty="0" smtClean="0">
                <a:latin typeface="+mj-lt"/>
              </a:rPr>
              <a:t>Renaissance medicine </a:t>
            </a:r>
            <a:r>
              <a:rPr lang="en-GB" dirty="0" smtClean="0">
                <a:latin typeface="+mj-lt"/>
                <a:hlinkClick r:id="rId6"/>
              </a:rPr>
              <a:t>https</a:t>
            </a:r>
            <a:r>
              <a:rPr lang="en-GB" dirty="0">
                <a:latin typeface="+mj-lt"/>
                <a:hlinkClick r:id="rId6"/>
              </a:rPr>
              <a:t>://www.youtube.com/watch?v=-</a:t>
            </a:r>
            <a:r>
              <a:rPr lang="en-GB" dirty="0" smtClean="0">
                <a:latin typeface="+mj-lt"/>
                <a:hlinkClick r:id="rId6"/>
              </a:rPr>
              <a:t>SVek1hYgGU</a:t>
            </a:r>
            <a:endParaRPr lang="en-GB" dirty="0" smtClean="0">
              <a:latin typeface="+mj-lt"/>
            </a:endParaRPr>
          </a:p>
          <a:p>
            <a:endParaRPr lang="en-GB" dirty="0">
              <a:latin typeface="+mj-lt"/>
            </a:endParaRPr>
          </a:p>
          <a:p>
            <a:r>
              <a:rPr lang="en-GB" b="1" dirty="0" smtClean="0">
                <a:latin typeface="+mj-lt"/>
              </a:rPr>
              <a:t>Industrial medicine </a:t>
            </a:r>
          </a:p>
          <a:p>
            <a:r>
              <a:rPr lang="en-GB" dirty="0">
                <a:latin typeface="+mj-lt"/>
              </a:rPr>
              <a:t>https://</a:t>
            </a:r>
            <a:r>
              <a:rPr lang="en-GB" dirty="0" smtClean="0">
                <a:latin typeface="+mj-lt"/>
              </a:rPr>
              <a:t>www.youtube.com/watch?v=b5c5O3OAdFM</a:t>
            </a:r>
          </a:p>
          <a:p>
            <a:endParaRPr lang="en-GB" dirty="0">
              <a:latin typeface="+mj-lt"/>
            </a:endParaRPr>
          </a:p>
          <a:p>
            <a:r>
              <a:rPr lang="en-GB" b="1" dirty="0">
                <a:latin typeface="+mj-lt"/>
              </a:rPr>
              <a:t>Modern medicine </a:t>
            </a:r>
            <a:r>
              <a:rPr lang="en-GB" dirty="0" smtClean="0">
                <a:latin typeface="+mj-lt"/>
                <a:hlinkClick r:id="rId7"/>
              </a:rPr>
              <a:t>https://www.youtube.com/watch?v=my14ZuzjH5I</a:t>
            </a:r>
            <a:endParaRPr lang="en-GB" dirty="0" smtClean="0">
              <a:latin typeface="+mj-lt"/>
            </a:endParaRPr>
          </a:p>
          <a:p>
            <a:endParaRPr lang="en-GB" dirty="0">
              <a:latin typeface="+mj-lt"/>
            </a:endParaRPr>
          </a:p>
          <a:p>
            <a:r>
              <a:rPr lang="en-GB" b="1" dirty="0" smtClean="0">
                <a:latin typeface="+mj-lt"/>
              </a:rPr>
              <a:t>The British Sector on </a:t>
            </a:r>
            <a:r>
              <a:rPr lang="en-GB" b="1" dirty="0">
                <a:latin typeface="+mj-lt"/>
              </a:rPr>
              <a:t>the Western Front </a:t>
            </a:r>
            <a:r>
              <a:rPr lang="en-GB" dirty="0" smtClean="0">
                <a:latin typeface="+mj-lt"/>
                <a:hlinkClick r:id="rId8"/>
              </a:rPr>
              <a:t>https</a:t>
            </a:r>
            <a:r>
              <a:rPr lang="en-GB" dirty="0">
                <a:latin typeface="+mj-lt"/>
                <a:hlinkClick r:id="rId8"/>
              </a:rPr>
              <a:t>://</a:t>
            </a:r>
            <a:r>
              <a:rPr lang="en-GB" dirty="0" smtClean="0">
                <a:latin typeface="+mj-lt"/>
                <a:hlinkClick r:id="rId8"/>
              </a:rPr>
              <a:t>www.youtube.com/watch?v=iqehK_WpaLo</a:t>
            </a:r>
            <a:endParaRPr lang="en-GB" dirty="0" smtClean="0">
              <a:latin typeface="+mj-lt"/>
            </a:endParaRPr>
          </a:p>
        </p:txBody>
      </p:sp>
    </p:spTree>
    <p:extLst>
      <p:ext uri="{BB962C8B-B14F-4D97-AF65-F5344CB8AC3E}">
        <p14:creationId xmlns:p14="http://schemas.microsoft.com/office/powerpoint/2010/main" val="330925237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333</TotalTime>
  <Words>3498</Words>
  <Application>Microsoft Office PowerPoint</Application>
  <PresentationFormat>Widescreen</PresentationFormat>
  <Paragraphs>574</Paragraphs>
  <Slides>24</Slides>
  <Notes>11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24</vt:i4>
      </vt:variant>
    </vt:vector>
  </HeadingPairs>
  <TitlesOfParts>
    <vt:vector size="30" baseType="lpstr">
      <vt:lpstr>Arial</vt:lpstr>
      <vt:lpstr>Calibri</vt:lpstr>
      <vt:lpstr>Calibri Light</vt:lpstr>
      <vt:lpstr>Times New Roman</vt:lpstr>
      <vt:lpstr>Wingdings</vt:lpstr>
      <vt:lpstr>Office Theme</vt:lpstr>
      <vt:lpstr>GCSE Medicine knowledge organiser.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Ross Perkins</dc:creator>
  <cp:lastModifiedBy>PERRY G</cp:lastModifiedBy>
  <cp:revision>27</cp:revision>
  <dcterms:created xsi:type="dcterms:W3CDTF">2020-04-29T16:19:26Z</dcterms:created>
  <dcterms:modified xsi:type="dcterms:W3CDTF">2022-06-28T19:52:48Z</dcterms:modified>
</cp:coreProperties>
</file>