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284" y="-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AE76D-CF05-B39A-A12A-ADAEF84A9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7A83F3-8CD0-796E-06B7-AAF3F1A321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7A563-91DE-4D48-66FE-A7477591D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078559-0D58-73A0-F9B0-ECEA32DFD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73DF2-CFEF-91E4-27C6-9FF3AADC7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315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FBE45-1AF4-99F0-2F73-EE733CBDB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1BE1B-3E47-0404-0288-65D6CE78F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01823-0D37-4A12-832B-D77B09705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D07FD5-6D78-A66C-7E01-9C932FB8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91D1B0-3B5E-28F5-77D2-ECE4E38CC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602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C41F1-C966-F6F6-152F-A093D9D8C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2B0A16-CE81-5DBF-827B-CE0FFC88B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AB510-9FFB-B2E6-8C28-D1284C05C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69799-A038-C596-31D4-4286AFBDA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69BCF9-4B6B-B963-222F-5EF5D13BE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490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EBB99-49BA-BCF1-F70E-783481E4B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B90A9-2A4F-3E75-A0F2-11A366745B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E8D225-8F69-A1C3-8220-4BAAD1DED9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28EA2C-7893-E1C9-21C1-5001D90E8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8E1265-4DB5-2251-8862-FEF9F2E45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6AD3A-CFD3-E363-A209-E0D276FFE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833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C5304-F4F3-1DB6-8CAA-BBB452A6A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ACA06C-27B9-C7B8-C8A9-CCB3F87DB4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FF3A64-8E00-97DF-ABEF-115C5B3F2E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EA7E8D-BCC8-A4A5-8A2E-B4FB2CC248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A8340D-076B-9FF0-9E81-92524C8ABD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49A586-3FBD-98E6-B310-4390F6025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EA8480-221F-93DC-C631-5653D8130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4BB0FA-2813-7A63-F243-FEE29A52D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81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8C624-769F-4805-79A0-BBE09BB40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C6BB71-E1DF-8616-46EC-DC44EAEEA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89B351-09BD-9258-0363-7CCE7BA34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E9AE57-08FB-C10F-3D00-3A371E77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168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BCCA35-34D4-8469-B305-5953A721E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5448AC-CD28-35B6-DF05-ED1E7F471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E6EC8E-9CC4-03D1-8B9D-D670CCDA7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369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9D7CE-B34A-E286-074D-F561BAC48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E458D6-9245-3AB7-D553-8C0AE0913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73D6F9-8D20-314F-A968-BB7EC03A6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21F15B-DD85-0414-79BD-E6D8954FF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97B47-7552-6E23-6F64-6BDAB4F4E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B5DEC-660F-1FE7-C89D-C23180EAC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940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23379-BB94-362A-ABBF-B5C7E4807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D0CF04-8576-EB0D-1DE7-8B35EC244A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015CF4-A89C-19E8-24E8-D8C4AE1912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A07B44-D024-4940-6CF8-DCCB201B1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58B05-4552-E243-C4A2-5EFCA2A2F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28FA8-BDB0-6BD6-0E30-CEC5F3CA9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875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5F27D-BCED-DDD9-EA9C-6688AF339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0B4F6-45D6-328D-3606-C79FEAEF7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64597-374E-EC78-21B6-56B743DE9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59517-725A-B962-A926-1E0198F0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5AD4D-E1A7-4260-0432-EC8F3857C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106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FE11AD-AB6D-3E16-F3D9-616FB5AAF9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064E05-89E9-E892-F801-B52BF475A3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BC2D8D-21B1-480B-2201-7FF078757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B2328D-2C62-C5C9-3A32-174B0EE50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2B3E0-9B12-01D1-4A99-FB07C7B3F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066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CCF77B-4C0E-AA0B-50D0-A47002A09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D23A8F-51AA-8418-BFF7-4DB8E5F784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BC978-5F7C-48C6-DC06-D589E22B05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32387E-FB08-4291-BAAE-4C7E46B63AC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A536D4-00ED-DA27-F3B0-2B5528048F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4E189-7A6F-8945-BCD8-0236CF19A5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7FF5A2-F897-4A25-B1FC-DC815A86A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834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44DA0-EE81-1F2F-4C28-84F39913FA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232" y="294712"/>
            <a:ext cx="9144000" cy="585925"/>
          </a:xfrm>
        </p:spPr>
        <p:txBody>
          <a:bodyPr>
            <a:noAutofit/>
          </a:bodyPr>
          <a:lstStyle/>
          <a:p>
            <a:pPr algn="l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Welcome to the TDS SEND Team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8855A3-5904-1B04-4CA3-F24D72CE44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232" y="1107412"/>
            <a:ext cx="9144000" cy="481690"/>
          </a:xfrm>
        </p:spPr>
        <p:txBody>
          <a:bodyPr>
            <a:normAutofit/>
          </a:bodyPr>
          <a:lstStyle/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We are delighted to introduce you to our SEND team and their roles: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35259B-E200-97B9-06F3-DCF5A63E9AA2}"/>
              </a:ext>
            </a:extLst>
          </p:cNvPr>
          <p:cNvSpPr/>
          <p:nvPr/>
        </p:nvSpPr>
        <p:spPr>
          <a:xfrm>
            <a:off x="8104569" y="635045"/>
            <a:ext cx="2299316" cy="516087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Natalie</a:t>
            </a:r>
            <a:r>
              <a:rPr lang="en-GB" sz="1200" b="1" dirty="0"/>
              <a:t> Adams – Strategic Lead for SEND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70B391-4FB6-761E-EF44-45443B8BA6E5}"/>
              </a:ext>
            </a:extLst>
          </p:cNvPr>
          <p:cNvSpPr/>
          <p:nvPr/>
        </p:nvSpPr>
        <p:spPr>
          <a:xfrm>
            <a:off x="8081631" y="1859597"/>
            <a:ext cx="2299316" cy="516087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Ashley Thomson  – SENDCo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5AA8AC3-0EE0-2084-46FB-3B0A5EC50CCB}"/>
              </a:ext>
            </a:extLst>
          </p:cNvPr>
          <p:cNvSpPr/>
          <p:nvPr/>
        </p:nvSpPr>
        <p:spPr>
          <a:xfrm>
            <a:off x="8081631" y="3089398"/>
            <a:ext cx="2299316" cy="516086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Sharon Wass – Deputy SENDCo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39C9E7-0B44-55F1-2763-92C6D23C8832}"/>
              </a:ext>
            </a:extLst>
          </p:cNvPr>
          <p:cNvSpPr/>
          <p:nvPr/>
        </p:nvSpPr>
        <p:spPr>
          <a:xfrm>
            <a:off x="8081631" y="4358466"/>
            <a:ext cx="2299316" cy="516086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Donna Gioia – Deputy SENDCo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FCCE12E-D18B-5804-2AAC-0F59166C4093}"/>
              </a:ext>
            </a:extLst>
          </p:cNvPr>
          <p:cNvSpPr/>
          <p:nvPr/>
        </p:nvSpPr>
        <p:spPr>
          <a:xfrm>
            <a:off x="5349901" y="1815878"/>
            <a:ext cx="2299316" cy="659134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Kelly Gower – HLTA for Cognition and learning needs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F1F483D-8591-0CD0-C8F3-13A1E0A39164}"/>
              </a:ext>
            </a:extLst>
          </p:cNvPr>
          <p:cNvSpPr/>
          <p:nvPr/>
        </p:nvSpPr>
        <p:spPr>
          <a:xfrm>
            <a:off x="8081631" y="5588641"/>
            <a:ext cx="2299316" cy="524908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Nicola O’Brian – Deputy SENDCo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DB43F76-95A6-03E8-C097-43E15C4A21DD}"/>
              </a:ext>
            </a:extLst>
          </p:cNvPr>
          <p:cNvSpPr/>
          <p:nvPr/>
        </p:nvSpPr>
        <p:spPr>
          <a:xfrm>
            <a:off x="5349901" y="4339019"/>
            <a:ext cx="2299316" cy="729111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Holly Barron – HLTA for Social, Emotional and Mental Health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FFF97F-8C25-9CA8-7370-F2A58F1CADAE}"/>
              </a:ext>
            </a:extLst>
          </p:cNvPr>
          <p:cNvSpPr/>
          <p:nvPr/>
        </p:nvSpPr>
        <p:spPr>
          <a:xfrm>
            <a:off x="5349901" y="3069088"/>
            <a:ext cx="2299316" cy="901077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Angel Driscoll – HLTA for Communication and Interaction, Sensory/Physical needs.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4663E4-C9AB-F7FB-6AE7-DEEF62A41B35}"/>
              </a:ext>
            </a:extLst>
          </p:cNvPr>
          <p:cNvSpPr txBox="1"/>
          <p:nvPr/>
        </p:nvSpPr>
        <p:spPr>
          <a:xfrm>
            <a:off x="452411" y="1541425"/>
            <a:ext cx="3755256" cy="5351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</a:pPr>
            <a:r>
              <a:rPr lang="en-GB" sz="1050" b="1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Duston School is a mainstream provision. This means that:</a:t>
            </a:r>
            <a:endParaRPr lang="en-GB" sz="105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</a:pP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Students' needs are mainly met in normal timetabled lessons.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SEND team provide classroom teachers with information on the needs of individual students.  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SEND team support classroom teachers by providing advice, training and strategies that they need to support individual students.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Where an emerging student need is identified and supported with evidence, the SEND team will carry out relevant assessments to identify an area of need.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Any adjustments, support or access arrangements that are put in place for an individual student will be evidence based i.e. a diagnosis/report from a professional.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Where a need is identified, following recommendations from specialised professionals, targeted interventions will be provided for individual students to support these recommendations.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HLTA’s</a:t>
            </a:r>
            <a:r>
              <a:rPr lang="en-GB" sz="105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will provide bespoke support for students who have an Education Health and Care Plan (EHCP) with the frequency of support dependant on the provision outlined in the EHCP. </a:t>
            </a:r>
          </a:p>
          <a:p>
            <a:pPr marL="342900" lvl="0" indent="-342900" fontAlgn="base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105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Introduction of a SEND Hub to support student needs.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FFBEFBC-1EAE-AEC9-BF18-98B1E54CF4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5061" y="1466575"/>
            <a:ext cx="1036589" cy="12790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1D3622E-7370-3E36-2D91-9302E04EF3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5061" y="2922933"/>
            <a:ext cx="1036589" cy="94908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2948780-CDCE-8A1E-C26C-FCBFD76641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9885" y="5266339"/>
            <a:ext cx="1048425" cy="121273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A468966-6BFA-6566-80A6-9129894906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0987" y="1691353"/>
            <a:ext cx="976858" cy="102529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BB39D66-56FD-111C-B1F9-E194D9E610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8946" y="4208341"/>
            <a:ext cx="1036589" cy="10445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0E58EA3-F517-3C74-B0B2-2EC4A63C9E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28946" y="3009276"/>
            <a:ext cx="1036589" cy="981199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FF6514F-639A-DA90-05A6-92CA2241E796}"/>
              </a:ext>
            </a:extLst>
          </p:cNvPr>
          <p:cNvSpPr/>
          <p:nvPr/>
        </p:nvSpPr>
        <p:spPr>
          <a:xfrm>
            <a:off x="5349901" y="5588641"/>
            <a:ext cx="2299316" cy="48169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Tiffany</a:t>
            </a:r>
            <a:r>
              <a:rPr lang="en-GB" sz="1200" b="1" dirty="0"/>
              <a:t> Finch  – SEND Administrator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371A233-F995-E8C2-242A-7EFA391B7A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07667" y="5391691"/>
            <a:ext cx="1095375" cy="96202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D0E5036-0244-2874-32D3-56C8A1937D6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714238" y="380048"/>
            <a:ext cx="885825" cy="11049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4A36113-37A4-E82A-B983-1250FBE385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91050" y="4032745"/>
            <a:ext cx="990600" cy="1190625"/>
          </a:xfrm>
          <a:prstGeom prst="rect">
            <a:avLst/>
          </a:prstGeom>
        </p:spPr>
      </p:pic>
      <p:sp>
        <p:nvSpPr>
          <p:cNvPr id="28" name="Arrow: Down 27">
            <a:extLst>
              <a:ext uri="{FF2B5EF4-FFF2-40B4-BE49-F238E27FC236}">
                <a16:creationId xmlns:a16="http://schemas.microsoft.com/office/drawing/2014/main" id="{D0024B95-AC37-DBF3-A617-EB27E11BCB23}"/>
              </a:ext>
            </a:extLst>
          </p:cNvPr>
          <p:cNvSpPr/>
          <p:nvPr/>
        </p:nvSpPr>
        <p:spPr>
          <a:xfrm>
            <a:off x="9231289" y="1151132"/>
            <a:ext cx="107920" cy="65913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rrow: Down 30">
            <a:extLst>
              <a:ext uri="{FF2B5EF4-FFF2-40B4-BE49-F238E27FC236}">
                <a16:creationId xmlns:a16="http://schemas.microsoft.com/office/drawing/2014/main" id="{5C51A9B6-FB61-183D-65AF-9EB6D6308F87}"/>
              </a:ext>
            </a:extLst>
          </p:cNvPr>
          <p:cNvSpPr/>
          <p:nvPr/>
        </p:nvSpPr>
        <p:spPr>
          <a:xfrm>
            <a:off x="9227509" y="4874552"/>
            <a:ext cx="107920" cy="65913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Arrow: Down 32">
            <a:extLst>
              <a:ext uri="{FF2B5EF4-FFF2-40B4-BE49-F238E27FC236}">
                <a16:creationId xmlns:a16="http://schemas.microsoft.com/office/drawing/2014/main" id="{86FA9206-3C50-A1FC-EA43-BD642E35DB00}"/>
              </a:ext>
            </a:extLst>
          </p:cNvPr>
          <p:cNvSpPr/>
          <p:nvPr/>
        </p:nvSpPr>
        <p:spPr>
          <a:xfrm>
            <a:off x="9228275" y="2392606"/>
            <a:ext cx="107920" cy="65913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row: Down 34">
            <a:extLst>
              <a:ext uri="{FF2B5EF4-FFF2-40B4-BE49-F238E27FC236}">
                <a16:creationId xmlns:a16="http://schemas.microsoft.com/office/drawing/2014/main" id="{70438F1E-0341-30C8-DA7B-2562098E2D56}"/>
              </a:ext>
            </a:extLst>
          </p:cNvPr>
          <p:cNvSpPr/>
          <p:nvPr/>
        </p:nvSpPr>
        <p:spPr>
          <a:xfrm>
            <a:off x="9227509" y="3643142"/>
            <a:ext cx="107920" cy="65913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Arrow: Left 36">
            <a:extLst>
              <a:ext uri="{FF2B5EF4-FFF2-40B4-BE49-F238E27FC236}">
                <a16:creationId xmlns:a16="http://schemas.microsoft.com/office/drawing/2014/main" id="{3C4285FE-20B7-9C6E-2822-EA63C0BC02AF}"/>
              </a:ext>
            </a:extLst>
          </p:cNvPr>
          <p:cNvSpPr/>
          <p:nvPr/>
        </p:nvSpPr>
        <p:spPr>
          <a:xfrm flipV="1">
            <a:off x="7726165" y="2183177"/>
            <a:ext cx="378403" cy="45719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0" name="Audio 149">
            <a:hlinkClick r:id="" action="ppaction://media"/>
            <a:extLst>
              <a:ext uri="{FF2B5EF4-FFF2-40B4-BE49-F238E27FC236}">
                <a16:creationId xmlns:a16="http://schemas.microsoft.com/office/drawing/2014/main" id="{9C7FA871-7DCD-FE2E-3197-A0A65DE4F5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rcRect l="-203125" t="-203125" r="-203125" b="-203125"/>
          <a:stretch>
            <a:fillRect/>
          </a:stretch>
        </p:blipFill>
        <p:spPr>
          <a:xfrm>
            <a:off x="8973957" y="5449252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3721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782"/>
    </mc:Choice>
    <mc:Fallback>
      <p:transition spd="slow" advTm="99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9EC11A033A8145994FD16CBBE952D2" ma:contentTypeVersion="13" ma:contentTypeDescription="Create a new document." ma:contentTypeScope="" ma:versionID="1d7d7634c9de8bf4bd59d78d0dcba98f">
  <xsd:schema xmlns:xsd="http://www.w3.org/2001/XMLSchema" xmlns:xs="http://www.w3.org/2001/XMLSchema" xmlns:p="http://schemas.microsoft.com/office/2006/metadata/properties" xmlns:ns2="576dbf65-f300-42f2-ae89-a4df463ac9e3" targetNamespace="http://schemas.microsoft.com/office/2006/metadata/properties" ma:root="true" ma:fieldsID="0edb54cbaca734812fe1ce1f787c1421" ns2:_="">
    <xsd:import namespace="576dbf65-f300-42f2-ae89-a4df463ac9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6dbf65-f300-42f2-ae89-a4df463ac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0CC4626-7A5D-406C-8CEB-2B43E0259011}"/>
</file>

<file path=customXml/itemProps2.xml><?xml version="1.0" encoding="utf-8"?>
<ds:datastoreItem xmlns:ds="http://schemas.openxmlformats.org/officeDocument/2006/customXml" ds:itemID="{DCA83032-4E11-47B3-AF68-6E328A400E1A}"/>
</file>

<file path=customXml/itemProps3.xml><?xml version="1.0" encoding="utf-8"?>
<ds:datastoreItem xmlns:ds="http://schemas.openxmlformats.org/officeDocument/2006/customXml" ds:itemID="{3CBE5281-780C-492A-B5B5-75421480DC42}"/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272</Words>
  <Application>Microsoft Office PowerPoint</Application>
  <PresentationFormat>Widescreen</PresentationFormat>
  <Paragraphs>21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Symbol</vt:lpstr>
      <vt:lpstr>Office Theme</vt:lpstr>
      <vt:lpstr>Welcome to the TDS SEND Team</vt:lpstr>
    </vt:vector>
  </TitlesOfParts>
  <Company>The Duston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TDS SEND Team</dc:title>
  <dc:creator>THOMSON A</dc:creator>
  <cp:lastModifiedBy>THOMSON A</cp:lastModifiedBy>
  <cp:revision>3</cp:revision>
  <cp:lastPrinted>2025-06-06T12:23:36Z</cp:lastPrinted>
  <dcterms:created xsi:type="dcterms:W3CDTF">2025-06-06T10:02:30Z</dcterms:created>
  <dcterms:modified xsi:type="dcterms:W3CDTF">2025-06-06T13:16:20Z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0x010100D89EC11A033A8145994FD16CBBE952D2</vt:lpwstr>
  </property>
  <property fmtid="{D5CDD505-2E9C-101B-9397-08002B2CF9AE}" pid="3" name="Order">
    <vt:r8>3416500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</Properties>
</file>