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62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987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712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346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732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672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75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934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338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986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670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4998D-AACB-4EAB-96F9-69FF1949A332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06651-54AD-4334-B963-FC51BD542E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58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's face with a colorful feather&#10;&#10;Description automatically generated">
            <a:extLst>
              <a:ext uri="{FF2B5EF4-FFF2-40B4-BE49-F238E27FC236}">
                <a16:creationId xmlns:a16="http://schemas.microsoft.com/office/drawing/2014/main" id="{809B9419-152E-79B7-315A-8DF13A8B5CE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14371" r="43582"/>
          <a:stretch>
            <a:fillRect/>
          </a:stretch>
        </p:blipFill>
        <p:spPr>
          <a:xfrm rot="5400000">
            <a:off x="2709864" y="-2667000"/>
            <a:ext cx="6857999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07120" y="117627"/>
            <a:ext cx="2905760" cy="1020293"/>
          </a:xfrm>
        </p:spPr>
        <p:txBody>
          <a:bodyPr>
            <a:normAutofit/>
          </a:bodyPr>
          <a:lstStyle/>
          <a:p>
            <a:r>
              <a:rPr lang="en-GB" spc="150" dirty="0">
                <a:solidFill>
                  <a:srgbClr val="FFFFFF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Fine Art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34150" y="1025832"/>
            <a:ext cx="6657975" cy="62214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 Level Course Preparation</a:t>
            </a:r>
          </a:p>
        </p:txBody>
      </p:sp>
    </p:spTree>
    <p:extLst>
      <p:ext uri="{BB962C8B-B14F-4D97-AF65-F5344CB8AC3E}">
        <p14:creationId xmlns:p14="http://schemas.microsoft.com/office/powerpoint/2010/main" val="31152323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8B2805B2-E45D-47D5-BA3C-461332277E6F" descr="8B2805B2-E45D-47D5-BA3C-461332277E6F">
            <a:extLst>
              <a:ext uri="{FF2B5EF4-FFF2-40B4-BE49-F238E27FC236}">
                <a16:creationId xmlns:a16="http://schemas.microsoft.com/office/drawing/2014/main" id="{B1EC5EF6-565F-B3D4-D45F-7FFB09463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5" r="13795"/>
          <a:stretch/>
        </p:blipFill>
        <p:spPr bwMode="auto">
          <a:xfrm rot="5400000">
            <a:off x="1309408" y="-3917362"/>
            <a:ext cx="9595548" cy="12214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Resource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5722"/>
            <a:ext cx="10515600" cy="15481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ea typeface="Tahoma" panose="020B0604030504040204" pitchFamily="34" charset="0"/>
                <a:cs typeface="Tahoma" panose="020B0604030504040204" pitchFamily="34" charset="0"/>
              </a:rPr>
              <a:t>You will need to purchase an </a:t>
            </a:r>
            <a:r>
              <a:rPr lang="en-GB" sz="2400" b="1" dirty="0">
                <a:ea typeface="Tahoma" panose="020B0604030504040204" pitchFamily="34" charset="0"/>
                <a:cs typeface="Tahoma" panose="020B0604030504040204" pitchFamily="34" charset="0"/>
              </a:rPr>
              <a:t>A3 sketchbook </a:t>
            </a:r>
            <a:r>
              <a:rPr lang="en-GB" sz="2400" dirty="0">
                <a:ea typeface="Tahoma" panose="020B0604030504040204" pitchFamily="34" charset="0"/>
                <a:cs typeface="Tahoma" panose="020B0604030504040204" pitchFamily="34" charset="0"/>
              </a:rPr>
              <a:t>for your studies. Try to get a good quality cartridge paper such as 130gsm as this will support a wider range of media such as paint, materials and collage in addition to drawing.</a:t>
            </a:r>
          </a:p>
          <a:p>
            <a:pPr marL="0" indent="0">
              <a:buNone/>
            </a:pPr>
            <a:r>
              <a:rPr lang="en-GB" sz="2400" dirty="0">
                <a:ea typeface="Tahoma" panose="020B0604030504040204" pitchFamily="34" charset="0"/>
                <a:cs typeface="Tahoma" panose="020B0604030504040204" pitchFamily="34" charset="0"/>
              </a:rPr>
              <a:t>Please see below for a full list:</a:t>
            </a:r>
          </a:p>
          <a:p>
            <a:pPr marL="0" indent="0">
              <a:buNone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5931" y="3153103"/>
            <a:ext cx="3397469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ea typeface="Tahoma" panose="020B0604030504040204" pitchFamily="34" charset="0"/>
                <a:cs typeface="Tahoma" panose="020B0604030504040204" pitchFamily="34" charset="0"/>
              </a:rPr>
              <a:t>Essential Items</a:t>
            </a:r>
            <a:endParaRPr lang="en-GB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A3 sketchbook – quality cartridge paper (preferably hardback/thick card cover)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Drawing pencils – minimum 2H, HB, 2B, 4B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Writing Pens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Eraser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Sharpener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Glue stick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5532" y="2638753"/>
            <a:ext cx="5988268" cy="34163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ea typeface="Tahoma" panose="020B0604030504040204" pitchFamily="34" charset="0"/>
                <a:cs typeface="Tahoma" panose="020B0604030504040204" pitchFamily="34" charset="0"/>
              </a:rPr>
              <a:t>Recommended Items</a:t>
            </a:r>
            <a:endParaRPr lang="en-GB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Quality paintbrushes for watercolours, acrylics and/or oils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Acrylic paint starter set</a:t>
            </a:r>
          </a:p>
          <a:p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Oil paints &amp; Linseed Oil </a:t>
            </a:r>
            <a:r>
              <a:rPr lang="en-GB" sz="1600" dirty="0">
                <a:ea typeface="Tahoma" panose="020B0604030504040204" pitchFamily="34" charset="0"/>
                <a:cs typeface="Tahoma" panose="020B0604030504040204" pitchFamily="34" charset="0"/>
              </a:rPr>
              <a:t>(some provided by the school)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Watercolour paints </a:t>
            </a:r>
            <a:r>
              <a:rPr lang="en-GB" sz="1600" dirty="0">
                <a:ea typeface="Tahoma" panose="020B0604030504040204" pitchFamily="34" charset="0"/>
                <a:cs typeface="Tahoma" panose="020B0604030504040204" pitchFamily="34" charset="0"/>
              </a:rPr>
              <a:t>(some provided by the school)</a:t>
            </a:r>
          </a:p>
          <a:p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Designers Gouache paint </a:t>
            </a:r>
            <a:r>
              <a:rPr lang="en-GB" sz="1600" dirty="0">
                <a:ea typeface="Tahoma" panose="020B0604030504040204" pitchFamily="34" charset="0"/>
                <a:cs typeface="Tahoma" panose="020B0604030504040204" pitchFamily="34" charset="0"/>
              </a:rPr>
              <a:t>(some provided by the school)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Soft coloured pencils </a:t>
            </a:r>
            <a:r>
              <a:rPr lang="en-GB" sz="1600" dirty="0">
                <a:ea typeface="Tahoma" panose="020B0604030504040204" pitchFamily="34" charset="0"/>
                <a:cs typeface="Tahoma" panose="020B0604030504040204" pitchFamily="34" charset="0"/>
              </a:rPr>
              <a:t>(watercolour pencils are easy to blend)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Oil pastels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Soft (chalk) pastels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Putty Rubber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Drawing blending/smudging stick</a:t>
            </a:r>
          </a:p>
          <a:p>
            <a:pPr lvl="0"/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A2/A3 portfolio</a:t>
            </a:r>
          </a:p>
        </p:txBody>
      </p:sp>
    </p:spTree>
    <p:extLst>
      <p:ext uri="{BB962C8B-B14F-4D97-AF65-F5344CB8AC3E}">
        <p14:creationId xmlns:p14="http://schemas.microsoft.com/office/powerpoint/2010/main" val="1787530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9FA9724-96AA-444F-9982-6C129165EE00" descr="A9FA9724-96AA-444F-9982-6C129165EE00">
            <a:extLst>
              <a:ext uri="{FF2B5EF4-FFF2-40B4-BE49-F238E27FC236}">
                <a16:creationId xmlns:a16="http://schemas.microsoft.com/office/drawing/2014/main" id="{83BE5A7B-4A04-C584-D35E-BBEAD93251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08"/>
          <a:stretch/>
        </p:blipFill>
        <p:spPr bwMode="auto">
          <a:xfrm rot="5400000">
            <a:off x="-1409443" y="315330"/>
            <a:ext cx="15711597" cy="134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Course Overview and Project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926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ea typeface="Tahoma" panose="020B0604030504040204" pitchFamily="34" charset="0"/>
                <a:cs typeface="Tahoma" panose="020B0604030504040204" pitchFamily="34" charset="0"/>
              </a:rPr>
              <a:t>Year 12 will predominantly serve as an introductory year whereby you will explore a broad range of media, techniques and processes. There will be teacher-led workshops, personal investigation and ideas development based around a self-selected theme or ‘starting point’.</a:t>
            </a:r>
          </a:p>
          <a:p>
            <a:pPr marL="0" indent="0">
              <a:buNone/>
            </a:pPr>
            <a:r>
              <a:rPr lang="en-GB" sz="2400" dirty="0">
                <a:ea typeface="Tahoma" panose="020B0604030504040204" pitchFamily="34" charset="0"/>
                <a:cs typeface="Tahoma" panose="020B0604030504040204" pitchFamily="34" charset="0"/>
              </a:rPr>
              <a:t>Please select from one of the following themes: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6953" y="4067503"/>
            <a:ext cx="3310758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Animals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The Human Form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Parts and Sections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Buildings and Structures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Landscapes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Natural Forms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Still Life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61186" y="4067503"/>
            <a:ext cx="6695090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i="1" dirty="0">
                <a:ea typeface="Tahoma" panose="020B0604030504040204" pitchFamily="34" charset="0"/>
                <a:cs typeface="Tahoma" panose="020B0604030504040204" pitchFamily="34" charset="0"/>
              </a:rPr>
              <a:t>These themes are intended as a starting point to your project and are likely to adapt and change as your project develops.</a:t>
            </a:r>
          </a:p>
          <a:p>
            <a:endParaRPr lang="en-GB" i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i="1" dirty="0">
                <a:ea typeface="Tahoma" panose="020B0604030504040204" pitchFamily="34" charset="0"/>
                <a:cs typeface="Tahoma" panose="020B0604030504040204" pitchFamily="34" charset="0"/>
              </a:rPr>
              <a:t>You may have a clear idea about what you intend to research or not. At this stage, produce a rough initial mind map with the theme in the centre and potential ideas for development. You can include artists/designers/illustrators/photographers on the mind map too.</a:t>
            </a:r>
          </a:p>
        </p:txBody>
      </p:sp>
    </p:spTree>
    <p:extLst>
      <p:ext uri="{BB962C8B-B14F-4D97-AF65-F5344CB8AC3E}">
        <p14:creationId xmlns:p14="http://schemas.microsoft.com/office/powerpoint/2010/main" val="3050172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ed and black poster&#10;&#10;Description automatically generated">
            <a:extLst>
              <a:ext uri="{FF2B5EF4-FFF2-40B4-BE49-F238E27FC236}">
                <a16:creationId xmlns:a16="http://schemas.microsoft.com/office/drawing/2014/main" id="{B4B312F2-65F5-924A-4212-0245D100F4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</a:blip>
          <a:srcRect l="52553"/>
          <a:stretch/>
        </p:blipFill>
        <p:spPr>
          <a:xfrm rot="5400000">
            <a:off x="2211026" y="-3744313"/>
            <a:ext cx="8109825" cy="127665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8900"/>
            <a:ext cx="10515600" cy="1325563"/>
          </a:xfrm>
        </p:spPr>
        <p:txBody>
          <a:bodyPr/>
          <a:lstStyle/>
          <a:p>
            <a:r>
              <a:rPr lang="en-GB" dirty="0"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Holiday Preparatory Tasks:</a:t>
            </a:r>
            <a:endParaRPr lang="en-GB" dirty="0">
              <a:solidFill>
                <a:srgbClr val="FFC000"/>
              </a:solidFill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3138"/>
            <a:ext cx="10515600" cy="47062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Title Page, Resource Gathering and Sketches: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ea typeface="Tahoma" panose="020B0604030504040204" pitchFamily="34" charset="0"/>
                <a:cs typeface="Tahoma" panose="020B0604030504040204" pitchFamily="34" charset="0"/>
              </a:rPr>
              <a:t>Produce a title page for your project on the first page of your sketchbook. This needs to include the title in a lettering style of your choice and one or more images drawn/painted/collaged by you in a medium of your choice</a:t>
            </a:r>
            <a:endParaRPr lang="en-GB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Take 5-10 good quality photographs relating to your chosen theme and print these in colour (each image roughly ¼ of a page of A4 or 5x7 prints if they are printed as photos)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Produce 6 x A6 sketches from your chosen photos or direct observation using media of your choice (</a:t>
            </a:r>
            <a:r>
              <a:rPr lang="en-GB" dirty="0" err="1">
                <a:ea typeface="Tahoma" panose="020B0604030504040204" pitchFamily="34" charset="0"/>
                <a:cs typeface="Tahoma" panose="020B0604030504040204" pitchFamily="34" charset="0"/>
              </a:rPr>
              <a:t>eg</a:t>
            </a: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 pencil, pen, paint, multi-media)</a:t>
            </a:r>
          </a:p>
        </p:txBody>
      </p:sp>
    </p:spTree>
    <p:extLst>
      <p:ext uri="{BB962C8B-B14F-4D97-AF65-F5344CB8AC3E}">
        <p14:creationId xmlns:p14="http://schemas.microsoft.com/office/powerpoint/2010/main" val="37366927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BC4799C171584BB8ECF02FFBB8A296" ma:contentTypeVersion="13" ma:contentTypeDescription="Create a new document." ma:contentTypeScope="" ma:versionID="b7d52f252b9b61028c9fa9b70b8181dd">
  <xsd:schema xmlns:xsd="http://www.w3.org/2001/XMLSchema" xmlns:xs="http://www.w3.org/2001/XMLSchema" xmlns:p="http://schemas.microsoft.com/office/2006/metadata/properties" xmlns:ns2="7f01ef6e-962e-4536-b5d5-6c5f1e1583dd" xmlns:ns3="dc5079b6-c6b4-4f27-820e-96eb85551f53" targetNamespace="http://schemas.microsoft.com/office/2006/metadata/properties" ma:root="true" ma:fieldsID="beaca411a2798e4ce0d8ba00d6d6aea1" ns2:_="" ns3:_="">
    <xsd:import namespace="7f01ef6e-962e-4536-b5d5-6c5f1e1583dd"/>
    <xsd:import namespace="dc5079b6-c6b4-4f27-820e-96eb85551f5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01ef6e-962e-4536-b5d5-6c5f1e1583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97be678-8edf-4455-8b93-08bcba26e6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5079b6-c6b4-4f27-820e-96eb85551f53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6e684103-8ace-4e0d-a0c8-362e449a1c08}" ma:internalName="TaxCatchAll" ma:showField="CatchAllData" ma:web="dc5079b6-c6b4-4f27-820e-96eb85551f5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c5079b6-c6b4-4f27-820e-96eb85551f53" xsi:nil="true"/>
    <lcf76f155ced4ddcb4097134ff3c332f xmlns="7f01ef6e-962e-4536-b5d5-6c5f1e1583d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64B152C-92FE-405E-94CD-3B686E2EF915}"/>
</file>

<file path=customXml/itemProps2.xml><?xml version="1.0" encoding="utf-8"?>
<ds:datastoreItem xmlns:ds="http://schemas.openxmlformats.org/officeDocument/2006/customXml" ds:itemID="{E67D81A3-5905-46E0-8B0A-D941EB9641F8}"/>
</file>

<file path=customXml/itemProps3.xml><?xml version="1.0" encoding="utf-8"?>
<ds:datastoreItem xmlns:ds="http://schemas.openxmlformats.org/officeDocument/2006/customXml" ds:itemID="{C2BBA37D-F7E8-4158-BF48-2EFA4AB539E2}"/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438</Words>
  <Application>Microsoft Office PowerPoint</Application>
  <PresentationFormat>Widescreen</PresentationFormat>
  <Paragraphs>43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Wingdings</vt:lpstr>
      <vt:lpstr>Office Theme</vt:lpstr>
      <vt:lpstr>Fine Art</vt:lpstr>
      <vt:lpstr>Resource List</vt:lpstr>
      <vt:lpstr>Course Overview and Project Selection</vt:lpstr>
      <vt:lpstr>Holiday Preparatory Tasks:</vt:lpstr>
    </vt:vector>
  </TitlesOfParts>
  <Company>The Duston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Art, Craft and Design</dc:title>
  <dc:creator>JALPORTE L</dc:creator>
  <cp:lastModifiedBy>JALPORTE L</cp:lastModifiedBy>
  <cp:revision>19</cp:revision>
  <dcterms:created xsi:type="dcterms:W3CDTF">2020-03-27T12:28:40Z</dcterms:created>
  <dcterms:modified xsi:type="dcterms:W3CDTF">2026-06-08T11:19:06Z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0x01010033BC4799C171584BB8ECF02FFBB8A296</vt:lpwstr>
  </property>
</Properties>
</file>